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75" r:id="rId1"/>
    <p:sldMasterId id="2147485387" r:id="rId2"/>
  </p:sldMasterIdLst>
  <p:notesMasterIdLst>
    <p:notesMasterId r:id="rId28"/>
  </p:notesMasterIdLst>
  <p:sldIdLst>
    <p:sldId id="370" r:id="rId3"/>
    <p:sldId id="365" r:id="rId4"/>
    <p:sldId id="356" r:id="rId5"/>
    <p:sldId id="390" r:id="rId6"/>
    <p:sldId id="391" r:id="rId7"/>
    <p:sldId id="336" r:id="rId8"/>
    <p:sldId id="357" r:id="rId9"/>
    <p:sldId id="302" r:id="rId10"/>
    <p:sldId id="376" r:id="rId11"/>
    <p:sldId id="346" r:id="rId12"/>
    <p:sldId id="338" r:id="rId13"/>
    <p:sldId id="358" r:id="rId14"/>
    <p:sldId id="360" r:id="rId15"/>
    <p:sldId id="389" r:id="rId16"/>
    <p:sldId id="359" r:id="rId17"/>
    <p:sldId id="371" r:id="rId18"/>
    <p:sldId id="373" r:id="rId19"/>
    <p:sldId id="372" r:id="rId20"/>
    <p:sldId id="374" r:id="rId21"/>
    <p:sldId id="382" r:id="rId22"/>
    <p:sldId id="269" r:id="rId23"/>
    <p:sldId id="383" r:id="rId24"/>
    <p:sldId id="388" r:id="rId25"/>
    <p:sldId id="386" r:id="rId26"/>
    <p:sldId id="387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CC"/>
    <a:srgbClr val="FFFF00"/>
    <a:srgbClr val="990033"/>
    <a:srgbClr val="0066FF"/>
    <a:srgbClr val="FFFF99"/>
    <a:srgbClr val="0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00" autoAdjust="0"/>
  </p:normalViewPr>
  <p:slideViewPr>
    <p:cSldViewPr>
      <p:cViewPr varScale="1">
        <p:scale>
          <a:sx n="59" d="100"/>
          <a:sy n="59" d="100"/>
        </p:scale>
        <p:origin x="14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WTI Oil Prices
</a:t>
            </a:r>
          </a:p>
        </c:rich>
      </c:tx>
      <c:layout>
        <c:manualLayout>
          <c:xMode val="edge"/>
          <c:yMode val="edge"/>
          <c:x val="0.42166068201682472"/>
          <c:y val="1.17607504500003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080155750904922E-2"/>
          <c:y val="0.12588603020367134"/>
          <c:w val="0.8513689700130378"/>
          <c:h val="0.72709690069311883"/>
        </c:manualLayout>
      </c:layout>
      <c:lineChart>
        <c:grouping val="standard"/>
        <c:varyColors val="0"/>
        <c:ser>
          <c:idx val="0"/>
          <c:order val="0"/>
          <c:tx>
            <c:v>WTI Price</c:v>
          </c:tx>
          <c:spPr>
            <a:ln w="3175">
              <a:solidFill>
                <a:srgbClr val="00008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75"/>
            <c:marker>
              <c:symbol val="diamond"/>
              <c:size val="8"/>
            </c:marker>
            <c:bubble3D val="0"/>
            <c:spPr>
              <a:ln w="3175">
                <a:solidFill>
                  <a:srgbClr val="00008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AD-4066-B26E-504B9CF8C51E}"/>
              </c:ext>
            </c:extLst>
          </c:dPt>
          <c:cat>
            <c:numRef>
              <c:f>Data!$A$232:$A$315</c:f>
              <c:numCache>
                <c:formatCode>[$-409]mmm\-yy;@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 formatCode="mmm\-yy">
                  <c:v>45658</c:v>
                </c:pt>
                <c:pt idx="73" formatCode="d\-mmm">
                  <c:v>45713</c:v>
                </c:pt>
                <c:pt idx="74" formatCode="d\-mmm">
                  <c:v>45741</c:v>
                </c:pt>
                <c:pt idx="75" formatCode="d\-mmm">
                  <c:v>45772</c:v>
                </c:pt>
                <c:pt idx="76" formatCode="d\-mmm">
                  <c:v>45802</c:v>
                </c:pt>
                <c:pt idx="77" formatCode="d\-mmm">
                  <c:v>45833</c:v>
                </c:pt>
                <c:pt idx="78" formatCode="d\-mmm">
                  <c:v>45863</c:v>
                </c:pt>
                <c:pt idx="79" formatCode="d\-mmm">
                  <c:v>45894</c:v>
                </c:pt>
                <c:pt idx="80" formatCode="d\-mmm">
                  <c:v>45925</c:v>
                </c:pt>
                <c:pt idx="81" formatCode="d\-mmm">
                  <c:v>45955</c:v>
                </c:pt>
                <c:pt idx="82" formatCode="d\-mmm">
                  <c:v>45986</c:v>
                </c:pt>
                <c:pt idx="83" formatCode="d\-mmm">
                  <c:v>46016</c:v>
                </c:pt>
              </c:numCache>
            </c:numRef>
          </c:cat>
          <c:val>
            <c:numRef>
              <c:f>Data!$B$232:$B$315</c:f>
              <c:numCache>
                <c:formatCode>"$"#,##0.00</c:formatCode>
                <c:ptCount val="84"/>
                <c:pt idx="0">
                  <c:v>51.38</c:v>
                </c:pt>
                <c:pt idx="1">
                  <c:v>54.95</c:v>
                </c:pt>
                <c:pt idx="2">
                  <c:v>58.15</c:v>
                </c:pt>
                <c:pt idx="3">
                  <c:v>63.86</c:v>
                </c:pt>
                <c:pt idx="4">
                  <c:v>60.83</c:v>
                </c:pt>
                <c:pt idx="5">
                  <c:v>54.66</c:v>
                </c:pt>
                <c:pt idx="6">
                  <c:v>57.365000000000002</c:v>
                </c:pt>
                <c:pt idx="7">
                  <c:v>54.81</c:v>
                </c:pt>
                <c:pt idx="8">
                  <c:v>56.95</c:v>
                </c:pt>
                <c:pt idx="9">
                  <c:v>53.96</c:v>
                </c:pt>
                <c:pt idx="10">
                  <c:v>57.03</c:v>
                </c:pt>
                <c:pt idx="11">
                  <c:v>59.82</c:v>
                </c:pt>
                <c:pt idx="12">
                  <c:v>57.52</c:v>
                </c:pt>
                <c:pt idx="13">
                  <c:v>50.54</c:v>
                </c:pt>
                <c:pt idx="14">
                  <c:v>29.21</c:v>
                </c:pt>
                <c:pt idx="15">
                  <c:v>16.55</c:v>
                </c:pt>
                <c:pt idx="16">
                  <c:v>28.56</c:v>
                </c:pt>
                <c:pt idx="17">
                  <c:v>38.31</c:v>
                </c:pt>
                <c:pt idx="18">
                  <c:v>40.71</c:v>
                </c:pt>
                <c:pt idx="19">
                  <c:v>42.34</c:v>
                </c:pt>
                <c:pt idx="20">
                  <c:v>39.630000000000003</c:v>
                </c:pt>
                <c:pt idx="21">
                  <c:v>39.4</c:v>
                </c:pt>
                <c:pt idx="22">
                  <c:v>40.94</c:v>
                </c:pt>
                <c:pt idx="23">
                  <c:v>47.02</c:v>
                </c:pt>
                <c:pt idx="24">
                  <c:v>52</c:v>
                </c:pt>
                <c:pt idx="25">
                  <c:v>59.04</c:v>
                </c:pt>
                <c:pt idx="26">
                  <c:v>62.33</c:v>
                </c:pt>
                <c:pt idx="27">
                  <c:v>61.72</c:v>
                </c:pt>
                <c:pt idx="28">
                  <c:v>65.17</c:v>
                </c:pt>
                <c:pt idx="29">
                  <c:v>71.38</c:v>
                </c:pt>
                <c:pt idx="30">
                  <c:v>72.489999999999995</c:v>
                </c:pt>
                <c:pt idx="31">
                  <c:v>67.73</c:v>
                </c:pt>
                <c:pt idx="32">
                  <c:v>71.650000000000006</c:v>
                </c:pt>
                <c:pt idx="33">
                  <c:v>81.48</c:v>
                </c:pt>
                <c:pt idx="34">
                  <c:v>79.150000000000006</c:v>
                </c:pt>
                <c:pt idx="35">
                  <c:v>71.709999999999994</c:v>
                </c:pt>
                <c:pt idx="36">
                  <c:v>83.22</c:v>
                </c:pt>
                <c:pt idx="37">
                  <c:v>91.64</c:v>
                </c:pt>
                <c:pt idx="38">
                  <c:v>108.5</c:v>
                </c:pt>
                <c:pt idx="39">
                  <c:v>101.78</c:v>
                </c:pt>
                <c:pt idx="40">
                  <c:v>109.55</c:v>
                </c:pt>
                <c:pt idx="41">
                  <c:v>114.84</c:v>
                </c:pt>
                <c:pt idx="42">
                  <c:v>101.62</c:v>
                </c:pt>
                <c:pt idx="43">
                  <c:v>93.67</c:v>
                </c:pt>
                <c:pt idx="44">
                  <c:v>84.26</c:v>
                </c:pt>
                <c:pt idx="45">
                  <c:v>87.55</c:v>
                </c:pt>
                <c:pt idx="46">
                  <c:v>84.37</c:v>
                </c:pt>
                <c:pt idx="47">
                  <c:v>76.44</c:v>
                </c:pt>
                <c:pt idx="48">
                  <c:v>78.12</c:v>
                </c:pt>
                <c:pt idx="49">
                  <c:v>76.83</c:v>
                </c:pt>
                <c:pt idx="50">
                  <c:v>73.28</c:v>
                </c:pt>
                <c:pt idx="51">
                  <c:v>79.45</c:v>
                </c:pt>
                <c:pt idx="52">
                  <c:v>71.58</c:v>
                </c:pt>
                <c:pt idx="53">
                  <c:v>70.25</c:v>
                </c:pt>
                <c:pt idx="54">
                  <c:v>76.069999999999993</c:v>
                </c:pt>
                <c:pt idx="55">
                  <c:v>81.39</c:v>
                </c:pt>
                <c:pt idx="56">
                  <c:v>89.43</c:v>
                </c:pt>
                <c:pt idx="57">
                  <c:v>85.64</c:v>
                </c:pt>
                <c:pt idx="58">
                  <c:v>77.69</c:v>
                </c:pt>
                <c:pt idx="59">
                  <c:v>71.900000000000006</c:v>
                </c:pt>
                <c:pt idx="60">
                  <c:v>74.150000000000006</c:v>
                </c:pt>
                <c:pt idx="61">
                  <c:v>77.25</c:v>
                </c:pt>
                <c:pt idx="62">
                  <c:v>81.28</c:v>
                </c:pt>
                <c:pt idx="63">
                  <c:v>85.35</c:v>
                </c:pt>
                <c:pt idx="64">
                  <c:v>80.02</c:v>
                </c:pt>
                <c:pt idx="65">
                  <c:v>79.77</c:v>
                </c:pt>
                <c:pt idx="66">
                  <c:v>81.8</c:v>
                </c:pt>
                <c:pt idx="67">
                  <c:v>76.680000000000007</c:v>
                </c:pt>
                <c:pt idx="68">
                  <c:v>70.239999999999995</c:v>
                </c:pt>
                <c:pt idx="69">
                  <c:v>71.989999999999995</c:v>
                </c:pt>
                <c:pt idx="70">
                  <c:v>69.95</c:v>
                </c:pt>
                <c:pt idx="71">
                  <c:v>70.12</c:v>
                </c:pt>
                <c:pt idx="72">
                  <c:v>75.739999999999995</c:v>
                </c:pt>
                <c:pt idx="73">
                  <c:v>71.53</c:v>
                </c:pt>
                <c:pt idx="74">
                  <c:v>68.239999999999995</c:v>
                </c:pt>
                <c:pt idx="75">
                  <c:v>63.54</c:v>
                </c:pt>
                <c:pt idx="76">
                  <c:v>62.17</c:v>
                </c:pt>
                <c:pt idx="77">
                  <c:v>68.17</c:v>
                </c:pt>
                <c:pt idx="78">
                  <c:v>68.39</c:v>
                </c:pt>
                <c:pt idx="79">
                  <c:v>64.86</c:v>
                </c:pt>
                <c:pt idx="80">
                  <c:v>63.96</c:v>
                </c:pt>
                <c:pt idx="81">
                  <c:v>60.89</c:v>
                </c:pt>
                <c:pt idx="82">
                  <c:v>60.06</c:v>
                </c:pt>
                <c:pt idx="83">
                  <c:v>57.97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AD-4066-B26E-504B9CF8C51E}"/>
            </c:ext>
          </c:extLst>
        </c:ser>
        <c:ser>
          <c:idx val="2"/>
          <c:order val="1"/>
          <c:tx>
            <c:v>Ann Avg</c:v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rgbClr val="FFFF00"/>
              </a:solidFill>
              <a:ln>
                <a:solidFill>
                  <a:srgbClr val="0B02BE"/>
                </a:solidFill>
              </a:ln>
            </c:spPr>
          </c:marker>
          <c:dPt>
            <c:idx val="77"/>
            <c:bubble3D val="0"/>
            <c:extLst>
              <c:ext xmlns:c16="http://schemas.microsoft.com/office/drawing/2014/chart" uri="{C3380CC4-5D6E-409C-BE32-E72D297353CC}">
                <c16:uniqueId val="{00000003-61AD-4066-B26E-504B9CF8C51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D-4066-B26E-504B9CF8C5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D-4066-B26E-504B9CF8C5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D-4066-B26E-504B9CF8C5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D-4066-B26E-504B9CF8C5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D-4066-B26E-504B9CF8C5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D-4066-B26E-504B9CF8C5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D-4066-B26E-504B9CF8C51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AD-4066-B26E-504B9CF8C51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AD-4066-B26E-504B9CF8C5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AD-4066-B26E-504B9CF8C5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AD-4066-B26E-504B9CF8C51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AD-4066-B26E-504B9CF8C51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AD-4066-B26E-504B9CF8C5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AD-4066-B26E-504B9CF8C51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AD-4066-B26E-504B9CF8C51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AD-4066-B26E-504B9CF8C51E}"/>
                </c:ext>
              </c:extLst>
            </c:dLbl>
            <c:dLbl>
              <c:idx val="17"/>
              <c:layout>
                <c:manualLayout>
                  <c:x val="-5.6005220205015749E-2"/>
                  <c:y val="4.133738601823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AD-4066-B26E-504B9CF8C51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AD-4066-B26E-504B9CF8C51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AD-4066-B26E-504B9CF8C5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AD-4066-B26E-504B9CF8C51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AD-4066-B26E-504B9CF8C51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AD-4066-B26E-504B9CF8C51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1AD-4066-B26E-504B9CF8C51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1AD-4066-B26E-504B9CF8C5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1AD-4066-B26E-504B9CF8C51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1AD-4066-B26E-504B9CF8C51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1AD-4066-B26E-504B9CF8C5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1AD-4066-B26E-504B9CF8C51E}"/>
                </c:ext>
              </c:extLst>
            </c:dLbl>
            <c:dLbl>
              <c:idx val="29"/>
              <c:layout>
                <c:manualLayout>
                  <c:x val="-2.0365534620005718E-2"/>
                  <c:y val="2.917933130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1AD-4066-B26E-504B9CF8C51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1AD-4066-B26E-504B9CF8C51E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1AD-4066-B26E-504B9CF8C51E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1AD-4066-B26E-504B9CF8C51E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1AD-4066-B26E-504B9CF8C51E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1AD-4066-B26E-504B9CF8C51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1AD-4066-B26E-504B9CF8C51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1AD-4066-B26E-504B9CF8C51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1AD-4066-B26E-504B9CF8C51E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1AD-4066-B26E-504B9CF8C51E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1AD-4066-B26E-504B9CF8C51E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1AD-4066-B26E-504B9CF8C51E}"/>
                </c:ext>
              </c:extLst>
            </c:dLbl>
            <c:dLbl>
              <c:idx val="41"/>
              <c:layout>
                <c:manualLayout>
                  <c:x val="-3.9033941355010954E-2"/>
                  <c:y val="-4.3768996960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1AD-4066-B26E-504B9CF8C51E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1AD-4066-B26E-504B9CF8C51E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1AD-4066-B26E-504B9CF8C51E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1AD-4066-B26E-504B9CF8C51E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1AD-4066-B26E-504B9CF8C51E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1AD-4066-B26E-504B9CF8C51E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1AD-4066-B26E-504B9CF8C51E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1AD-4066-B26E-504B9CF8C51E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1AD-4066-B26E-504B9CF8C51E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1AD-4066-B26E-504B9CF8C51E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1AD-4066-B26E-504B9CF8C51E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1AD-4066-B26E-504B9CF8C51E}"/>
                </c:ext>
              </c:extLst>
            </c:dLbl>
            <c:dLbl>
              <c:idx val="53"/>
              <c:layout>
                <c:manualLayout>
                  <c:x val="-7.8067882710021907E-2"/>
                  <c:y val="-3.404255319148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1AD-4066-B26E-504B9CF8C51E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1AD-4066-B26E-504B9CF8C51E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1AD-4066-B26E-504B9CF8C51E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1AD-4066-B26E-504B9CF8C51E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1AD-4066-B26E-504B9CF8C51E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1AD-4066-B26E-504B9CF8C51E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1AD-4066-B26E-504B9CF8C51E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1AD-4066-B26E-504B9CF8C51E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1AD-4066-B26E-504B9CF8C51E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1AD-4066-B26E-504B9CF8C51E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1AD-4066-B26E-504B9CF8C51E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1AD-4066-B26E-504B9CF8C51E}"/>
                </c:ext>
              </c:extLst>
            </c:dLbl>
            <c:dLbl>
              <c:idx val="65"/>
              <c:layout>
                <c:manualLayout>
                  <c:x val="-3.3942557700009529E-3"/>
                  <c:y val="-2.91793313069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1AD-4066-B26E-504B9CF8C51E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1AD-4066-B26E-504B9CF8C51E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1AD-4066-B26E-504B9CF8C51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1AD-4066-B26E-504B9CF8C51E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1AD-4066-B26E-504B9CF8C51E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1AD-4066-B26E-504B9CF8C51E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1AD-4066-B26E-504B9CF8C51E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61AD-4066-B26E-504B9CF8C51E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1AD-4066-B26E-504B9CF8C51E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1AD-4066-B26E-504B9CF8C51E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1AD-4066-B26E-504B9CF8C51E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1AD-4066-B26E-504B9CF8C51E}"/>
                </c:ext>
              </c:extLst>
            </c:dLbl>
            <c:dLbl>
              <c:idx val="77"/>
              <c:layout>
                <c:manualLayout>
                  <c:x val="-4.6908641561090619E-2"/>
                  <c:y val="-2.792121197616264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75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2638543431306615E-2"/>
                      <c:h val="3.5865304071033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AD-4066-B26E-504B9CF8C51E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61AD-4066-B26E-504B9CF8C51E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61AD-4066-B26E-504B9CF8C51E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61AD-4066-B26E-504B9CF8C51E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61AD-4066-B26E-504B9CF8C51E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1AD-4066-B26E-504B9CF8C51E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61AD-4066-B26E-504B9CF8C51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75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Data!$A$232:$A$315</c:f>
              <c:numCache>
                <c:formatCode>[$-409]mmm\-yy;@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 formatCode="mmm\-yy">
                  <c:v>45658</c:v>
                </c:pt>
                <c:pt idx="73" formatCode="d\-mmm">
                  <c:v>45713</c:v>
                </c:pt>
                <c:pt idx="74" formatCode="d\-mmm">
                  <c:v>45741</c:v>
                </c:pt>
                <c:pt idx="75" formatCode="d\-mmm">
                  <c:v>45772</c:v>
                </c:pt>
                <c:pt idx="76" formatCode="d\-mmm">
                  <c:v>45802</c:v>
                </c:pt>
                <c:pt idx="77" formatCode="d\-mmm">
                  <c:v>45833</c:v>
                </c:pt>
                <c:pt idx="78" formatCode="d\-mmm">
                  <c:v>45863</c:v>
                </c:pt>
                <c:pt idx="79" formatCode="d\-mmm">
                  <c:v>45894</c:v>
                </c:pt>
                <c:pt idx="80" formatCode="d\-mmm">
                  <c:v>45925</c:v>
                </c:pt>
                <c:pt idx="81" formatCode="d\-mmm">
                  <c:v>45955</c:v>
                </c:pt>
                <c:pt idx="82" formatCode="d\-mmm">
                  <c:v>45986</c:v>
                </c:pt>
                <c:pt idx="83" formatCode="d\-mmm">
                  <c:v>46016</c:v>
                </c:pt>
              </c:numCache>
            </c:numRef>
          </c:cat>
          <c:val>
            <c:numRef>
              <c:f>Data!$D$232:$D$315</c:f>
              <c:numCache>
                <c:formatCode>"$"#,##0.00</c:formatCode>
                <c:ptCount val="84"/>
                <c:pt idx="0">
                  <c:v>56.98</c:v>
                </c:pt>
                <c:pt idx="1">
                  <c:v>56.98</c:v>
                </c:pt>
                <c:pt idx="2">
                  <c:v>56.98</c:v>
                </c:pt>
                <c:pt idx="3">
                  <c:v>56.98</c:v>
                </c:pt>
                <c:pt idx="4">
                  <c:v>56.98</c:v>
                </c:pt>
                <c:pt idx="5">
                  <c:v>56.98</c:v>
                </c:pt>
                <c:pt idx="6">
                  <c:v>56.98</c:v>
                </c:pt>
                <c:pt idx="7">
                  <c:v>56.98</c:v>
                </c:pt>
                <c:pt idx="8">
                  <c:v>56.98</c:v>
                </c:pt>
                <c:pt idx="9">
                  <c:v>56.98</c:v>
                </c:pt>
                <c:pt idx="10">
                  <c:v>56.98</c:v>
                </c:pt>
                <c:pt idx="11">
                  <c:v>56.98</c:v>
                </c:pt>
                <c:pt idx="12">
                  <c:v>38.76</c:v>
                </c:pt>
                <c:pt idx="13">
                  <c:v>38.76</c:v>
                </c:pt>
                <c:pt idx="14">
                  <c:v>38.76</c:v>
                </c:pt>
                <c:pt idx="15">
                  <c:v>38.76</c:v>
                </c:pt>
                <c:pt idx="16">
                  <c:v>38.76</c:v>
                </c:pt>
                <c:pt idx="17">
                  <c:v>38.76</c:v>
                </c:pt>
                <c:pt idx="18">
                  <c:v>38.76</c:v>
                </c:pt>
                <c:pt idx="19">
                  <c:v>38.76</c:v>
                </c:pt>
                <c:pt idx="20">
                  <c:v>38.76</c:v>
                </c:pt>
                <c:pt idx="21">
                  <c:v>38.76</c:v>
                </c:pt>
                <c:pt idx="22">
                  <c:v>38.76</c:v>
                </c:pt>
                <c:pt idx="23">
                  <c:v>38.76</c:v>
                </c:pt>
                <c:pt idx="24">
                  <c:v>68.209999999999994</c:v>
                </c:pt>
                <c:pt idx="25">
                  <c:v>68.209999999999994</c:v>
                </c:pt>
                <c:pt idx="26">
                  <c:v>68.209999999999994</c:v>
                </c:pt>
                <c:pt idx="27">
                  <c:v>68.209999999999994</c:v>
                </c:pt>
                <c:pt idx="28">
                  <c:v>68.209999999999994</c:v>
                </c:pt>
                <c:pt idx="29">
                  <c:v>68.209999999999994</c:v>
                </c:pt>
                <c:pt idx="30">
                  <c:v>68.209999999999994</c:v>
                </c:pt>
                <c:pt idx="31">
                  <c:v>68.209999999999994</c:v>
                </c:pt>
                <c:pt idx="32">
                  <c:v>68.209999999999994</c:v>
                </c:pt>
                <c:pt idx="33">
                  <c:v>68.209999999999994</c:v>
                </c:pt>
                <c:pt idx="34">
                  <c:v>68.209999999999994</c:v>
                </c:pt>
                <c:pt idx="35">
                  <c:v>68.209999999999994</c:v>
                </c:pt>
                <c:pt idx="36">
                  <c:v>94.91</c:v>
                </c:pt>
                <c:pt idx="37">
                  <c:v>94.91</c:v>
                </c:pt>
                <c:pt idx="38">
                  <c:v>94.91</c:v>
                </c:pt>
                <c:pt idx="39">
                  <c:v>94.91</c:v>
                </c:pt>
                <c:pt idx="40">
                  <c:v>94.91</c:v>
                </c:pt>
                <c:pt idx="41">
                  <c:v>94.91</c:v>
                </c:pt>
                <c:pt idx="42">
                  <c:v>94.91</c:v>
                </c:pt>
                <c:pt idx="43">
                  <c:v>94.91</c:v>
                </c:pt>
                <c:pt idx="44">
                  <c:v>94.91</c:v>
                </c:pt>
                <c:pt idx="45">
                  <c:v>94.91</c:v>
                </c:pt>
                <c:pt idx="46">
                  <c:v>94.91</c:v>
                </c:pt>
                <c:pt idx="47">
                  <c:v>94.91</c:v>
                </c:pt>
                <c:pt idx="48">
                  <c:v>77.58</c:v>
                </c:pt>
                <c:pt idx="49">
                  <c:v>77.58</c:v>
                </c:pt>
                <c:pt idx="50">
                  <c:v>77.58</c:v>
                </c:pt>
                <c:pt idx="51">
                  <c:v>77.58</c:v>
                </c:pt>
                <c:pt idx="52">
                  <c:v>77.58</c:v>
                </c:pt>
                <c:pt idx="53">
                  <c:v>77.58</c:v>
                </c:pt>
                <c:pt idx="54">
                  <c:v>77.58</c:v>
                </c:pt>
                <c:pt idx="55">
                  <c:v>77.58</c:v>
                </c:pt>
                <c:pt idx="56">
                  <c:v>77.58</c:v>
                </c:pt>
                <c:pt idx="57">
                  <c:v>77.58</c:v>
                </c:pt>
                <c:pt idx="58">
                  <c:v>77.58</c:v>
                </c:pt>
                <c:pt idx="59">
                  <c:v>77.58</c:v>
                </c:pt>
                <c:pt idx="60">
                  <c:v>76.55</c:v>
                </c:pt>
                <c:pt idx="61">
                  <c:v>76.55</c:v>
                </c:pt>
                <c:pt idx="62">
                  <c:v>76.55</c:v>
                </c:pt>
                <c:pt idx="63">
                  <c:v>76.55</c:v>
                </c:pt>
                <c:pt idx="64">
                  <c:v>76.55</c:v>
                </c:pt>
                <c:pt idx="65">
                  <c:v>76.55</c:v>
                </c:pt>
                <c:pt idx="66">
                  <c:v>76.55</c:v>
                </c:pt>
                <c:pt idx="67">
                  <c:v>76.55</c:v>
                </c:pt>
                <c:pt idx="68">
                  <c:v>76.55</c:v>
                </c:pt>
                <c:pt idx="69">
                  <c:v>76.55</c:v>
                </c:pt>
                <c:pt idx="70">
                  <c:v>76.55</c:v>
                </c:pt>
                <c:pt idx="71">
                  <c:v>76.55</c:v>
                </c:pt>
                <c:pt idx="72">
                  <c:v>65.400000000000006</c:v>
                </c:pt>
                <c:pt idx="73">
                  <c:v>65.400000000000006</c:v>
                </c:pt>
                <c:pt idx="74">
                  <c:v>65.400000000000006</c:v>
                </c:pt>
                <c:pt idx="75">
                  <c:v>65.400000000000006</c:v>
                </c:pt>
                <c:pt idx="76">
                  <c:v>65.400000000000006</c:v>
                </c:pt>
                <c:pt idx="77">
                  <c:v>65.400000000000006</c:v>
                </c:pt>
                <c:pt idx="78">
                  <c:v>65.400000000000006</c:v>
                </c:pt>
                <c:pt idx="79">
                  <c:v>65.400000000000006</c:v>
                </c:pt>
                <c:pt idx="80">
                  <c:v>65.400000000000006</c:v>
                </c:pt>
                <c:pt idx="81">
                  <c:v>65.400000000000006</c:v>
                </c:pt>
                <c:pt idx="82">
                  <c:v>65.400000000000006</c:v>
                </c:pt>
                <c:pt idx="83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61AD-4066-B26E-504B9CF8C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28856"/>
        <c:axId val="310829248"/>
      </c:lineChart>
      <c:dateAx>
        <c:axId val="310828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aseline="0"/>
                  <a:t>Year</a:t>
                </a:r>
              </a:p>
            </c:rich>
          </c:tx>
          <c:layout>
            <c:manualLayout>
              <c:xMode val="edge"/>
              <c:yMode val="edge"/>
              <c:x val="0.49587136027813994"/>
              <c:y val="0.91389765752965091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0829248"/>
        <c:crosses val="autoZero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310829248"/>
        <c:scaling>
          <c:orientation val="minMax"/>
          <c:max val="120"/>
          <c:min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Price($/BO)</a:t>
                </a:r>
              </a:p>
            </c:rich>
          </c:tx>
          <c:layout>
            <c:manualLayout>
              <c:xMode val="edge"/>
              <c:yMode val="edge"/>
              <c:x val="6.51890482398957E-3"/>
              <c:y val="0.39571231958578507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0828856"/>
        <c:crossesAt val="1200"/>
        <c:crossBetween val="between"/>
        <c:majorUnit val="10"/>
        <c:minorUnit val="5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3739207808353258"/>
          <c:y val="0.71244171074360396"/>
          <c:w val="0.14595430573209645"/>
          <c:h val="8.522146890447625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Henry Hub Gas Prices</a:t>
            </a:r>
          </a:p>
        </c:rich>
      </c:tx>
      <c:layout>
        <c:manualLayout>
          <c:xMode val="edge"/>
          <c:yMode val="edge"/>
          <c:x val="0.38838345466894664"/>
          <c:y val="1.92417558150642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75517863892391"/>
          <c:y val="0.10382821780233802"/>
          <c:w val="0.8274821239022625"/>
          <c:h val="0.79832731222388598"/>
        </c:manualLayout>
      </c:layout>
      <c:lineChart>
        <c:grouping val="standard"/>
        <c:varyColors val="0"/>
        <c:ser>
          <c:idx val="0"/>
          <c:order val="0"/>
          <c:tx>
            <c:v>HH Spot</c:v>
          </c:tx>
          <c:spPr>
            <a:ln w="9525">
              <a:solidFill>
                <a:srgbClr val="000000"/>
              </a:solidFill>
              <a:prstDash val="solid"/>
            </a:ln>
            <a:effectLst>
              <a:outerShdw blurRad="50800" dist="38100" dir="18900000" algn="bl" rotWithShape="0">
                <a:srgbClr val="FF0000">
                  <a:alpha val="40000"/>
                </a:srgbClr>
              </a:outerShdw>
            </a:effectLst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srgbClr val="FF0000">
                    <a:alpha val="40000"/>
                  </a:srgbClr>
                </a:outerShdw>
              </a:effectLst>
            </c:spPr>
          </c:marker>
          <c:cat>
            <c:numRef>
              <c:f>Data!$A$232:$A$315</c:f>
              <c:numCache>
                <c:formatCode>[$-409]mmm\-yy;@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 formatCode="mmm\-yy">
                  <c:v>45658</c:v>
                </c:pt>
                <c:pt idx="73" formatCode="d\-mmm">
                  <c:v>45713</c:v>
                </c:pt>
                <c:pt idx="74" formatCode="d\-mmm">
                  <c:v>45741</c:v>
                </c:pt>
                <c:pt idx="75" formatCode="d\-mmm">
                  <c:v>45772</c:v>
                </c:pt>
                <c:pt idx="76" formatCode="d\-mmm">
                  <c:v>45802</c:v>
                </c:pt>
                <c:pt idx="77" formatCode="d\-mmm">
                  <c:v>45833</c:v>
                </c:pt>
                <c:pt idx="78" formatCode="d\-mmm">
                  <c:v>45863</c:v>
                </c:pt>
                <c:pt idx="79" formatCode="d\-mmm">
                  <c:v>45894</c:v>
                </c:pt>
                <c:pt idx="80" formatCode="d\-mmm">
                  <c:v>45925</c:v>
                </c:pt>
                <c:pt idx="81" formatCode="d\-mmm">
                  <c:v>45955</c:v>
                </c:pt>
                <c:pt idx="82" formatCode="d\-mmm">
                  <c:v>45986</c:v>
                </c:pt>
                <c:pt idx="83" formatCode="d\-mmm">
                  <c:v>46016</c:v>
                </c:pt>
              </c:numCache>
            </c:numRef>
          </c:cat>
          <c:val>
            <c:numRef>
              <c:f>Data!$C$232:$C$315</c:f>
              <c:numCache>
                <c:formatCode>"$"#,##0.00</c:formatCode>
                <c:ptCount val="84"/>
                <c:pt idx="0">
                  <c:v>3.11</c:v>
                </c:pt>
                <c:pt idx="1">
                  <c:v>2.69</c:v>
                </c:pt>
                <c:pt idx="2">
                  <c:v>2.95</c:v>
                </c:pt>
                <c:pt idx="3">
                  <c:v>2.65</c:v>
                </c:pt>
                <c:pt idx="4">
                  <c:v>2.64</c:v>
                </c:pt>
                <c:pt idx="5">
                  <c:v>2.4</c:v>
                </c:pt>
                <c:pt idx="6">
                  <c:v>2.37</c:v>
                </c:pt>
                <c:pt idx="7">
                  <c:v>2.2200000000000002</c:v>
                </c:pt>
                <c:pt idx="8">
                  <c:v>2.56</c:v>
                </c:pt>
                <c:pt idx="9">
                  <c:v>2.33</c:v>
                </c:pt>
                <c:pt idx="10">
                  <c:v>2.65</c:v>
                </c:pt>
                <c:pt idx="11">
                  <c:v>2.2200000000000002</c:v>
                </c:pt>
                <c:pt idx="12">
                  <c:v>2.02</c:v>
                </c:pt>
                <c:pt idx="13">
                  <c:v>1.91</c:v>
                </c:pt>
                <c:pt idx="14">
                  <c:v>1.79</c:v>
                </c:pt>
                <c:pt idx="15">
                  <c:v>1.74</c:v>
                </c:pt>
                <c:pt idx="16">
                  <c:v>1.75</c:v>
                </c:pt>
                <c:pt idx="17">
                  <c:v>1.63</c:v>
                </c:pt>
                <c:pt idx="18">
                  <c:v>1.77</c:v>
                </c:pt>
                <c:pt idx="19">
                  <c:v>2.2999999999999998</c:v>
                </c:pt>
                <c:pt idx="20">
                  <c:v>1.92</c:v>
                </c:pt>
                <c:pt idx="21">
                  <c:v>2.39</c:v>
                </c:pt>
                <c:pt idx="22">
                  <c:v>2.61</c:v>
                </c:pt>
                <c:pt idx="23">
                  <c:v>2.59</c:v>
                </c:pt>
                <c:pt idx="24">
                  <c:v>2.71</c:v>
                </c:pt>
                <c:pt idx="25">
                  <c:v>5.35</c:v>
                </c:pt>
                <c:pt idx="26">
                  <c:v>2.62</c:v>
                </c:pt>
                <c:pt idx="27">
                  <c:v>2.66</c:v>
                </c:pt>
                <c:pt idx="28">
                  <c:v>2.91</c:v>
                </c:pt>
                <c:pt idx="29">
                  <c:v>3.26</c:v>
                </c:pt>
                <c:pt idx="30">
                  <c:v>3.84</c:v>
                </c:pt>
                <c:pt idx="31">
                  <c:v>4.07</c:v>
                </c:pt>
                <c:pt idx="32">
                  <c:v>5.16</c:v>
                </c:pt>
                <c:pt idx="33">
                  <c:v>5.51</c:v>
                </c:pt>
                <c:pt idx="34">
                  <c:v>5.05</c:v>
                </c:pt>
                <c:pt idx="35">
                  <c:v>3.76</c:v>
                </c:pt>
                <c:pt idx="36">
                  <c:v>4.38</c:v>
                </c:pt>
                <c:pt idx="37">
                  <c:v>4.6900000000000004</c:v>
                </c:pt>
                <c:pt idx="38">
                  <c:v>4.9000000000000004</c:v>
                </c:pt>
                <c:pt idx="39">
                  <c:v>6.59</c:v>
                </c:pt>
                <c:pt idx="40">
                  <c:v>8.14</c:v>
                </c:pt>
                <c:pt idx="41">
                  <c:v>7.7</c:v>
                </c:pt>
                <c:pt idx="42">
                  <c:v>7.28</c:v>
                </c:pt>
                <c:pt idx="43">
                  <c:v>8.8000000000000007</c:v>
                </c:pt>
                <c:pt idx="44">
                  <c:v>7.88</c:v>
                </c:pt>
                <c:pt idx="45">
                  <c:v>5.66</c:v>
                </c:pt>
                <c:pt idx="46">
                  <c:v>5.45</c:v>
                </c:pt>
                <c:pt idx="47">
                  <c:v>5.53</c:v>
                </c:pt>
                <c:pt idx="48">
                  <c:v>3.27</c:v>
                </c:pt>
                <c:pt idx="49">
                  <c:v>2.38</c:v>
                </c:pt>
                <c:pt idx="50">
                  <c:v>2.31</c:v>
                </c:pt>
                <c:pt idx="51">
                  <c:v>2.16</c:v>
                </c:pt>
                <c:pt idx="52">
                  <c:v>2.15</c:v>
                </c:pt>
                <c:pt idx="53">
                  <c:v>2.1800000000000002</c:v>
                </c:pt>
                <c:pt idx="54">
                  <c:v>2.5499999999999998</c:v>
                </c:pt>
                <c:pt idx="55">
                  <c:v>2.58</c:v>
                </c:pt>
                <c:pt idx="56">
                  <c:v>2.64</c:v>
                </c:pt>
                <c:pt idx="57">
                  <c:v>2.98</c:v>
                </c:pt>
                <c:pt idx="58">
                  <c:v>2.71</c:v>
                </c:pt>
                <c:pt idx="59">
                  <c:v>2.52</c:v>
                </c:pt>
                <c:pt idx="60">
                  <c:v>3.18</c:v>
                </c:pt>
                <c:pt idx="61">
                  <c:v>1.72</c:v>
                </c:pt>
                <c:pt idx="62">
                  <c:v>1.49</c:v>
                </c:pt>
                <c:pt idx="63">
                  <c:v>1.6</c:v>
                </c:pt>
                <c:pt idx="64">
                  <c:v>2.12</c:v>
                </c:pt>
                <c:pt idx="65">
                  <c:v>2.5299999999999998</c:v>
                </c:pt>
                <c:pt idx="66">
                  <c:v>2.0699999999999998</c:v>
                </c:pt>
                <c:pt idx="67">
                  <c:v>1.99</c:v>
                </c:pt>
                <c:pt idx="68">
                  <c:v>2.2799999999999998</c:v>
                </c:pt>
                <c:pt idx="69">
                  <c:v>2.2000000000000002</c:v>
                </c:pt>
                <c:pt idx="70">
                  <c:v>2.12</c:v>
                </c:pt>
                <c:pt idx="71">
                  <c:v>3.01</c:v>
                </c:pt>
                <c:pt idx="72">
                  <c:v>4.13</c:v>
                </c:pt>
                <c:pt idx="73">
                  <c:v>4.1900000000000004</c:v>
                </c:pt>
                <c:pt idx="74">
                  <c:v>4.12</c:v>
                </c:pt>
                <c:pt idx="75">
                  <c:v>3.42</c:v>
                </c:pt>
                <c:pt idx="76">
                  <c:v>3.12</c:v>
                </c:pt>
                <c:pt idx="77">
                  <c:v>3.02</c:v>
                </c:pt>
                <c:pt idx="78">
                  <c:v>3.2</c:v>
                </c:pt>
                <c:pt idx="79">
                  <c:v>2.91</c:v>
                </c:pt>
                <c:pt idx="80">
                  <c:v>2.97</c:v>
                </c:pt>
                <c:pt idx="81">
                  <c:v>3.19</c:v>
                </c:pt>
                <c:pt idx="82">
                  <c:v>3.79</c:v>
                </c:pt>
                <c:pt idx="83">
                  <c:v>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E-4FDB-9E5C-83F9F0AA8298}"/>
            </c:ext>
          </c:extLst>
        </c:ser>
        <c:ser>
          <c:idx val="1"/>
          <c:order val="1"/>
          <c:tx>
            <c:v>Ann Avg</c:v>
          </c:tx>
          <c:spPr>
            <a:ln w="12700">
              <a:noFill/>
            </a:ln>
            <a:effectLst/>
          </c:spPr>
          <c:marker>
            <c:symbol val="square"/>
            <c:size val="5"/>
            <c:spPr>
              <a:solidFill>
                <a:srgbClr val="FFFF00"/>
              </a:solidFill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65"/>
            <c:marker>
              <c:spPr>
                <a:solidFill>
                  <a:srgbClr val="FFFF00"/>
                </a:solidFill>
                <a:ln w="9525">
                  <a:solidFill>
                    <a:srgbClr val="0B02BE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127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6CE-4FDB-9E5C-83F9F0AA8298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D6CE-4FDB-9E5C-83F9F0AA8298}"/>
              </c:ext>
            </c:extLst>
          </c:dPt>
          <c:dPt>
            <c:idx val="77"/>
            <c:marker>
              <c:symbol val="auto"/>
              <c:spPr>
                <a:solidFill>
                  <a:srgbClr val="FFFF00"/>
                </a:solidFill>
              </c:spPr>
            </c:marker>
            <c:bubble3D val="0"/>
            <c:spPr>
              <a:ln>
                <a:solidFill>
                  <a:srgbClr val="FFFF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6CE-4FDB-9E5C-83F9F0AA8298}"/>
              </c:ext>
            </c:extLst>
          </c:dPt>
          <c:dPt>
            <c:idx val="78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D6CE-4FDB-9E5C-83F9F0AA8298}"/>
              </c:ext>
            </c:extLst>
          </c:dPt>
          <c:dLbls>
            <c:dLbl>
              <c:idx val="5"/>
              <c:layout>
                <c:manualLayout>
                  <c:x val="-5.7326116252056532E-2"/>
                  <c:y val="3.165544913037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E-4FDB-9E5C-83F9F0AA8298}"/>
                </c:ext>
              </c:extLst>
            </c:dLbl>
            <c:dLbl>
              <c:idx val="17"/>
              <c:layout>
                <c:manualLayout>
                  <c:x val="-4.7953472655970032E-2"/>
                  <c:y val="3.4913026810892089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CE-4FDB-9E5C-83F9F0AA8298}"/>
                </c:ext>
              </c:extLst>
            </c:dLbl>
            <c:dLbl>
              <c:idx val="29"/>
              <c:layout>
                <c:manualLayout>
                  <c:x val="-2.7485212296759699E-2"/>
                  <c:y val="3.5334927737713344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CE-4FDB-9E5C-83F9F0AA8298}"/>
                </c:ext>
              </c:extLst>
            </c:dLbl>
            <c:dLbl>
              <c:idx val="41"/>
              <c:layout>
                <c:manualLayout>
                  <c:x val="-3.5943242357475383E-2"/>
                  <c:y val="2.98266926473988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CE-4FDB-9E5C-83F9F0AA8298}"/>
                </c:ext>
              </c:extLst>
            </c:dLbl>
            <c:dLbl>
              <c:idx val="53"/>
              <c:layout>
                <c:manualLayout>
                  <c:x val="-3.2333789826673093E-2"/>
                  <c:y val="2.8481959198120115E-2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CE-4FDB-9E5C-83F9F0AA8298}"/>
                </c:ext>
              </c:extLst>
            </c:dLbl>
            <c:dLbl>
              <c:idx val="65"/>
              <c:layout>
                <c:manualLayout>
                  <c:x val="-8.606577334038773E-3"/>
                  <c:y val="-3.5774240565211786E-2"/>
                </c:manualLayout>
              </c:layout>
              <c:numFmt formatCode="&quot;$&quot;#,##0.00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75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E-4FDB-9E5C-83F9F0AA8298}"/>
                </c:ext>
              </c:extLst>
            </c:dLbl>
            <c:dLbl>
              <c:idx val="77"/>
              <c:layout>
                <c:manualLayout>
                  <c:x val="-2.0347447192297731E-2"/>
                  <c:y val="-3.138271953538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96537795729941E-2"/>
                      <c:h val="3.07209358580728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CE-4FDB-9E5C-83F9F0AA8298}"/>
                </c:ext>
              </c:extLst>
            </c:dLbl>
            <c:dLbl>
              <c:idx val="89"/>
              <c:layout>
                <c:manualLayout>
                  <c:x val="-2.9475645843359426E-2"/>
                  <c:y val="5.711473066907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CE-4FDB-9E5C-83F9F0AA8298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975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Data!$A$232:$A$315</c:f>
              <c:numCache>
                <c:formatCode>[$-409]mmm\-yy;@</c:formatCode>
                <c:ptCount val="8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 formatCode="mmm\-yy">
                  <c:v>45658</c:v>
                </c:pt>
                <c:pt idx="73" formatCode="d\-mmm">
                  <c:v>45713</c:v>
                </c:pt>
                <c:pt idx="74" formatCode="d\-mmm">
                  <c:v>45741</c:v>
                </c:pt>
                <c:pt idx="75" formatCode="d\-mmm">
                  <c:v>45772</c:v>
                </c:pt>
                <c:pt idx="76" formatCode="d\-mmm">
                  <c:v>45802</c:v>
                </c:pt>
                <c:pt idx="77" formatCode="d\-mmm">
                  <c:v>45833</c:v>
                </c:pt>
                <c:pt idx="78" formatCode="d\-mmm">
                  <c:v>45863</c:v>
                </c:pt>
                <c:pt idx="79" formatCode="d\-mmm">
                  <c:v>45894</c:v>
                </c:pt>
                <c:pt idx="80" formatCode="d\-mmm">
                  <c:v>45925</c:v>
                </c:pt>
                <c:pt idx="81" formatCode="d\-mmm">
                  <c:v>45955</c:v>
                </c:pt>
                <c:pt idx="82" formatCode="d\-mmm">
                  <c:v>45986</c:v>
                </c:pt>
                <c:pt idx="83" formatCode="d\-mmm">
                  <c:v>46016</c:v>
                </c:pt>
              </c:numCache>
            </c:numRef>
          </c:cat>
          <c:val>
            <c:numRef>
              <c:f>Data!$E$232:$E$315</c:f>
              <c:numCache>
                <c:formatCode>"$"#,##0.00</c:formatCode>
                <c:ptCount val="84"/>
                <c:pt idx="0">
                  <c:v>2.57</c:v>
                </c:pt>
                <c:pt idx="1">
                  <c:v>2.57</c:v>
                </c:pt>
                <c:pt idx="2">
                  <c:v>2.57</c:v>
                </c:pt>
                <c:pt idx="3">
                  <c:v>2.57</c:v>
                </c:pt>
                <c:pt idx="4">
                  <c:v>2.57</c:v>
                </c:pt>
                <c:pt idx="5">
                  <c:v>2.57</c:v>
                </c:pt>
                <c:pt idx="6">
                  <c:v>2.57</c:v>
                </c:pt>
                <c:pt idx="7">
                  <c:v>2.57</c:v>
                </c:pt>
                <c:pt idx="8">
                  <c:v>2.57</c:v>
                </c:pt>
                <c:pt idx="9">
                  <c:v>2.57</c:v>
                </c:pt>
                <c:pt idx="10">
                  <c:v>2.57</c:v>
                </c:pt>
                <c:pt idx="11">
                  <c:v>2.57</c:v>
                </c:pt>
                <c:pt idx="12">
                  <c:v>2.0699999999999998</c:v>
                </c:pt>
                <c:pt idx="13">
                  <c:v>2.0699999999999998</c:v>
                </c:pt>
                <c:pt idx="14">
                  <c:v>2.0699999999999998</c:v>
                </c:pt>
                <c:pt idx="15">
                  <c:v>2.0699999999999998</c:v>
                </c:pt>
                <c:pt idx="16">
                  <c:v>2.0699999999999998</c:v>
                </c:pt>
                <c:pt idx="17">
                  <c:v>2.0699999999999998</c:v>
                </c:pt>
                <c:pt idx="18">
                  <c:v>2.0699999999999998</c:v>
                </c:pt>
                <c:pt idx="19">
                  <c:v>2.0699999999999998</c:v>
                </c:pt>
                <c:pt idx="20">
                  <c:v>2.0699999999999998</c:v>
                </c:pt>
                <c:pt idx="21">
                  <c:v>2.0699999999999998</c:v>
                </c:pt>
                <c:pt idx="22">
                  <c:v>2.0699999999999998</c:v>
                </c:pt>
                <c:pt idx="23">
                  <c:v>2.0699999999999998</c:v>
                </c:pt>
                <c:pt idx="24">
                  <c:v>3.91</c:v>
                </c:pt>
                <c:pt idx="25">
                  <c:v>3.91</c:v>
                </c:pt>
                <c:pt idx="26">
                  <c:v>3.91</c:v>
                </c:pt>
                <c:pt idx="27">
                  <c:v>3.91</c:v>
                </c:pt>
                <c:pt idx="28">
                  <c:v>3.91</c:v>
                </c:pt>
                <c:pt idx="29">
                  <c:v>3.91</c:v>
                </c:pt>
                <c:pt idx="30">
                  <c:v>3.91</c:v>
                </c:pt>
                <c:pt idx="31">
                  <c:v>3.91</c:v>
                </c:pt>
                <c:pt idx="32">
                  <c:v>3.91</c:v>
                </c:pt>
                <c:pt idx="33">
                  <c:v>3.91</c:v>
                </c:pt>
                <c:pt idx="34">
                  <c:v>3.91</c:v>
                </c:pt>
                <c:pt idx="35">
                  <c:v>3.91</c:v>
                </c:pt>
                <c:pt idx="36">
                  <c:v>6.42</c:v>
                </c:pt>
                <c:pt idx="37">
                  <c:v>6.42</c:v>
                </c:pt>
                <c:pt idx="38">
                  <c:v>6.42</c:v>
                </c:pt>
                <c:pt idx="39">
                  <c:v>6.42</c:v>
                </c:pt>
                <c:pt idx="40">
                  <c:v>6.42</c:v>
                </c:pt>
                <c:pt idx="41">
                  <c:v>6.42</c:v>
                </c:pt>
                <c:pt idx="42">
                  <c:v>6.42</c:v>
                </c:pt>
                <c:pt idx="43">
                  <c:v>6.42</c:v>
                </c:pt>
                <c:pt idx="44">
                  <c:v>6.42</c:v>
                </c:pt>
                <c:pt idx="45">
                  <c:v>6.42</c:v>
                </c:pt>
                <c:pt idx="46">
                  <c:v>6.42</c:v>
                </c:pt>
                <c:pt idx="47">
                  <c:v>6.42</c:v>
                </c:pt>
                <c:pt idx="48">
                  <c:v>2.54</c:v>
                </c:pt>
                <c:pt idx="49">
                  <c:v>2.54</c:v>
                </c:pt>
                <c:pt idx="50">
                  <c:v>2.54</c:v>
                </c:pt>
                <c:pt idx="51">
                  <c:v>2.54</c:v>
                </c:pt>
                <c:pt idx="52">
                  <c:v>2.54</c:v>
                </c:pt>
                <c:pt idx="53">
                  <c:v>2.54</c:v>
                </c:pt>
                <c:pt idx="54">
                  <c:v>2.54</c:v>
                </c:pt>
                <c:pt idx="55">
                  <c:v>2.54</c:v>
                </c:pt>
                <c:pt idx="56">
                  <c:v>2.54</c:v>
                </c:pt>
                <c:pt idx="57">
                  <c:v>2.54</c:v>
                </c:pt>
                <c:pt idx="58">
                  <c:v>2.54</c:v>
                </c:pt>
                <c:pt idx="59">
                  <c:v>2.54</c:v>
                </c:pt>
                <c:pt idx="60">
                  <c:v>2.19</c:v>
                </c:pt>
                <c:pt idx="61">
                  <c:v>2.19</c:v>
                </c:pt>
                <c:pt idx="62">
                  <c:v>2.19</c:v>
                </c:pt>
                <c:pt idx="63">
                  <c:v>2.19</c:v>
                </c:pt>
                <c:pt idx="64">
                  <c:v>2.19</c:v>
                </c:pt>
                <c:pt idx="65">
                  <c:v>2.19</c:v>
                </c:pt>
                <c:pt idx="66">
                  <c:v>2.19</c:v>
                </c:pt>
                <c:pt idx="67">
                  <c:v>2.19</c:v>
                </c:pt>
                <c:pt idx="68">
                  <c:v>2.19</c:v>
                </c:pt>
                <c:pt idx="69">
                  <c:v>2.19</c:v>
                </c:pt>
                <c:pt idx="70">
                  <c:v>2.19</c:v>
                </c:pt>
                <c:pt idx="71">
                  <c:v>2.19</c:v>
                </c:pt>
                <c:pt idx="72">
                  <c:v>3.53</c:v>
                </c:pt>
                <c:pt idx="73">
                  <c:v>3.53</c:v>
                </c:pt>
                <c:pt idx="74">
                  <c:v>3.53</c:v>
                </c:pt>
                <c:pt idx="75">
                  <c:v>3.53</c:v>
                </c:pt>
                <c:pt idx="76">
                  <c:v>3.53</c:v>
                </c:pt>
                <c:pt idx="77">
                  <c:v>3.53</c:v>
                </c:pt>
                <c:pt idx="78">
                  <c:v>3.53</c:v>
                </c:pt>
                <c:pt idx="79">
                  <c:v>3.53</c:v>
                </c:pt>
                <c:pt idx="80">
                  <c:v>3.53</c:v>
                </c:pt>
                <c:pt idx="81">
                  <c:v>3.53</c:v>
                </c:pt>
                <c:pt idx="82">
                  <c:v>3.53</c:v>
                </c:pt>
                <c:pt idx="83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6CE-4FDB-9E5C-83F9F0AA8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30032"/>
        <c:axId val="310830424"/>
      </c:lineChart>
      <c:dateAx>
        <c:axId val="31083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aseline="0"/>
                  <a:t>Year</a:t>
                </a:r>
              </a:p>
            </c:rich>
          </c:tx>
          <c:layout>
            <c:manualLayout>
              <c:xMode val="edge"/>
              <c:yMode val="edge"/>
              <c:x val="0.50845280880852151"/>
              <c:y val="0.92952560929883765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0830424"/>
        <c:crossesAt val="0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310830424"/>
        <c:scaling>
          <c:orientation val="minMax"/>
          <c:max val="9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Gas Price ($/MMBTU)</a:t>
                </a:r>
              </a:p>
            </c:rich>
          </c:tx>
          <c:layout>
            <c:manualLayout>
              <c:xMode val="edge"/>
              <c:yMode val="edge"/>
              <c:x val="2.7308192457737392E-2"/>
              <c:y val="0.32381012373453694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0830032"/>
        <c:crosses val="autoZero"/>
        <c:crossBetween val="between"/>
        <c:majorUnit val="1"/>
        <c:minorUnit val="0.5"/>
      </c:valAx>
      <c:spPr>
        <a:solidFill>
          <a:schemeClr val="bg1">
            <a:lumMod val="85000"/>
          </a:schemeClr>
        </a:solidFill>
        <a:ln w="12700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prstDash val="solid"/>
        </a:ln>
      </c:spPr>
    </c:plotArea>
    <c:legend>
      <c:legendPos val="r"/>
      <c:layout>
        <c:manualLayout>
          <c:xMode val="edge"/>
          <c:yMode val="edge"/>
          <c:x val="0.14128938486109052"/>
          <c:y val="0.79487175492700224"/>
          <c:w val="0.1493021239705245"/>
          <c:h val="6.764009314523983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STEO WTI vs. Actual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809795052214216E-2"/>
          <c:y val="0.10868864468864468"/>
          <c:w val="0.83776113092246429"/>
          <c:h val="0.82333108361454821"/>
        </c:manualLayout>
      </c:layout>
      <c:lineChart>
        <c:grouping val="standard"/>
        <c:varyColors val="0"/>
        <c:ser>
          <c:idx val="2"/>
          <c:order val="0"/>
          <c:tx>
            <c:strRef>
              <c:f>'STEO Year 2 vs Actual'!$B$33</c:f>
              <c:strCache>
                <c:ptCount val="1"/>
                <c:pt idx="0">
                  <c:v>Cushing, OK WTI Spot Price FOB (Dollars per Barrel)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'STEO Year 2 vs Actual'!$A$34:$A$45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'STEO Year 2 vs Actual'!$B$34:$B$45</c:f>
              <c:numCache>
                <c:formatCode>General</c:formatCode>
                <c:ptCount val="12"/>
                <c:pt idx="0">
                  <c:v>93.17</c:v>
                </c:pt>
                <c:pt idx="1">
                  <c:v>48.66</c:v>
                </c:pt>
                <c:pt idx="2">
                  <c:v>43.29</c:v>
                </c:pt>
                <c:pt idx="3">
                  <c:v>50.8</c:v>
                </c:pt>
                <c:pt idx="4">
                  <c:v>65.23</c:v>
                </c:pt>
                <c:pt idx="5">
                  <c:v>56.99</c:v>
                </c:pt>
                <c:pt idx="6">
                  <c:v>39.159999999999997</c:v>
                </c:pt>
                <c:pt idx="7">
                  <c:v>68.13</c:v>
                </c:pt>
                <c:pt idx="8">
                  <c:v>94.79</c:v>
                </c:pt>
                <c:pt idx="9">
                  <c:v>77.64</c:v>
                </c:pt>
                <c:pt idx="10">
                  <c:v>76.55</c:v>
                </c:pt>
                <c:pt idx="11">
                  <c:v>65.400000000000006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5-4F0F-A9C5-9A0798BBC473}"/>
            </c:ext>
          </c:extLst>
        </c:ser>
        <c:ser>
          <c:idx val="0"/>
          <c:order val="1"/>
          <c:tx>
            <c:strRef>
              <c:f>'STEO Year 2 vs Actual'!$C$33</c:f>
              <c:strCache>
                <c:ptCount val="1"/>
                <c:pt idx="0">
                  <c:v>STEO Year  Forecasted Price (Dollars per Barrel)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'STEO Year 2 vs Actual'!$A$34:$A$45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'STEO Year 2 vs Actual'!$C$34:$C$45</c:f>
              <c:numCache>
                <c:formatCode>General</c:formatCode>
                <c:ptCount val="12"/>
                <c:pt idx="0">
                  <c:v>91</c:v>
                </c:pt>
                <c:pt idx="1">
                  <c:v>89.58</c:v>
                </c:pt>
                <c:pt idx="2">
                  <c:v>71</c:v>
                </c:pt>
                <c:pt idx="3">
                  <c:v>47</c:v>
                </c:pt>
                <c:pt idx="4">
                  <c:v>55.18</c:v>
                </c:pt>
                <c:pt idx="5">
                  <c:v>57.43</c:v>
                </c:pt>
                <c:pt idx="6">
                  <c:v>60.76</c:v>
                </c:pt>
                <c:pt idx="7">
                  <c:v>62.03</c:v>
                </c:pt>
                <c:pt idx="8">
                  <c:v>71.319999999999993</c:v>
                </c:pt>
                <c:pt idx="9">
                  <c:v>77.180000000000007</c:v>
                </c:pt>
                <c:pt idx="10">
                  <c:v>77.989999999999995</c:v>
                </c:pt>
                <c:pt idx="11">
                  <c:v>70.33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5-4F0F-A9C5-9A0798BBC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99856"/>
        <c:axId val="1"/>
      </c:lineChart>
      <c:catAx>
        <c:axId val="8729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99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576812157739541"/>
          <c:y val="0.62468661417322824"/>
          <c:w val="0.43674264211160646"/>
          <c:h val="0.1240040769569572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STEO Henry</a:t>
            </a:r>
            <a:r>
              <a:rPr lang="en-US" baseline="0"/>
              <a:t> Hub </a:t>
            </a:r>
            <a:r>
              <a:rPr lang="en-US"/>
              <a:t>vs. Actual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114620110082539E-2"/>
          <c:y val="0.11766606097314761"/>
          <c:w val="0.82180655436646266"/>
          <c:h val="0.8185454696266804"/>
        </c:manualLayout>
      </c:layout>
      <c:lineChart>
        <c:grouping val="standard"/>
        <c:varyColors val="0"/>
        <c:ser>
          <c:idx val="1"/>
          <c:order val="0"/>
          <c:tx>
            <c:strRef>
              <c:f>'STEO Year 2 vs Actual'!$B$3</c:f>
              <c:strCache>
                <c:ptCount val="1"/>
                <c:pt idx="0">
                  <c:v>Henry Hub Natural Gas Spot Price (Dollars per Million Btu)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'STEO Year 2 vs Actual'!$A$4:$A$15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'STEO Year 2 vs Actual'!$B$4:$B$15</c:f>
              <c:numCache>
                <c:formatCode>General</c:formatCode>
                <c:ptCount val="12"/>
                <c:pt idx="0">
                  <c:v>4.37</c:v>
                </c:pt>
                <c:pt idx="1">
                  <c:v>2.62</c:v>
                </c:pt>
                <c:pt idx="2">
                  <c:v>2.52</c:v>
                </c:pt>
                <c:pt idx="3">
                  <c:v>2.99</c:v>
                </c:pt>
                <c:pt idx="4">
                  <c:v>3.15</c:v>
                </c:pt>
                <c:pt idx="5">
                  <c:v>2.56</c:v>
                </c:pt>
                <c:pt idx="6">
                  <c:v>2.0299999999999998</c:v>
                </c:pt>
                <c:pt idx="7">
                  <c:v>3.89</c:v>
                </c:pt>
                <c:pt idx="8">
                  <c:v>6.42</c:v>
                </c:pt>
                <c:pt idx="9">
                  <c:v>2.54</c:v>
                </c:pt>
                <c:pt idx="10">
                  <c:v>2.19</c:v>
                </c:pt>
                <c:pt idx="11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E0-4C97-A03F-D42A867BB6F8}"/>
            </c:ext>
          </c:extLst>
        </c:ser>
        <c:ser>
          <c:idx val="2"/>
          <c:order val="1"/>
          <c:tx>
            <c:strRef>
              <c:f>'STEO Year 2 vs Actual'!$C$3</c:f>
              <c:strCache>
                <c:ptCount val="1"/>
                <c:pt idx="0">
                  <c:v>STEO Year  Forecasted Price (Dollars per Million Btu)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'STEO Year 2 vs Actual'!$A$4:$A$15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'STEO Year 2 vs Actual'!$C$4:$C$15</c:f>
              <c:numCache>
                <c:formatCode>General</c:formatCode>
                <c:ptCount val="12"/>
                <c:pt idx="0">
                  <c:v>3.9</c:v>
                </c:pt>
                <c:pt idx="1">
                  <c:v>4.1100000000000003</c:v>
                </c:pt>
                <c:pt idx="2">
                  <c:v>3.86</c:v>
                </c:pt>
                <c:pt idx="3">
                  <c:v>3.22</c:v>
                </c:pt>
                <c:pt idx="4">
                  <c:v>3.73</c:v>
                </c:pt>
                <c:pt idx="5">
                  <c:v>2.92</c:v>
                </c:pt>
                <c:pt idx="6">
                  <c:v>2.92</c:v>
                </c:pt>
                <c:pt idx="7">
                  <c:v>2.54</c:v>
                </c:pt>
                <c:pt idx="8">
                  <c:v>3.79</c:v>
                </c:pt>
                <c:pt idx="9">
                  <c:v>4.9000000000000004</c:v>
                </c:pt>
                <c:pt idx="10">
                  <c:v>2.66</c:v>
                </c:pt>
                <c:pt idx="11">
                  <c:v>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E0-4C97-A03F-D42A867BB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301296"/>
        <c:axId val="1"/>
      </c:lineChart>
      <c:catAx>
        <c:axId val="873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01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16981543283737"/>
          <c:y val="0.71269320439484196"/>
          <c:w val="0.72729589156049079"/>
          <c:h val="9.2763242476788965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0.84876</cdr:x>
      <cdr:y>0.65107</cdr:y>
    </cdr:from>
    <cdr:to>
      <cdr:x>0.91395</cdr:x>
      <cdr:y>0.74269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00775" y="3181350"/>
          <a:ext cx="476247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0.897</cdr:x>
      <cdr:y>0.23459</cdr:y>
    </cdr:from>
    <cdr:to>
      <cdr:x>0.9648</cdr:x>
      <cdr:y>0.2812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53200" y="1485900"/>
          <a:ext cx="4953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0.86216</cdr:x>
      <cdr:y>0.27031</cdr:y>
    </cdr:from>
    <cdr:to>
      <cdr:x>0.92978</cdr:x>
      <cdr:y>0.37666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5085" y="1743075"/>
          <a:ext cx="495298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>
              <a:defRPr sz="1200"/>
            </a:lvl1pPr>
          </a:lstStyle>
          <a:p>
            <a:fld id="{79CE8310-B7DC-4CA4-A3DF-FCFEE6E2C68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9"/>
            <a:ext cx="5607050" cy="4183063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6"/>
            <a:ext cx="3038475" cy="465138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>
              <a:defRPr sz="1200"/>
            </a:lvl1pPr>
          </a:lstStyle>
          <a:p>
            <a:fld id="{6E6413E0-E825-4B8E-8B59-A140954C1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413E0-E825-4B8E-8B59-A140954C1F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6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</a:t>
            </a:r>
            <a:r>
              <a:rPr lang="en-US" baseline="0" dirty="0"/>
              <a:t> new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13E0-E825-4B8E-8B59-A140954C1F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4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Years ago, there was</a:t>
            </a:r>
            <a:r>
              <a:rPr lang="en-US" baseline="0" dirty="0"/>
              <a:t> a year when EIA issued the AEO before 3/1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13E0-E825-4B8E-8B59-A140954C1F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3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WTI &amp; HH </a:t>
            </a:r>
            <a:r>
              <a:rPr lang="en-US" dirty="0" err="1"/>
              <a:t>refe</a:t>
            </a:r>
            <a:r>
              <a:rPr lang="en-US" dirty="0"/>
              <a:t> points.</a:t>
            </a:r>
            <a:r>
              <a:rPr lang="en-US" baseline="0" dirty="0"/>
              <a:t>  Use average price received per 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413E0-E825-4B8E-8B59-A140954C1F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4C7-6230-479E-BB59-5628EE3C15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9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4C7-6230-479E-BB59-5628EE3C15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42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7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71A-3192-48B2-9481-74A735CC42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9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9286-EC80-4FB6-B0D8-3DD0A1A203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4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41F-0743-4373-B3D3-B63D3CAF5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07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9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58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4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71A-3192-48B2-9481-74A735CC42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96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6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9286-EC80-4FB6-B0D8-3DD0A1A203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841F-0743-4373-B3D3-B63D3CAF5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5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9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34FDE5-13B8-497F-BD4B-4C53C1AC3E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3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510242" y="2514601"/>
            <a:ext cx="6069268" cy="1879440"/>
          </a:xfrm>
        </p:spPr>
        <p:txBody>
          <a:bodyPr>
            <a:normAutofit fontScale="90000"/>
          </a:bodyPr>
          <a:lstStyle/>
          <a:p>
            <a:r>
              <a:rPr lang="en-US" dirty="0"/>
              <a:t>Texas Oil &amp; Gas Association</a:t>
            </a:r>
            <a:br>
              <a:rPr lang="en-US" dirty="0"/>
            </a:br>
            <a:r>
              <a:rPr lang="en-US" dirty="0"/>
              <a:t>Upstream Sub-Committee</a:t>
            </a:r>
          </a:p>
        </p:txBody>
      </p:sp>
      <p:sp>
        <p:nvSpPr>
          <p:cNvPr id="2112" name="Rectangle 6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TXOGA ANNUAL Ad Valorem Tax Committee  Conference</a:t>
            </a:r>
          </a:p>
          <a:p>
            <a:r>
              <a:rPr lang="en-US" b="1" dirty="0"/>
              <a:t>February 10-11, 2026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621" y="2895599"/>
            <a:ext cx="3429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4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Price Adjustment Factors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72FB00-F91D-399D-0F29-C6F2A87C6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66645"/>
              </p:ext>
            </p:extLst>
          </p:nvPr>
        </p:nvGraphicFramePr>
        <p:xfrm>
          <a:off x="1851025" y="3075305"/>
          <a:ext cx="5486400" cy="15646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6759330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02378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94143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54215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53908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6168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909669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30480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0666144"/>
                    </a:ext>
                  </a:extLst>
                </a:gridCol>
              </a:tblGrid>
              <a:tr h="184150"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- STEO Report released Jan 13, 2026  - Price Adjustment Factor Calculation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813519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1 Prices in Nominal Dollars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1 Prices in Nominal Dollars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169535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Oil - WTI Spot Price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Natural Gas - Henry Hub Spot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19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2026 Price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$   52.21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2026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 3.46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012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2025 Price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$   65.40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 3.53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30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PAF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0.79832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0.98017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7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4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533400"/>
            <a:ext cx="7559040" cy="1084996"/>
          </a:xfrm>
        </p:spPr>
        <p:txBody>
          <a:bodyPr/>
          <a:lstStyle/>
          <a:p>
            <a:r>
              <a:rPr lang="en-US" b="1" dirty="0"/>
              <a:t>Producer Price Index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040E78-E350-BA22-A45C-6855619FF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38777"/>
              </p:ext>
            </p:extLst>
          </p:nvPr>
        </p:nvGraphicFramePr>
        <p:xfrm>
          <a:off x="1220946" y="2286000"/>
          <a:ext cx="6763068" cy="2564130"/>
        </p:xfrm>
        <a:graphic>
          <a:graphicData uri="http://schemas.openxmlformats.org/drawingml/2006/table">
            <a:tbl>
              <a:tblPr/>
              <a:tblGrid>
                <a:gridCol w="751452">
                  <a:extLst>
                    <a:ext uri="{9D8B030D-6E8A-4147-A177-3AD203B41FA5}">
                      <a16:colId xmlns:a16="http://schemas.microsoft.com/office/drawing/2014/main" val="3611490206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969612748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3280478787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2485756089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1085725280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3263567317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2301512814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46269558"/>
                    </a:ext>
                  </a:extLst>
                </a:gridCol>
                <a:gridCol w="751452">
                  <a:extLst>
                    <a:ext uri="{9D8B030D-6E8A-4147-A177-3AD203B41FA5}">
                      <a16:colId xmlns:a16="http://schemas.microsoft.com/office/drawing/2014/main" val="2057800887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BLS - PPI Calculation for Oil &amp; Gas - Full Year 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074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  =   index figure for current year  (Base year 1982 assumed to be 100)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302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  =   number of years between 1982 base year and current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421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005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determine average inflation rate over any particular time span: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692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Inflation (%)   =   (X / 100)^ (1 / Y)  - 1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069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8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Crude Oil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Natural Gas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116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032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13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090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1.4776%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-0.0117%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2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8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5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2026 Pricing Escalators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EB524-2BEA-BC3D-5EB6-E4063DE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452360" cy="27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1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467600" cy="856395"/>
          </a:xfrm>
        </p:spPr>
        <p:txBody>
          <a:bodyPr/>
          <a:lstStyle/>
          <a:p>
            <a:r>
              <a:rPr lang="en-US" b="1" dirty="0"/>
              <a:t>EIA STEO ANALYSIS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5515D3-B731-058A-D5E0-DF4465C8C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940742"/>
              </p:ext>
            </p:extLst>
          </p:nvPr>
        </p:nvGraphicFramePr>
        <p:xfrm>
          <a:off x="1676400" y="1905000"/>
          <a:ext cx="59817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70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1A235-27CD-591A-867F-66D2ADCC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0BB7-1185-70F9-0CA1-1FA560E9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467600" cy="856395"/>
          </a:xfrm>
        </p:spPr>
        <p:txBody>
          <a:bodyPr/>
          <a:lstStyle/>
          <a:p>
            <a:r>
              <a:rPr lang="en-US" b="1" dirty="0"/>
              <a:t>EIA STEO ANALYSIS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F3369D-BC8F-91A9-7402-EE1F163C6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942775"/>
              </p:ext>
            </p:extLst>
          </p:nvPr>
        </p:nvGraphicFramePr>
        <p:xfrm>
          <a:off x="1481137" y="1905000"/>
          <a:ext cx="6181725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4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Appraisal Firm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Firms will use the Jan 2026 STEO to determine the PAF for Oil &amp; Gas Pricing.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  Escalation from BLS – years 2-6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2025 Lease Operating Expenses – expectations are flattish over 2024 actuals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Firms expect oil lease values to decrease, while gas should see increase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Circuit breaker – still in place until end of 2026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DOI – provide information as soon as available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Capitol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Appraisers primarily work from home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Office space still in place to meet with agents/reps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 person negotiations are available – schedule with Appraiser.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Discount rate – 2026 base rate still being evaluated.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Expenses – Similar as previous years (fixed &amp; variable)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you use Misc category 10% reduction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Mineral appraisers – </a:t>
            </a:r>
            <a:r>
              <a:rPr lang="en-US" dirty="0" err="1"/>
              <a:t>LeLaina</a:t>
            </a:r>
            <a:r>
              <a:rPr lang="en-US" dirty="0"/>
              <a:t> Taylor- Mineral Div. Mgr.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Assignments on website.</a:t>
            </a:r>
          </a:p>
          <a:p>
            <a:pPr marL="0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P&amp;A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Pricing – Jan STEO for PAF Calculation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Oil pricing – Start with County Average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Gas Pricing – Start with lease actual average price.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LOE – flat Y1 escalation at appraiser discretion thereafter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Discount Rates – same range as last year.  Oil – 10 – 24% gas 12 – 16%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7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Thos. Y Pickett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2026 Valuations –Expect oil decrease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LOE for 2025 appraisals –  still being evaluated flattish .  May consider additional escalation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Discount rate – 17% base rate plus the Ad Val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Check website for appraisal cut-off 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Company hacked 8/2024  - 2025 season was a challenge but fully recovered </a:t>
            </a:r>
          </a:p>
        </p:txBody>
      </p:sp>
    </p:spTree>
    <p:extLst>
      <p:ext uri="{BB962C8B-B14F-4D97-AF65-F5344CB8AC3E}">
        <p14:creationId xmlns:p14="http://schemas.microsoft.com/office/powerpoint/2010/main" val="135200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Wardlaw</a:t>
            </a:r>
            <a:r>
              <a:rPr lang="en-US" b="1" dirty="0"/>
              <a:t>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Mineral equipment value – Moved to F2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Maintaining 2025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Base Discount Rate – 15%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Price – Marketing costs to be handle in LOE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Plan to send notices by April 15</a:t>
            </a:r>
            <a:r>
              <a:rPr lang="en-US" baseline="30000" dirty="0"/>
              <a:t>th</a:t>
            </a:r>
            <a:r>
              <a:rPr lang="en-US" dirty="0"/>
              <a:t>.  Schedule appointments ASAP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April 15 – May 22 window to provide additional information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LOE escalation – still reviewing (inclined to keep it flat)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Requests LOE Detail in EXCEL format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intention to use variable cost.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Committee Members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599" y="2057400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Lauro Porto- ExxonMobil (chair)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Scott Emanis – Chevron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Drew Harrold – Merit Advisors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Roland Headley – Devon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Michael Horne – Occidental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Todd Metzgar – Conoco Phillips 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Amy Rutledge – EOG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7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Firm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Hugh Landrum – Contracts – No change in contracts.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 DO in excel format (if possible)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Encouraged to provide information ASAP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Notices to be sent mid April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5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91" name="Rectangle 27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Questions?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92893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1" grpId="0"/>
      <p:bldP spid="29289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 Discussions BACK UP 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SB 2 Circuit Breaker Appraisal Cap and Industry</a:t>
            </a:r>
          </a:p>
          <a:p>
            <a:pPr marL="0" indent="0">
              <a:buNone/>
            </a:pPr>
            <a:r>
              <a:rPr lang="en-US" sz="1800" dirty="0"/>
              <a:t>Oil &amp; Gas Properties (mineral valuations) are “Non-Homestead Real Property” which makes them subject to the 20% appraisal cap.</a:t>
            </a:r>
          </a:p>
          <a:p>
            <a:pPr lvl="1"/>
            <a:r>
              <a:rPr lang="en-US" sz="1500" dirty="0"/>
              <a:t>What was the legislature’s intent regarding mineral valuations?</a:t>
            </a:r>
          </a:p>
          <a:p>
            <a:pPr lvl="1"/>
            <a:r>
              <a:rPr lang="en-US" sz="1500" dirty="0"/>
              <a:t>What is the definition of a “new improvement” as related to a producing mineral lease?</a:t>
            </a:r>
          </a:p>
          <a:p>
            <a:pPr lvl="1"/>
            <a:r>
              <a:rPr lang="en-US" sz="1500" dirty="0"/>
              <a:t>How will well workovers be treated?</a:t>
            </a:r>
          </a:p>
          <a:p>
            <a:pPr lvl="1"/>
            <a:r>
              <a:rPr lang="en-US" sz="1500" dirty="0"/>
              <a:t>How will oil well additions be valued on an existing lease?</a:t>
            </a:r>
          </a:p>
          <a:p>
            <a:pPr lvl="1"/>
            <a:r>
              <a:rPr lang="en-US" sz="1500" dirty="0"/>
              <a:t>How is a sale of an oil &amp; gas property impacted?</a:t>
            </a:r>
          </a:p>
          <a:p>
            <a:pPr lvl="1"/>
            <a:r>
              <a:rPr lang="en-US" sz="1500" dirty="0"/>
              <a:t>How will this impact unknown royalty interests or corrections to the division of interest?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 How will right of ways be impacted for midstream assets?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 Could downstream assets be impacted?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 How do we ensure the circuit breaker will be equally interpreted among appraisal districts?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Summer 2023 – Ad Hoc Circuit Breaker Committee formed to review law and how to apply to mineral, midstream &amp; downstream appraisal and assessment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0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20574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February 2024 – Conclusions and recommendations by the Mineral Sub-Committee: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Oil &amp; Gas interests are subject to and qualify under Section 23.231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Applied on and individual account or ownership parcel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Application will follow jurisdictional boundaries of County / Appraisal District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2023 account value is the base year. 2024 value &lt; $5MM – lessor of FMV or the 2023 value times 1.2 (20%).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Change in Operator per RRC Records – reset of base year.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Corporate restructure or subsidiary does not constitute a reset.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Changes is royalty ownership – reset base year.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Repairs, w/o, fracks, lift mechanisms does not constitute a new improvement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New wells in a combined oil lease – part of the property and NOT a new improvement. (Cannot be identified through public production or pricing info.)</a:t>
            </a:r>
          </a:p>
          <a:p>
            <a:pPr marL="201168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5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2057400"/>
            <a:ext cx="83820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February 2024 – Conclusions and recommendations by the Mineral Sub-Committee (continued):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All 2024 lease values if under $5MM -  – lessor of FMV or the 2023 value times 1.2 (20%).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Gas leases – one lease = RRC # new wells would be set as a base year.</a:t>
            </a:r>
          </a:p>
          <a:p>
            <a:pPr marL="201168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7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Breaker Discussions – </a:t>
            </a:r>
            <a:br>
              <a:rPr lang="en-US" dirty="0"/>
            </a:br>
            <a:r>
              <a:rPr lang="en-US" dirty="0"/>
              <a:t>Firm Meeting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2057400"/>
            <a:ext cx="83820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In general the firms agreed with the Committee recommendations.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Notes from committee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CAG –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Talked with Law Firms for opinion.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Met with other Firms to address issues.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WAG –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Agreed new wells in an existing lease is subject to CAP (Reserve right to analyze)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Rescinded BPP rendering requirement for production equipment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2023 value * 1.2 will be 2024 comparable value. Over $5 MM, excluded from measurement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/>
              <a:t>Any 2023 value greater than $4,166,667 would not be subject to Circuit Breaker.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P&amp;A –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Oil &amp; Gas Individual accounts based on tax roll.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TYP –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/>
              <a:t>Limited by software capabilities.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63840" cy="1450757"/>
          </a:xfrm>
        </p:spPr>
        <p:txBody>
          <a:bodyPr/>
          <a:lstStyle/>
          <a:p>
            <a:r>
              <a:rPr lang="en-US" b="1" dirty="0"/>
              <a:t>Mineral Sub Committee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209800"/>
            <a:ext cx="7543800" cy="3733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Schedule meetings with the Appraisal Firms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Meet to discuss valuation parameters &amp;    processes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HB9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DOI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Summarize meeting discussions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Report to the Membership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Firm Summary File to be emailed once complete</a:t>
            </a:r>
          </a:p>
        </p:txBody>
      </p:sp>
    </p:spTree>
    <p:extLst>
      <p:ext uri="{BB962C8B-B14F-4D97-AF65-F5344CB8AC3E}">
        <p14:creationId xmlns:p14="http://schemas.microsoft.com/office/powerpoint/2010/main" val="215695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55488-04A4-5DF4-7735-4E37ED9F0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9577-F294-1140-EEC5-FAAA9671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86605"/>
            <a:ext cx="7909559" cy="780196"/>
          </a:xfrm>
        </p:spPr>
        <p:txBody>
          <a:bodyPr/>
          <a:lstStyle/>
          <a:p>
            <a:r>
              <a:rPr lang="en-US" b="1" dirty="0"/>
              <a:t>US Crude Production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08DC8E-CC3E-5E39-93FA-C7C4349B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07020"/>
            <a:ext cx="8458200" cy="51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1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1143E-F041-41A7-F42A-D55D05CB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5115-AC03-534A-476B-84DB33E6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Gas Production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7894CE-B6C4-25E0-D6AC-37B74A717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7599612" cy="35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423984" y="814387"/>
          <a:ext cx="8296031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17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5E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931011"/>
              </p:ext>
            </p:extLst>
          </p:nvPr>
        </p:nvGraphicFramePr>
        <p:xfrm>
          <a:off x="380999" y="698500"/>
          <a:ext cx="8382001" cy="546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18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EIA Annual Energy Outlook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822959" y="2590800"/>
            <a:ext cx="7543801" cy="3278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Next release date – Spring 2026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§23.175 Texas Property Tax Code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Appraisal Districts must use the EIA AEO data to calculate the Price Adjustment Factors for oil &amp; gas if published by March 1, 2026</a:t>
            </a:r>
          </a:p>
        </p:txBody>
      </p:sp>
    </p:spTree>
    <p:extLst>
      <p:ext uri="{BB962C8B-B14F-4D97-AF65-F5344CB8AC3E}">
        <p14:creationId xmlns:p14="http://schemas.microsoft.com/office/powerpoint/2010/main" val="256805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EIA January Short Term Energy Outlook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822959" y="2590800"/>
            <a:ext cx="7543801" cy="3278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Released on January 13, 2026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§23.175 Texas Property Tax Code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Appraisal Districts must use the EIA January STEO data to calculate the Price Adjustment Factors for oil &amp; gas if most recent AEO published before December 1</a:t>
            </a:r>
            <a:r>
              <a:rPr lang="en-US" sz="3000" baseline="30000" dirty="0"/>
              <a:t>st</a:t>
            </a:r>
            <a:r>
              <a:rPr lang="en-US" sz="3000" dirty="0"/>
              <a:t> of preceding year (12/1/25)</a:t>
            </a:r>
          </a:p>
        </p:txBody>
      </p:sp>
    </p:spTree>
    <p:extLst>
      <p:ext uri="{BB962C8B-B14F-4D97-AF65-F5344CB8AC3E}">
        <p14:creationId xmlns:p14="http://schemas.microsoft.com/office/powerpoint/2010/main" val="10478903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15628</TotalTime>
  <Words>1397</Words>
  <Application>Microsoft Office PowerPoint</Application>
  <PresentationFormat>On-screen Show (4:3)</PresentationFormat>
  <Paragraphs>301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Wingdings</vt:lpstr>
      <vt:lpstr>Retrospect</vt:lpstr>
      <vt:lpstr>1_Retrospect</vt:lpstr>
      <vt:lpstr>Texas Oil &amp; Gas Association Upstream Sub-Committee</vt:lpstr>
      <vt:lpstr>Committee Members</vt:lpstr>
      <vt:lpstr>Mineral Sub Committee Activity</vt:lpstr>
      <vt:lpstr>US Crude Production</vt:lpstr>
      <vt:lpstr>Natural Gas Production </vt:lpstr>
      <vt:lpstr>PowerPoint Presentation</vt:lpstr>
      <vt:lpstr>PowerPoint Presentation</vt:lpstr>
      <vt:lpstr>EIA Annual Energy Outlook</vt:lpstr>
      <vt:lpstr>EIA January Short Term Energy Outlook</vt:lpstr>
      <vt:lpstr>Price Adjustment Factors</vt:lpstr>
      <vt:lpstr>Producer Price Index</vt:lpstr>
      <vt:lpstr>2026 Pricing Escalators</vt:lpstr>
      <vt:lpstr>EIA STEO ANALYSIS</vt:lpstr>
      <vt:lpstr>EIA STEO ANALYSIS</vt:lpstr>
      <vt:lpstr>Appraisal Firm Meeting Notes</vt:lpstr>
      <vt:lpstr>Capitol Meeting Notes</vt:lpstr>
      <vt:lpstr>P&amp;A Meeting Notes</vt:lpstr>
      <vt:lpstr>Thos. Y Pickett Meeting Notes</vt:lpstr>
      <vt:lpstr>Wardlaw Meeting Notes</vt:lpstr>
      <vt:lpstr>Other Firm Notes</vt:lpstr>
      <vt:lpstr>Questions? </vt:lpstr>
      <vt:lpstr>Circuit Breaker Discussions BACK UP 2024)</vt:lpstr>
      <vt:lpstr>Circuit Breaker Discussions</vt:lpstr>
      <vt:lpstr>Circuit Breaker Discussions</vt:lpstr>
      <vt:lpstr>Circuit Breaker Discussions –  Firm Meeting Notes</vt:lpstr>
    </vt:vector>
  </TitlesOfParts>
  <Company>ChevronTexaco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Oil &amp; Gas Association Mineral Sub-Committee</dc:title>
  <dc:creator>Prince, Randal H - princrh on L36E25P</dc:creator>
  <cp:lastModifiedBy>Porto, Lauro A</cp:lastModifiedBy>
  <cp:revision>536</cp:revision>
  <cp:lastPrinted>2023-02-27T22:52:33Z</cp:lastPrinted>
  <dcterms:created xsi:type="dcterms:W3CDTF">2008-02-19T20:47:54Z</dcterms:created>
  <dcterms:modified xsi:type="dcterms:W3CDTF">2026-02-10T15:41:11Z</dcterms:modified>
</cp:coreProperties>
</file>