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01" r:id="rId2"/>
    <p:sldId id="302" r:id="rId3"/>
    <p:sldId id="4309" r:id="rId4"/>
    <p:sldId id="4626" r:id="rId5"/>
    <p:sldId id="4932" r:id="rId6"/>
    <p:sldId id="4926" r:id="rId7"/>
    <p:sldId id="4889" r:id="rId8"/>
    <p:sldId id="4627" r:id="rId9"/>
    <p:sldId id="4531" r:id="rId10"/>
    <p:sldId id="4594" r:id="rId11"/>
    <p:sldId id="4899" r:id="rId12"/>
    <p:sldId id="4900" r:id="rId13"/>
    <p:sldId id="4901" r:id="rId14"/>
    <p:sldId id="4936" r:id="rId15"/>
    <p:sldId id="4894" r:id="rId16"/>
    <p:sldId id="4892" r:id="rId17"/>
    <p:sldId id="4930" r:id="rId18"/>
    <p:sldId id="4893" r:id="rId19"/>
    <p:sldId id="4897" r:id="rId20"/>
    <p:sldId id="4805" r:id="rId21"/>
    <p:sldId id="4931" r:id="rId22"/>
    <p:sldId id="4857" r:id="rId23"/>
    <p:sldId id="4933" r:id="rId24"/>
    <p:sldId id="4408" r:id="rId25"/>
    <p:sldId id="4364" r:id="rId26"/>
    <p:sldId id="4841" r:id="rId27"/>
    <p:sldId id="4859" r:id="rId28"/>
    <p:sldId id="4914" r:id="rId29"/>
    <p:sldId id="4915" r:id="rId30"/>
    <p:sldId id="4916" r:id="rId31"/>
    <p:sldId id="4917" r:id="rId32"/>
    <p:sldId id="4840" r:id="rId33"/>
    <p:sldId id="4922" r:id="rId34"/>
    <p:sldId id="4923" r:id="rId35"/>
    <p:sldId id="4924" r:id="rId36"/>
    <p:sldId id="4925" r:id="rId37"/>
    <p:sldId id="1534" r:id="rId38"/>
    <p:sldId id="4679" r:id="rId39"/>
    <p:sldId id="1587" r:id="rId40"/>
    <p:sldId id="1589" r:id="rId41"/>
    <p:sldId id="1539" r:id="rId42"/>
    <p:sldId id="4937" r:id="rId43"/>
    <p:sldId id="4735" r:id="rId44"/>
    <p:sldId id="4831" r:id="rId45"/>
    <p:sldId id="4903" r:id="rId46"/>
    <p:sldId id="4927" r:id="rId47"/>
    <p:sldId id="4934" r:id="rId48"/>
    <p:sldId id="4935" r:id="rId49"/>
    <p:sldId id="4870" r:id="rId50"/>
    <p:sldId id="4730" r:id="rId51"/>
    <p:sldId id="4206" r:id="rId52"/>
    <p:sldId id="4091" r:id="rId5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Roberson" initials="JR" lastIdx="2" clrIdx="0"/>
  <p:cmAuthor id="2" name="Microsoft Office User" initials="Office" lastIdx="0" clrIdx="1"/>
  <p:cmAuthor id="3" name="Microsoft Office User" initials="Office [2]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25"/>
    <a:srgbClr val="ECDFF5"/>
    <a:srgbClr val="C9A6E4"/>
    <a:srgbClr val="FFD9D9"/>
    <a:srgbClr val="FFC5C5"/>
    <a:srgbClr val="FFAFAF"/>
    <a:srgbClr val="FF0000"/>
    <a:srgbClr val="92D050"/>
    <a:srgbClr val="9954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1" autoAdjust="0"/>
    <p:restoredTop sz="93447" autoAdjust="0"/>
  </p:normalViewPr>
  <p:slideViewPr>
    <p:cSldViewPr snapToGrid="0">
      <p:cViewPr varScale="1">
        <p:scale>
          <a:sx n="67" d="100"/>
          <a:sy n="67" d="100"/>
        </p:scale>
        <p:origin x="82" y="3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bs, Lynn" userId="50d8c28e-6bee-4dbe-b09e-05c7663b3f6e" providerId="ADAL" clId="{97FFE491-EF1C-4001-83ED-9F0709A11DAE}"/>
    <pc:docChg chg="delSld">
      <pc:chgData name="Krebs, Lynn" userId="50d8c28e-6bee-4dbe-b09e-05c7663b3f6e" providerId="ADAL" clId="{97FFE491-EF1C-4001-83ED-9F0709A11DAE}" dt="2026-02-10T19:21:57.009" v="1" actId="47"/>
      <pc:docMkLst>
        <pc:docMk/>
      </pc:docMkLst>
      <pc:sldChg chg="del">
        <pc:chgData name="Krebs, Lynn" userId="50d8c28e-6bee-4dbe-b09e-05c7663b3f6e" providerId="ADAL" clId="{97FFE491-EF1C-4001-83ED-9F0709A11DAE}" dt="2026-02-10T19:21:51.978" v="0" actId="47"/>
        <pc:sldMkLst>
          <pc:docMk/>
          <pc:sldMk cId="4113903599" sldId="265"/>
        </pc:sldMkLst>
      </pc:sldChg>
      <pc:sldChg chg="del">
        <pc:chgData name="Krebs, Lynn" userId="50d8c28e-6bee-4dbe-b09e-05c7663b3f6e" providerId="ADAL" clId="{97FFE491-EF1C-4001-83ED-9F0709A11DAE}" dt="2026-02-10T19:21:51.978" v="0" actId="47"/>
        <pc:sldMkLst>
          <pc:docMk/>
          <pc:sldMk cId="3093138401" sldId="281"/>
        </pc:sldMkLst>
      </pc:sldChg>
      <pc:sldChg chg="del">
        <pc:chgData name="Krebs, Lynn" userId="50d8c28e-6bee-4dbe-b09e-05c7663b3f6e" providerId="ADAL" clId="{97FFE491-EF1C-4001-83ED-9F0709A11DAE}" dt="2026-02-10T19:21:51.978" v="0" actId="47"/>
        <pc:sldMkLst>
          <pc:docMk/>
          <pc:sldMk cId="3254871847" sldId="293"/>
        </pc:sldMkLst>
      </pc:sldChg>
      <pc:sldChg chg="del">
        <pc:chgData name="Krebs, Lynn" userId="50d8c28e-6bee-4dbe-b09e-05c7663b3f6e" providerId="ADAL" clId="{97FFE491-EF1C-4001-83ED-9F0709A11DAE}" dt="2026-02-10T19:21:51.978" v="0" actId="47"/>
        <pc:sldMkLst>
          <pc:docMk/>
          <pc:sldMk cId="370298960" sldId="309"/>
        </pc:sldMkLst>
      </pc:sldChg>
      <pc:sldChg chg="del">
        <pc:chgData name="Krebs, Lynn" userId="50d8c28e-6bee-4dbe-b09e-05c7663b3f6e" providerId="ADAL" clId="{97FFE491-EF1C-4001-83ED-9F0709A11DAE}" dt="2026-02-10T19:21:57.009" v="1" actId="47"/>
        <pc:sldMkLst>
          <pc:docMk/>
          <pc:sldMk cId="1553120370" sldId="4873"/>
        </pc:sldMkLst>
      </pc:sldChg>
      <pc:sldChg chg="del">
        <pc:chgData name="Krebs, Lynn" userId="50d8c28e-6bee-4dbe-b09e-05c7663b3f6e" providerId="ADAL" clId="{97FFE491-EF1C-4001-83ED-9F0709A11DAE}" dt="2026-02-10T19:21:57.009" v="1" actId="47"/>
        <pc:sldMkLst>
          <pc:docMk/>
          <pc:sldMk cId="2514692381" sldId="4875"/>
        </pc:sldMkLst>
      </pc:sldChg>
      <pc:sldChg chg="del">
        <pc:chgData name="Krebs, Lynn" userId="50d8c28e-6bee-4dbe-b09e-05c7663b3f6e" providerId="ADAL" clId="{97FFE491-EF1C-4001-83ED-9F0709A11DAE}" dt="2026-02-10T19:21:51.978" v="0" actId="47"/>
        <pc:sldMkLst>
          <pc:docMk/>
          <pc:sldMk cId="1568025531" sldId="49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Prices%20Master%20January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1%20GDP%20Mast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2%20New%20Payroll%20Tracking%20and%20Forecast%20Master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Prices%20Master%20January%20202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Prices%20Master%20January%20202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Prices%20Master%20January%20202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3%20Payroll%20Employment%20by%20CRE%20Asse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3%20Payroll%20Employment%20by%20CRE%20Asse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3%20Payroll%20Employment%20by%20CRE%20Asse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3%20Payroll%20Employment%20by%20CRE%20Asse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Master%20CRE%20Costar%20Analysis%20v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2%20Demographics\Texas%20Components%20of%20Chan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2%20Demographics\3%20Historic%20Population%20US%20TX%20M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2%20Demographics\3%20Historic%20Population%20US%20TX%20M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Asset%20Markets%20Analysis%20v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Cross%20Asset\1%20TX%20and%20US%20Asset%20Markets%20Analysis%20v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center.tamu.edu\public\Staff\doney\1%20Data\1%20Macro%20Metrics\1%20GDP%20Mast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All Urban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layout>
                <c:manualLayout>
                  <c:x val="-2.1634422717370372E-3"/>
                  <c:y val="4.649148628694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4-4D7C-822C-7A7D51756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CPI!$AB$25:$DS$25</c:f>
              <c:strCache>
                <c:ptCount val="96"/>
                <c:pt idx="0">
                  <c:v>Jan
2018</c:v>
                </c:pt>
                <c:pt idx="1">
                  <c:v>Feb
2018</c:v>
                </c:pt>
                <c:pt idx="2">
                  <c:v>Mar
2018</c:v>
                </c:pt>
                <c:pt idx="3">
                  <c:v>Apr
2018</c:v>
                </c:pt>
                <c:pt idx="4">
                  <c:v>May
2018</c:v>
                </c:pt>
                <c:pt idx="5">
                  <c:v>Jun
2018</c:v>
                </c:pt>
                <c:pt idx="6">
                  <c:v>Jul
2018</c:v>
                </c:pt>
                <c:pt idx="7">
                  <c:v>Aug
2018</c:v>
                </c:pt>
                <c:pt idx="8">
                  <c:v>Sep
2018</c:v>
                </c:pt>
                <c:pt idx="9">
                  <c:v>Oct
2018</c:v>
                </c:pt>
                <c:pt idx="10">
                  <c:v>Nov
2018</c:v>
                </c:pt>
                <c:pt idx="11">
                  <c:v>Dec
2018</c:v>
                </c:pt>
                <c:pt idx="12">
                  <c:v>Jan
2019</c:v>
                </c:pt>
                <c:pt idx="13">
                  <c:v>Feb
2019</c:v>
                </c:pt>
                <c:pt idx="14">
                  <c:v>Mar
2019</c:v>
                </c:pt>
                <c:pt idx="15">
                  <c:v>Apr
2019</c:v>
                </c:pt>
                <c:pt idx="16">
                  <c:v>May
2019</c:v>
                </c:pt>
                <c:pt idx="17">
                  <c:v>Jun
2019</c:v>
                </c:pt>
                <c:pt idx="18">
                  <c:v>Jul
2019</c:v>
                </c:pt>
                <c:pt idx="19">
                  <c:v>Aug
2019</c:v>
                </c:pt>
                <c:pt idx="20">
                  <c:v>Sep
2019</c:v>
                </c:pt>
                <c:pt idx="21">
                  <c:v>Oct
2019</c:v>
                </c:pt>
                <c:pt idx="22">
                  <c:v>Nov
2019</c:v>
                </c:pt>
                <c:pt idx="23">
                  <c:v>Dec
2019</c:v>
                </c:pt>
                <c:pt idx="24">
                  <c:v>Jan
2020</c:v>
                </c:pt>
                <c:pt idx="25">
                  <c:v>Feb
2020</c:v>
                </c:pt>
                <c:pt idx="26">
                  <c:v>Mar
2020</c:v>
                </c:pt>
                <c:pt idx="27">
                  <c:v>Apr
2020</c:v>
                </c:pt>
                <c:pt idx="28">
                  <c:v>May
2020</c:v>
                </c:pt>
                <c:pt idx="29">
                  <c:v>Jun
2020</c:v>
                </c:pt>
                <c:pt idx="30">
                  <c:v>Jul
2020</c:v>
                </c:pt>
                <c:pt idx="31">
                  <c:v>Aug
2020</c:v>
                </c:pt>
                <c:pt idx="32">
                  <c:v>Sep
2020</c:v>
                </c:pt>
                <c:pt idx="33">
                  <c:v>Oct
2020</c:v>
                </c:pt>
                <c:pt idx="34">
                  <c:v>Nov
2020</c:v>
                </c:pt>
                <c:pt idx="35">
                  <c:v>Dec
2020</c:v>
                </c:pt>
                <c:pt idx="36">
                  <c:v>Jan
2021</c:v>
                </c:pt>
                <c:pt idx="37">
                  <c:v>Feb
2021</c:v>
                </c:pt>
                <c:pt idx="38">
                  <c:v>Mar
2021</c:v>
                </c:pt>
                <c:pt idx="39">
                  <c:v>Apr
2021</c:v>
                </c:pt>
                <c:pt idx="40">
                  <c:v>May
2021</c:v>
                </c:pt>
                <c:pt idx="41">
                  <c:v>Jun
2021</c:v>
                </c:pt>
                <c:pt idx="42">
                  <c:v>Jul
2021</c:v>
                </c:pt>
                <c:pt idx="43">
                  <c:v>Aug
2021</c:v>
                </c:pt>
                <c:pt idx="44">
                  <c:v>Sep
2021</c:v>
                </c:pt>
                <c:pt idx="45">
                  <c:v>Oct
2021</c:v>
                </c:pt>
                <c:pt idx="46">
                  <c:v>Nov
2021</c:v>
                </c:pt>
                <c:pt idx="47">
                  <c:v>Dec
2021</c:v>
                </c:pt>
                <c:pt idx="48">
                  <c:v>Jan
2022</c:v>
                </c:pt>
                <c:pt idx="49">
                  <c:v>Feb
2022</c:v>
                </c:pt>
                <c:pt idx="50">
                  <c:v>Mar
2022</c:v>
                </c:pt>
                <c:pt idx="51">
                  <c:v>Apr
2022</c:v>
                </c:pt>
                <c:pt idx="52">
                  <c:v>May
2022</c:v>
                </c:pt>
                <c:pt idx="53">
                  <c:v>Jun
2022</c:v>
                </c:pt>
                <c:pt idx="54">
                  <c:v>Jul
2022</c:v>
                </c:pt>
                <c:pt idx="55">
                  <c:v>Aug
2022</c:v>
                </c:pt>
                <c:pt idx="56">
                  <c:v>Sep
2022</c:v>
                </c:pt>
                <c:pt idx="57">
                  <c:v>Oct
2022</c:v>
                </c:pt>
                <c:pt idx="58">
                  <c:v>Nov
2022</c:v>
                </c:pt>
                <c:pt idx="59">
                  <c:v>Dec
2022</c:v>
                </c:pt>
                <c:pt idx="60">
                  <c:v>Jan
2023</c:v>
                </c:pt>
                <c:pt idx="61">
                  <c:v>Feb
2023</c:v>
                </c:pt>
                <c:pt idx="62">
                  <c:v>Mar
2023</c:v>
                </c:pt>
                <c:pt idx="63">
                  <c:v>Apr
2023</c:v>
                </c:pt>
                <c:pt idx="64">
                  <c:v>May
2023</c:v>
                </c:pt>
                <c:pt idx="65">
                  <c:v>Jun
2023</c:v>
                </c:pt>
                <c:pt idx="66">
                  <c:v>Jul
2023</c:v>
                </c:pt>
                <c:pt idx="67">
                  <c:v>Aug
2023</c:v>
                </c:pt>
                <c:pt idx="68">
                  <c:v>Sep
2023</c:v>
                </c:pt>
                <c:pt idx="69">
                  <c:v>Oct
2023</c:v>
                </c:pt>
                <c:pt idx="70">
                  <c:v>Nov
2023</c:v>
                </c:pt>
                <c:pt idx="71">
                  <c:v>Dec
2023</c:v>
                </c:pt>
                <c:pt idx="72">
                  <c:v>Jan
2024</c:v>
                </c:pt>
                <c:pt idx="73">
                  <c:v>Feb
2024</c:v>
                </c:pt>
                <c:pt idx="74">
                  <c:v>Mar
2024</c:v>
                </c:pt>
                <c:pt idx="75">
                  <c:v>Apr
2024</c:v>
                </c:pt>
                <c:pt idx="76">
                  <c:v>May
2024</c:v>
                </c:pt>
                <c:pt idx="77">
                  <c:v>Jun
2024</c:v>
                </c:pt>
                <c:pt idx="78">
                  <c:v>Jul
2024</c:v>
                </c:pt>
                <c:pt idx="79">
                  <c:v>Aug
2024</c:v>
                </c:pt>
                <c:pt idx="80">
                  <c:v>Sep
2024</c:v>
                </c:pt>
                <c:pt idx="81">
                  <c:v>Oct
2024</c:v>
                </c:pt>
                <c:pt idx="82">
                  <c:v>Nov
2024</c:v>
                </c:pt>
                <c:pt idx="83">
                  <c:v>Dec
2024</c:v>
                </c:pt>
                <c:pt idx="84">
                  <c:v>Jan
2025</c:v>
                </c:pt>
                <c:pt idx="85">
                  <c:v>Feb
2025</c:v>
                </c:pt>
                <c:pt idx="86">
                  <c:v>Mar
2025</c:v>
                </c:pt>
                <c:pt idx="87">
                  <c:v>Apr
2025</c:v>
                </c:pt>
                <c:pt idx="88">
                  <c:v>May
2025</c:v>
                </c:pt>
                <c:pt idx="89">
                  <c:v>Jun
2025</c:v>
                </c:pt>
                <c:pt idx="90">
                  <c:v>Jul
2025</c:v>
                </c:pt>
                <c:pt idx="91">
                  <c:v>Aug
2025</c:v>
                </c:pt>
                <c:pt idx="92">
                  <c:v>Sep
2025</c:v>
                </c:pt>
                <c:pt idx="93">
                  <c:v>Oct
2025</c:v>
                </c:pt>
                <c:pt idx="94">
                  <c:v>Nov
2025</c:v>
                </c:pt>
                <c:pt idx="95">
                  <c:v>Dec
2025</c:v>
                </c:pt>
              </c:strCache>
            </c:strRef>
          </c:cat>
          <c:val>
            <c:numRef>
              <c:f>CPI!$AB$26:$DS$26</c:f>
              <c:numCache>
                <c:formatCode>0.0%</c:formatCode>
                <c:ptCount val="96"/>
                <c:pt idx="0">
                  <c:v>2.151318868063945E-2</c:v>
                </c:pt>
                <c:pt idx="1">
                  <c:v>2.263468931091861E-2</c:v>
                </c:pt>
                <c:pt idx="2">
                  <c:v>2.3309497646499366E-2</c:v>
                </c:pt>
                <c:pt idx="3">
                  <c:v>2.4709963021052994E-2</c:v>
                </c:pt>
                <c:pt idx="4">
                  <c:v>2.7819216078424969E-2</c:v>
                </c:pt>
                <c:pt idx="5">
                  <c:v>2.8075506935940187E-2</c:v>
                </c:pt>
                <c:pt idx="6">
                  <c:v>2.8541247855619289E-2</c:v>
                </c:pt>
                <c:pt idx="7">
                  <c:v>2.6429238568742575E-2</c:v>
                </c:pt>
                <c:pt idx="8">
                  <c:v>2.3320551058088279E-2</c:v>
                </c:pt>
                <c:pt idx="9">
                  <c:v>2.492032470218053E-2</c:v>
                </c:pt>
                <c:pt idx="10">
                  <c:v>2.1473285776677731E-2</c:v>
                </c:pt>
                <c:pt idx="11">
                  <c:v>2.0023809043401064E-2</c:v>
                </c:pt>
                <c:pt idx="12">
                  <c:v>1.4875893578291333E-2</c:v>
                </c:pt>
                <c:pt idx="13">
                  <c:v>1.5188615351321877E-2</c:v>
                </c:pt>
                <c:pt idx="14">
                  <c:v>1.8831863513063984E-2</c:v>
                </c:pt>
                <c:pt idx="15">
                  <c:v>2.0005834702090608E-2</c:v>
                </c:pt>
                <c:pt idx="16">
                  <c:v>1.7959105553606136E-2</c:v>
                </c:pt>
                <c:pt idx="17">
                  <c:v>1.671194894390049E-2</c:v>
                </c:pt>
                <c:pt idx="18">
                  <c:v>1.826331335037068E-2</c:v>
                </c:pt>
                <c:pt idx="19">
                  <c:v>1.7376412106666406E-2</c:v>
                </c:pt>
                <c:pt idx="20">
                  <c:v>1.6844977040391562E-2</c:v>
                </c:pt>
                <c:pt idx="21">
                  <c:v>1.7339736996186295E-2</c:v>
                </c:pt>
                <c:pt idx="22">
                  <c:v>2.0922903948629168E-2</c:v>
                </c:pt>
                <c:pt idx="23">
                  <c:v>2.3195274699624457E-2</c:v>
                </c:pt>
                <c:pt idx="24">
                  <c:v>2.599767976845202E-2</c:v>
                </c:pt>
                <c:pt idx="25">
                  <c:v>2.3413166797595197E-2</c:v>
                </c:pt>
                <c:pt idx="26">
                  <c:v>1.4940399642909163E-2</c:v>
                </c:pt>
                <c:pt idx="27">
                  <c:v>3.1304729404111331E-3</c:v>
                </c:pt>
                <c:pt idx="28">
                  <c:v>1.982013035848551E-3</c:v>
                </c:pt>
                <c:pt idx="29">
                  <c:v>7.1665628318304808E-3</c:v>
                </c:pt>
                <c:pt idx="30">
                  <c:v>9.9686476258979972E-3</c:v>
                </c:pt>
                <c:pt idx="31">
                  <c:v>1.2810698495523853E-2</c:v>
                </c:pt>
                <c:pt idx="32">
                  <c:v>1.3910228912373812E-2</c:v>
                </c:pt>
                <c:pt idx="33">
                  <c:v>1.2303863428671624E-2</c:v>
                </c:pt>
                <c:pt idx="34">
                  <c:v>1.1757452138405844E-2</c:v>
                </c:pt>
                <c:pt idx="35">
                  <c:v>1.3204191315779434E-2</c:v>
                </c:pt>
                <c:pt idx="36">
                  <c:v>1.3553199782346148E-2</c:v>
                </c:pt>
                <c:pt idx="37">
                  <c:v>1.6675024108003811E-2</c:v>
                </c:pt>
                <c:pt idx="38">
                  <c:v>2.6236457477642139E-2</c:v>
                </c:pt>
                <c:pt idx="39">
                  <c:v>4.1373734533183493E-2</c:v>
                </c:pt>
                <c:pt idx="40">
                  <c:v>4.9264665639830785E-2</c:v>
                </c:pt>
                <c:pt idx="41">
                  <c:v>5.317418943207719E-2</c:v>
                </c:pt>
                <c:pt idx="42">
                  <c:v>5.2691676472409688E-2</c:v>
                </c:pt>
                <c:pt idx="43">
                  <c:v>5.1813231732712461E-2</c:v>
                </c:pt>
                <c:pt idx="44">
                  <c:v>5.363523425270289E-2</c:v>
                </c:pt>
                <c:pt idx="45">
                  <c:v>6.2265912207714491E-2</c:v>
                </c:pt>
                <c:pt idx="46">
                  <c:v>6.8655595202961939E-2</c:v>
                </c:pt>
                <c:pt idx="47">
                  <c:v>7.1594573451124743E-2</c:v>
                </c:pt>
                <c:pt idx="48">
                  <c:v>7.578082463000535E-2</c:v>
                </c:pt>
                <c:pt idx="49">
                  <c:v>7.9492208989539792E-2</c:v>
                </c:pt>
                <c:pt idx="50">
                  <c:v>8.5407801485385848E-2</c:v>
                </c:pt>
                <c:pt idx="51">
                  <c:v>8.2351617440225011E-2</c:v>
                </c:pt>
                <c:pt idx="52">
                  <c:v>8.5300517130892262E-2</c:v>
                </c:pt>
                <c:pt idx="53">
                  <c:v>8.9992981419231066E-2</c:v>
                </c:pt>
                <c:pt idx="54">
                  <c:v>8.4477782067545526E-2</c:v>
                </c:pt>
                <c:pt idx="55">
                  <c:v>8.2162550595412664E-2</c:v>
                </c:pt>
                <c:pt idx="56">
                  <c:v>8.2057515824517591E-2</c:v>
                </c:pt>
                <c:pt idx="57">
                  <c:v>7.7572614708094623E-2</c:v>
                </c:pt>
                <c:pt idx="58">
                  <c:v>7.1313803689782906E-2</c:v>
                </c:pt>
                <c:pt idx="59">
                  <c:v>6.4108316773858087E-2</c:v>
                </c:pt>
                <c:pt idx="60">
                  <c:v>6.3402963099291609E-2</c:v>
                </c:pt>
                <c:pt idx="61">
                  <c:v>5.9576487127668942E-2</c:v>
                </c:pt>
                <c:pt idx="62">
                  <c:v>4.9313486417571273E-2</c:v>
                </c:pt>
                <c:pt idx="63">
                  <c:v>4.9469474880623254E-2</c:v>
                </c:pt>
                <c:pt idx="64">
                  <c:v>4.1253145393564727E-2</c:v>
                </c:pt>
                <c:pt idx="65">
                  <c:v>3.0592533347792994E-2</c:v>
                </c:pt>
                <c:pt idx="66">
                  <c:v>3.2803282023462499E-2</c:v>
                </c:pt>
                <c:pt idx="67">
                  <c:v>3.7186358677607556E-2</c:v>
                </c:pt>
                <c:pt idx="68">
                  <c:v>3.6950823322234427E-2</c:v>
                </c:pt>
                <c:pt idx="69">
                  <c:v>3.2465375076767167E-2</c:v>
                </c:pt>
                <c:pt idx="70">
                  <c:v>3.139855644977696E-2</c:v>
                </c:pt>
                <c:pt idx="71">
                  <c:v>3.322200208829762E-2</c:v>
                </c:pt>
                <c:pt idx="72">
                  <c:v>3.1079425939238847E-2</c:v>
                </c:pt>
                <c:pt idx="73">
                  <c:v>3.1664212076583098E-2</c:v>
                </c:pt>
                <c:pt idx="74">
                  <c:v>3.4690014354717524E-2</c:v>
                </c:pt>
                <c:pt idx="75">
                  <c:v>3.3540471111874304E-2</c:v>
                </c:pt>
                <c:pt idx="76">
                  <c:v>3.238866396761142E-2</c:v>
                </c:pt>
                <c:pt idx="77">
                  <c:v>2.9700853998204435E-2</c:v>
                </c:pt>
                <c:pt idx="78">
                  <c:v>2.9384633061405374E-2</c:v>
                </c:pt>
                <c:pt idx="79">
                  <c:v>2.6109140322338353E-2</c:v>
                </c:pt>
                <c:pt idx="80">
                  <c:v>2.4325414641446441E-2</c:v>
                </c:pt>
                <c:pt idx="81">
                  <c:v>2.5714034967967203E-2</c:v>
                </c:pt>
                <c:pt idx="82">
                  <c:v>2.7141684004842848E-2</c:v>
                </c:pt>
                <c:pt idx="83">
                  <c:v>2.872366268806581E-2</c:v>
                </c:pt>
                <c:pt idx="84">
                  <c:v>2.9994125128311122E-2</c:v>
                </c:pt>
                <c:pt idx="85">
                  <c:v>2.8142703731568686E-2</c:v>
                </c:pt>
                <c:pt idx="86">
                  <c:v>2.4055852640280317E-2</c:v>
                </c:pt>
                <c:pt idx="87">
                  <c:v>2.3337465177498906E-2</c:v>
                </c:pt>
                <c:pt idx="88">
                  <c:v>2.3759340869898393E-2</c:v>
                </c:pt>
                <c:pt idx="89">
                  <c:v>2.6726833178446263E-2</c:v>
                </c:pt>
                <c:pt idx="90">
                  <c:v>2.7318012794754543E-2</c:v>
                </c:pt>
                <c:pt idx="91">
                  <c:v>2.9392196249335534E-2</c:v>
                </c:pt>
                <c:pt idx="92">
                  <c:v>3.0226996261723871E-2</c:v>
                </c:pt>
                <c:pt idx="93">
                  <c:v>2.8949753457301775E-2</c:v>
                </c:pt>
                <c:pt idx="94">
                  <c:v>2.7119693852721838E-2</c:v>
                </c:pt>
                <c:pt idx="95">
                  <c:v>2.6533124687109222E-2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D4-4D7C-822C-7A7D517568C1}"/>
            </c:ext>
          </c:extLst>
        </c:ser>
        <c:ser>
          <c:idx val="2"/>
          <c:order val="1"/>
          <c:tx>
            <c:v>Housing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layout>
                <c:manualLayout>
                  <c:x val="-5.408605679342593E-3"/>
                  <c:y val="-5.4695866219940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4-4D7C-822C-7A7D51756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CPI!$AB$25:$DS$25</c:f>
              <c:strCache>
                <c:ptCount val="96"/>
                <c:pt idx="0">
                  <c:v>Jan
2018</c:v>
                </c:pt>
                <c:pt idx="1">
                  <c:v>Feb
2018</c:v>
                </c:pt>
                <c:pt idx="2">
                  <c:v>Mar
2018</c:v>
                </c:pt>
                <c:pt idx="3">
                  <c:v>Apr
2018</c:v>
                </c:pt>
                <c:pt idx="4">
                  <c:v>May
2018</c:v>
                </c:pt>
                <c:pt idx="5">
                  <c:v>Jun
2018</c:v>
                </c:pt>
                <c:pt idx="6">
                  <c:v>Jul
2018</c:v>
                </c:pt>
                <c:pt idx="7">
                  <c:v>Aug
2018</c:v>
                </c:pt>
                <c:pt idx="8">
                  <c:v>Sep
2018</c:v>
                </c:pt>
                <c:pt idx="9">
                  <c:v>Oct
2018</c:v>
                </c:pt>
                <c:pt idx="10">
                  <c:v>Nov
2018</c:v>
                </c:pt>
                <c:pt idx="11">
                  <c:v>Dec
2018</c:v>
                </c:pt>
                <c:pt idx="12">
                  <c:v>Jan
2019</c:v>
                </c:pt>
                <c:pt idx="13">
                  <c:v>Feb
2019</c:v>
                </c:pt>
                <c:pt idx="14">
                  <c:v>Mar
2019</c:v>
                </c:pt>
                <c:pt idx="15">
                  <c:v>Apr
2019</c:v>
                </c:pt>
                <c:pt idx="16">
                  <c:v>May
2019</c:v>
                </c:pt>
                <c:pt idx="17">
                  <c:v>Jun
2019</c:v>
                </c:pt>
                <c:pt idx="18">
                  <c:v>Jul
2019</c:v>
                </c:pt>
                <c:pt idx="19">
                  <c:v>Aug
2019</c:v>
                </c:pt>
                <c:pt idx="20">
                  <c:v>Sep
2019</c:v>
                </c:pt>
                <c:pt idx="21">
                  <c:v>Oct
2019</c:v>
                </c:pt>
                <c:pt idx="22">
                  <c:v>Nov
2019</c:v>
                </c:pt>
                <c:pt idx="23">
                  <c:v>Dec
2019</c:v>
                </c:pt>
                <c:pt idx="24">
                  <c:v>Jan
2020</c:v>
                </c:pt>
                <c:pt idx="25">
                  <c:v>Feb
2020</c:v>
                </c:pt>
                <c:pt idx="26">
                  <c:v>Mar
2020</c:v>
                </c:pt>
                <c:pt idx="27">
                  <c:v>Apr
2020</c:v>
                </c:pt>
                <c:pt idx="28">
                  <c:v>May
2020</c:v>
                </c:pt>
                <c:pt idx="29">
                  <c:v>Jun
2020</c:v>
                </c:pt>
                <c:pt idx="30">
                  <c:v>Jul
2020</c:v>
                </c:pt>
                <c:pt idx="31">
                  <c:v>Aug
2020</c:v>
                </c:pt>
                <c:pt idx="32">
                  <c:v>Sep
2020</c:v>
                </c:pt>
                <c:pt idx="33">
                  <c:v>Oct
2020</c:v>
                </c:pt>
                <c:pt idx="34">
                  <c:v>Nov
2020</c:v>
                </c:pt>
                <c:pt idx="35">
                  <c:v>Dec
2020</c:v>
                </c:pt>
                <c:pt idx="36">
                  <c:v>Jan
2021</c:v>
                </c:pt>
                <c:pt idx="37">
                  <c:v>Feb
2021</c:v>
                </c:pt>
                <c:pt idx="38">
                  <c:v>Mar
2021</c:v>
                </c:pt>
                <c:pt idx="39">
                  <c:v>Apr
2021</c:v>
                </c:pt>
                <c:pt idx="40">
                  <c:v>May
2021</c:v>
                </c:pt>
                <c:pt idx="41">
                  <c:v>Jun
2021</c:v>
                </c:pt>
                <c:pt idx="42">
                  <c:v>Jul
2021</c:v>
                </c:pt>
                <c:pt idx="43">
                  <c:v>Aug
2021</c:v>
                </c:pt>
                <c:pt idx="44">
                  <c:v>Sep
2021</c:v>
                </c:pt>
                <c:pt idx="45">
                  <c:v>Oct
2021</c:v>
                </c:pt>
                <c:pt idx="46">
                  <c:v>Nov
2021</c:v>
                </c:pt>
                <c:pt idx="47">
                  <c:v>Dec
2021</c:v>
                </c:pt>
                <c:pt idx="48">
                  <c:v>Jan
2022</c:v>
                </c:pt>
                <c:pt idx="49">
                  <c:v>Feb
2022</c:v>
                </c:pt>
                <c:pt idx="50">
                  <c:v>Mar
2022</c:v>
                </c:pt>
                <c:pt idx="51">
                  <c:v>Apr
2022</c:v>
                </c:pt>
                <c:pt idx="52">
                  <c:v>May
2022</c:v>
                </c:pt>
                <c:pt idx="53">
                  <c:v>Jun
2022</c:v>
                </c:pt>
                <c:pt idx="54">
                  <c:v>Jul
2022</c:v>
                </c:pt>
                <c:pt idx="55">
                  <c:v>Aug
2022</c:v>
                </c:pt>
                <c:pt idx="56">
                  <c:v>Sep
2022</c:v>
                </c:pt>
                <c:pt idx="57">
                  <c:v>Oct
2022</c:v>
                </c:pt>
                <c:pt idx="58">
                  <c:v>Nov
2022</c:v>
                </c:pt>
                <c:pt idx="59">
                  <c:v>Dec
2022</c:v>
                </c:pt>
                <c:pt idx="60">
                  <c:v>Jan
2023</c:v>
                </c:pt>
                <c:pt idx="61">
                  <c:v>Feb
2023</c:v>
                </c:pt>
                <c:pt idx="62">
                  <c:v>Mar
2023</c:v>
                </c:pt>
                <c:pt idx="63">
                  <c:v>Apr
2023</c:v>
                </c:pt>
                <c:pt idx="64">
                  <c:v>May
2023</c:v>
                </c:pt>
                <c:pt idx="65">
                  <c:v>Jun
2023</c:v>
                </c:pt>
                <c:pt idx="66">
                  <c:v>Jul
2023</c:v>
                </c:pt>
                <c:pt idx="67">
                  <c:v>Aug
2023</c:v>
                </c:pt>
                <c:pt idx="68">
                  <c:v>Sep
2023</c:v>
                </c:pt>
                <c:pt idx="69">
                  <c:v>Oct
2023</c:v>
                </c:pt>
                <c:pt idx="70">
                  <c:v>Nov
2023</c:v>
                </c:pt>
                <c:pt idx="71">
                  <c:v>Dec
2023</c:v>
                </c:pt>
                <c:pt idx="72">
                  <c:v>Jan
2024</c:v>
                </c:pt>
                <c:pt idx="73">
                  <c:v>Feb
2024</c:v>
                </c:pt>
                <c:pt idx="74">
                  <c:v>Mar
2024</c:v>
                </c:pt>
                <c:pt idx="75">
                  <c:v>Apr
2024</c:v>
                </c:pt>
                <c:pt idx="76">
                  <c:v>May
2024</c:v>
                </c:pt>
                <c:pt idx="77">
                  <c:v>Jun
2024</c:v>
                </c:pt>
                <c:pt idx="78">
                  <c:v>Jul
2024</c:v>
                </c:pt>
                <c:pt idx="79">
                  <c:v>Aug
2024</c:v>
                </c:pt>
                <c:pt idx="80">
                  <c:v>Sep
2024</c:v>
                </c:pt>
                <c:pt idx="81">
                  <c:v>Oct
2024</c:v>
                </c:pt>
                <c:pt idx="82">
                  <c:v>Nov
2024</c:v>
                </c:pt>
                <c:pt idx="83">
                  <c:v>Dec
2024</c:v>
                </c:pt>
                <c:pt idx="84">
                  <c:v>Jan
2025</c:v>
                </c:pt>
                <c:pt idx="85">
                  <c:v>Feb
2025</c:v>
                </c:pt>
                <c:pt idx="86">
                  <c:v>Mar
2025</c:v>
                </c:pt>
                <c:pt idx="87">
                  <c:v>Apr
2025</c:v>
                </c:pt>
                <c:pt idx="88">
                  <c:v>May
2025</c:v>
                </c:pt>
                <c:pt idx="89">
                  <c:v>Jun
2025</c:v>
                </c:pt>
                <c:pt idx="90">
                  <c:v>Jul
2025</c:v>
                </c:pt>
                <c:pt idx="91">
                  <c:v>Aug
2025</c:v>
                </c:pt>
                <c:pt idx="92">
                  <c:v>Sep
2025</c:v>
                </c:pt>
                <c:pt idx="93">
                  <c:v>Oct
2025</c:v>
                </c:pt>
                <c:pt idx="94">
                  <c:v>Nov
2025</c:v>
                </c:pt>
                <c:pt idx="95">
                  <c:v>Dec
2025</c:v>
                </c:pt>
              </c:strCache>
            </c:strRef>
          </c:cat>
          <c:val>
            <c:numRef>
              <c:f>CPI!$AB$28:$DS$28</c:f>
              <c:numCache>
                <c:formatCode>0.0%</c:formatCode>
                <c:ptCount val="96"/>
                <c:pt idx="0">
                  <c:v>2.801776244741383E-2</c:v>
                </c:pt>
                <c:pt idx="1">
                  <c:v>2.8214640263336754E-2</c:v>
                </c:pt>
                <c:pt idx="2">
                  <c:v>2.9747328360725467E-2</c:v>
                </c:pt>
                <c:pt idx="3">
                  <c:v>2.9751801441153081E-2</c:v>
                </c:pt>
                <c:pt idx="4">
                  <c:v>2.9895211015622536E-2</c:v>
                </c:pt>
                <c:pt idx="5">
                  <c:v>2.8178836581876476E-2</c:v>
                </c:pt>
                <c:pt idx="6">
                  <c:v>2.9393734325862786E-2</c:v>
                </c:pt>
                <c:pt idx="7">
                  <c:v>2.897423895019946E-2</c:v>
                </c:pt>
                <c:pt idx="8">
                  <c:v>2.7628333788593196E-2</c:v>
                </c:pt>
                <c:pt idx="9">
                  <c:v>2.8026941237780933E-2</c:v>
                </c:pt>
                <c:pt idx="10">
                  <c:v>2.8589665797208674E-2</c:v>
                </c:pt>
                <c:pt idx="11">
                  <c:v>2.9653343808308197E-2</c:v>
                </c:pt>
                <c:pt idx="12">
                  <c:v>2.878287217237574E-2</c:v>
                </c:pt>
                <c:pt idx="13">
                  <c:v>2.8601359512482993E-2</c:v>
                </c:pt>
                <c:pt idx="14">
                  <c:v>2.9016638857267685E-2</c:v>
                </c:pt>
                <c:pt idx="15">
                  <c:v>2.8833893139267097E-2</c:v>
                </c:pt>
                <c:pt idx="16">
                  <c:v>2.8054161787401055E-2</c:v>
                </c:pt>
                <c:pt idx="17">
                  <c:v>3.0472395776809602E-2</c:v>
                </c:pt>
                <c:pt idx="18">
                  <c:v>3.0677432577708608E-2</c:v>
                </c:pt>
                <c:pt idx="19">
                  <c:v>2.8690388989552451E-2</c:v>
                </c:pt>
                <c:pt idx="20">
                  <c:v>3.0787959103481866E-2</c:v>
                </c:pt>
                <c:pt idx="21">
                  <c:v>2.8952613569593444E-2</c:v>
                </c:pt>
                <c:pt idx="22">
                  <c:v>2.8308319351551869E-2</c:v>
                </c:pt>
                <c:pt idx="23">
                  <c:v>2.5697761364850136E-2</c:v>
                </c:pt>
                <c:pt idx="24">
                  <c:v>2.7543244684904433E-2</c:v>
                </c:pt>
                <c:pt idx="25">
                  <c:v>2.7441248897941861E-2</c:v>
                </c:pt>
                <c:pt idx="26">
                  <c:v>2.4133267159434979E-2</c:v>
                </c:pt>
                <c:pt idx="27">
                  <c:v>2.1602197627801356E-2</c:v>
                </c:pt>
                <c:pt idx="28">
                  <c:v>2.1333011477431718E-2</c:v>
                </c:pt>
                <c:pt idx="29">
                  <c:v>2.0288415968946705E-2</c:v>
                </c:pt>
                <c:pt idx="30">
                  <c:v>2.0316890971646462E-2</c:v>
                </c:pt>
                <c:pt idx="31">
                  <c:v>2.1387989446543187E-2</c:v>
                </c:pt>
                <c:pt idx="32">
                  <c:v>1.9886087586985068E-2</c:v>
                </c:pt>
                <c:pt idx="33">
                  <c:v>1.9497629977979214E-2</c:v>
                </c:pt>
                <c:pt idx="34">
                  <c:v>1.9974370818494513E-2</c:v>
                </c:pt>
                <c:pt idx="35">
                  <c:v>2.0244737037863558E-2</c:v>
                </c:pt>
                <c:pt idx="36">
                  <c:v>1.7598048122096088E-2</c:v>
                </c:pt>
                <c:pt idx="37">
                  <c:v>1.7646514896528798E-2</c:v>
                </c:pt>
                <c:pt idx="38">
                  <c:v>2.1111937289370664E-2</c:v>
                </c:pt>
                <c:pt idx="39">
                  <c:v>2.6168231212504445E-2</c:v>
                </c:pt>
                <c:pt idx="40">
                  <c:v>2.8952859279502086E-2</c:v>
                </c:pt>
                <c:pt idx="41">
                  <c:v>3.1431099314310984E-2</c:v>
                </c:pt>
                <c:pt idx="42">
                  <c:v>3.3588044509491155E-2</c:v>
                </c:pt>
                <c:pt idx="43">
                  <c:v>3.4985818543401326E-2</c:v>
                </c:pt>
                <c:pt idx="44">
                  <c:v>3.884644277102911E-2</c:v>
                </c:pt>
                <c:pt idx="45">
                  <c:v>4.5179642253088126E-2</c:v>
                </c:pt>
                <c:pt idx="46">
                  <c:v>4.7906181749121757E-2</c:v>
                </c:pt>
                <c:pt idx="47">
                  <c:v>5.0852524398202092E-2</c:v>
                </c:pt>
                <c:pt idx="48">
                  <c:v>5.6443237925191792E-2</c:v>
                </c:pt>
                <c:pt idx="49">
                  <c:v>5.9265236101418761E-2</c:v>
                </c:pt>
                <c:pt idx="50">
                  <c:v>6.3290680655585518E-2</c:v>
                </c:pt>
                <c:pt idx="51">
                  <c:v>6.497597687436274E-2</c:v>
                </c:pt>
                <c:pt idx="52">
                  <c:v>6.9218483624943872E-2</c:v>
                </c:pt>
                <c:pt idx="53">
                  <c:v>7.3681313575375551E-2</c:v>
                </c:pt>
                <c:pt idx="54">
                  <c:v>7.4072492848909155E-2</c:v>
                </c:pt>
                <c:pt idx="55">
                  <c:v>7.8614122535221265E-2</c:v>
                </c:pt>
                <c:pt idx="56">
                  <c:v>8.0336230493551986E-2</c:v>
                </c:pt>
                <c:pt idx="57">
                  <c:v>7.8796476295556861E-2</c:v>
                </c:pt>
                <c:pt idx="58">
                  <c:v>7.8020932445290292E-2</c:v>
                </c:pt>
                <c:pt idx="59">
                  <c:v>8.0415747332195364E-2</c:v>
                </c:pt>
                <c:pt idx="60">
                  <c:v>8.2290247477796008E-2</c:v>
                </c:pt>
                <c:pt idx="61">
                  <c:v>8.2009456427007743E-2</c:v>
                </c:pt>
                <c:pt idx="62">
                  <c:v>7.7826765429406697E-2</c:v>
                </c:pt>
                <c:pt idx="63">
                  <c:v>7.4275386843922098E-2</c:v>
                </c:pt>
                <c:pt idx="64">
                  <c:v>6.7966607476729557E-2</c:v>
                </c:pt>
                <c:pt idx="65">
                  <c:v>6.3218830829457895E-2</c:v>
                </c:pt>
                <c:pt idx="66">
                  <c:v>6.1951797970161815E-2</c:v>
                </c:pt>
                <c:pt idx="67">
                  <c:v>5.7091395534578648E-2</c:v>
                </c:pt>
                <c:pt idx="68">
                  <c:v>5.559782023110249E-2</c:v>
                </c:pt>
                <c:pt idx="69">
                  <c:v>5.2569717946303829E-2</c:v>
                </c:pt>
                <c:pt idx="70">
                  <c:v>5.2206692983391978E-2</c:v>
                </c:pt>
                <c:pt idx="71">
                  <c:v>4.8305890210383007E-2</c:v>
                </c:pt>
                <c:pt idx="72">
                  <c:v>4.6462045426297838E-2</c:v>
                </c:pt>
                <c:pt idx="73">
                  <c:v>4.5353789365865094E-2</c:v>
                </c:pt>
                <c:pt idx="74">
                  <c:v>4.6383637858000926E-2</c:v>
                </c:pt>
                <c:pt idx="75">
                  <c:v>4.515238773337038E-2</c:v>
                </c:pt>
                <c:pt idx="76">
                  <c:v>4.5558981515531505E-2</c:v>
                </c:pt>
                <c:pt idx="77">
                  <c:v>4.3920949804628906E-2</c:v>
                </c:pt>
                <c:pt idx="78">
                  <c:v>4.3424963895707824E-2</c:v>
                </c:pt>
                <c:pt idx="79">
                  <c:v>4.3489346089627734E-2</c:v>
                </c:pt>
                <c:pt idx="80">
                  <c:v>4.0906405525535261E-2</c:v>
                </c:pt>
                <c:pt idx="81">
                  <c:v>4.1880795355695222E-2</c:v>
                </c:pt>
                <c:pt idx="82">
                  <c:v>4.1286560129295102E-2</c:v>
                </c:pt>
                <c:pt idx="83">
                  <c:v>4.0973915387348514E-2</c:v>
                </c:pt>
                <c:pt idx="84">
                  <c:v>3.8472783086958895E-2</c:v>
                </c:pt>
                <c:pt idx="85">
                  <c:v>3.8450454276570234E-2</c:v>
                </c:pt>
                <c:pt idx="86">
                  <c:v>3.7095219825203252E-2</c:v>
                </c:pt>
                <c:pt idx="87">
                  <c:v>3.9708089924219037E-2</c:v>
                </c:pt>
                <c:pt idx="88">
                  <c:v>3.9719949256584952E-2</c:v>
                </c:pt>
                <c:pt idx="89">
                  <c:v>4.0600443884589943E-2</c:v>
                </c:pt>
                <c:pt idx="90">
                  <c:v>3.9435491344340212E-2</c:v>
                </c:pt>
                <c:pt idx="91">
                  <c:v>3.9811564751524031E-2</c:v>
                </c:pt>
                <c:pt idx="92">
                  <c:v>3.8606458974694391E-2</c:v>
                </c:pt>
                <c:pt idx="93">
                  <c:v>3.6666676535636267E-2</c:v>
                </c:pt>
                <c:pt idx="94">
                  <c:v>3.5046356677899348E-2</c:v>
                </c:pt>
                <c:pt idx="95">
                  <c:v>3.5791945341073994E-2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D4-4D7C-822C-7A7D51756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176640"/>
        <c:axId val="575177120"/>
      </c:lineChart>
      <c:catAx>
        <c:axId val="5751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5177120"/>
        <c:crosses val="autoZero"/>
        <c:auto val="1"/>
        <c:lblAlgn val="ctr"/>
        <c:lblOffset val="100"/>
        <c:tickLblSkip val="12"/>
        <c:noMultiLvlLbl val="0"/>
      </c:catAx>
      <c:valAx>
        <c:axId val="57517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51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US</c:v>
          </c:tx>
          <c:spPr>
            <a:ln w="762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'US TX GDP SQGDP09'!$I$65:$Y$65</c:f>
              <c:strCache>
                <c:ptCount val="17"/>
                <c:pt idx="0">
                  <c:v>2021:Q2</c:v>
                </c:pt>
                <c:pt idx="1">
                  <c:v>2021:Q3</c:v>
                </c:pt>
                <c:pt idx="2">
                  <c:v>2021:Q4</c:v>
                </c:pt>
                <c:pt idx="3">
                  <c:v>2022:Q1</c:v>
                </c:pt>
                <c:pt idx="4">
                  <c:v>2022:Q2</c:v>
                </c:pt>
                <c:pt idx="5">
                  <c:v>2022:Q3</c:v>
                </c:pt>
                <c:pt idx="6">
                  <c:v>2022:Q4</c:v>
                </c:pt>
                <c:pt idx="7">
                  <c:v>2023:Q1</c:v>
                </c:pt>
                <c:pt idx="8">
                  <c:v>2023:Q2</c:v>
                </c:pt>
                <c:pt idx="9">
                  <c:v>2023:Q3</c:v>
                </c:pt>
                <c:pt idx="10">
                  <c:v>2023:Q4</c:v>
                </c:pt>
                <c:pt idx="11">
                  <c:v>2024:Q1</c:v>
                </c:pt>
                <c:pt idx="12">
                  <c:v>2024:Q2</c:v>
                </c:pt>
                <c:pt idx="13">
                  <c:v>2024:Q3</c:v>
                </c:pt>
                <c:pt idx="14">
                  <c:v>2024:Q4</c:v>
                </c:pt>
                <c:pt idx="15">
                  <c:v>2025:Q1</c:v>
                </c:pt>
                <c:pt idx="16">
                  <c:v>2025:Q2</c:v>
                </c:pt>
              </c:strCache>
            </c:strRef>
          </c:cat>
          <c:val>
            <c:numRef>
              <c:f>'US TX GDP SQGDP09'!$I$121:$Y$121</c:f>
              <c:numCache>
                <c:formatCode>0%</c:formatCode>
                <c:ptCount val="17"/>
                <c:pt idx="0">
                  <c:v>0.12385669309432568</c:v>
                </c:pt>
                <c:pt idx="1">
                  <c:v>5.1508109950936465E-2</c:v>
                </c:pt>
                <c:pt idx="2">
                  <c:v>5.7561791921350913E-2</c:v>
                </c:pt>
                <c:pt idx="3">
                  <c:v>4.0345820778864283E-2</c:v>
                </c:pt>
                <c:pt idx="4">
                  <c:v>2.4537929303343198E-2</c:v>
                </c:pt>
                <c:pt idx="5">
                  <c:v>2.3489732641040595E-2</c:v>
                </c:pt>
                <c:pt idx="6">
                  <c:v>1.3170742821654535E-2</c:v>
                </c:pt>
                <c:pt idx="7">
                  <c:v>2.3111462286238282E-2</c:v>
                </c:pt>
                <c:pt idx="8">
                  <c:v>2.7926104762838966E-2</c:v>
                </c:pt>
                <c:pt idx="9">
                  <c:v>3.2331922827038895E-2</c:v>
                </c:pt>
                <c:pt idx="10">
                  <c:v>3.3908937131550854E-2</c:v>
                </c:pt>
                <c:pt idx="11">
                  <c:v>2.8632943527041377E-2</c:v>
                </c:pt>
                <c:pt idx="12">
                  <c:v>3.1266315239534714E-2</c:v>
                </c:pt>
                <c:pt idx="13">
                  <c:v>2.7913896372876001E-2</c:v>
                </c:pt>
                <c:pt idx="14">
                  <c:v>2.3997884845648354E-2</c:v>
                </c:pt>
                <c:pt idx="15">
                  <c:v>2.0192730138857806E-2</c:v>
                </c:pt>
                <c:pt idx="16">
                  <c:v>2.080466508761214E-2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4-4FC0-9E91-2534C0C31C24}"/>
            </c:ext>
          </c:extLst>
        </c:ser>
        <c:ser>
          <c:idx val="1"/>
          <c:order val="1"/>
          <c:tx>
            <c:v>TX</c:v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'US TX GDP SQGDP09'!$I$65:$Y$65</c:f>
              <c:strCache>
                <c:ptCount val="17"/>
                <c:pt idx="0">
                  <c:v>2021:Q2</c:v>
                </c:pt>
                <c:pt idx="1">
                  <c:v>2021:Q3</c:v>
                </c:pt>
                <c:pt idx="2">
                  <c:v>2021:Q4</c:v>
                </c:pt>
                <c:pt idx="3">
                  <c:v>2022:Q1</c:v>
                </c:pt>
                <c:pt idx="4">
                  <c:v>2022:Q2</c:v>
                </c:pt>
                <c:pt idx="5">
                  <c:v>2022:Q3</c:v>
                </c:pt>
                <c:pt idx="6">
                  <c:v>2022:Q4</c:v>
                </c:pt>
                <c:pt idx="7">
                  <c:v>2023:Q1</c:v>
                </c:pt>
                <c:pt idx="8">
                  <c:v>2023:Q2</c:v>
                </c:pt>
                <c:pt idx="9">
                  <c:v>2023:Q3</c:v>
                </c:pt>
                <c:pt idx="10">
                  <c:v>2023:Q4</c:v>
                </c:pt>
                <c:pt idx="11">
                  <c:v>2024:Q1</c:v>
                </c:pt>
                <c:pt idx="12">
                  <c:v>2024:Q2</c:v>
                </c:pt>
                <c:pt idx="13">
                  <c:v>2024:Q3</c:v>
                </c:pt>
                <c:pt idx="14">
                  <c:v>2024:Q4</c:v>
                </c:pt>
                <c:pt idx="15">
                  <c:v>2025:Q1</c:v>
                </c:pt>
                <c:pt idx="16">
                  <c:v>2025:Q2</c:v>
                </c:pt>
              </c:strCache>
            </c:strRef>
          </c:cat>
          <c:val>
            <c:numRef>
              <c:f>'US TX GDP SQGDP09'!$I$122:$Y$122</c:f>
              <c:numCache>
                <c:formatCode>0%</c:formatCode>
                <c:ptCount val="17"/>
                <c:pt idx="0">
                  <c:v>0.12517443309466425</c:v>
                </c:pt>
                <c:pt idx="1">
                  <c:v>6.1904548057790443E-2</c:v>
                </c:pt>
                <c:pt idx="2">
                  <c:v>5.9570438156354655E-2</c:v>
                </c:pt>
                <c:pt idx="3">
                  <c:v>4.4525014779385197E-2</c:v>
                </c:pt>
                <c:pt idx="4">
                  <c:v>2.6398323958738645E-2</c:v>
                </c:pt>
                <c:pt idx="5">
                  <c:v>3.3475817315458567E-2</c:v>
                </c:pt>
                <c:pt idx="6">
                  <c:v>4.1856091652621163E-2</c:v>
                </c:pt>
                <c:pt idx="7">
                  <c:v>7.1844342414060458E-2</c:v>
                </c:pt>
                <c:pt idx="8">
                  <c:v>8.8069310029543546E-2</c:v>
                </c:pt>
                <c:pt idx="9">
                  <c:v>8.864352775243578E-2</c:v>
                </c:pt>
                <c:pt idx="10">
                  <c:v>8.0246415604509069E-2</c:v>
                </c:pt>
                <c:pt idx="11">
                  <c:v>4.4358222791573088E-2</c:v>
                </c:pt>
                <c:pt idx="12">
                  <c:v>4.3302182962354108E-2</c:v>
                </c:pt>
                <c:pt idx="13">
                  <c:v>3.9649925355046634E-2</c:v>
                </c:pt>
                <c:pt idx="14">
                  <c:v>3.0970228530164068E-2</c:v>
                </c:pt>
                <c:pt idx="15">
                  <c:v>2.4732395698532139E-2</c:v>
                </c:pt>
                <c:pt idx="16">
                  <c:v>2.7252076008044135E-2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4-4FC0-9E91-2534C0C31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268495"/>
        <c:axId val="1831590495"/>
      </c:lineChart>
      <c:catAx>
        <c:axId val="79026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31590495"/>
        <c:crosses val="autoZero"/>
        <c:auto val="1"/>
        <c:lblAlgn val="ctr"/>
        <c:lblOffset val="100"/>
        <c:noMultiLvlLbl val="0"/>
      </c:catAx>
      <c:valAx>
        <c:axId val="183159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79026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US</c:v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'{US TX Charts}'!$C$2:$D$2</c:f>
              <c:strCache>
                <c:ptCount val="2"/>
                <c:pt idx="0">
                  <c:v>3-Yr</c:v>
                </c:pt>
                <c:pt idx="1">
                  <c:v>1-Yr</c:v>
                </c:pt>
              </c:strCache>
            </c:strRef>
          </c:cat>
          <c:val>
            <c:numRef>
              <c:f>'{US TX Charts}'!$C$3:$D$3</c:f>
              <c:numCache>
                <c:formatCode>0.0%</c:formatCode>
                <c:ptCount val="2"/>
                <c:pt idx="0">
                  <c:v>1.2848371370697498E-2</c:v>
                </c:pt>
                <c:pt idx="1">
                  <c:v>7.6012288127573768E-3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9-43E6-9797-0F8EC72A55A5}"/>
            </c:ext>
          </c:extLst>
        </c:ser>
        <c:ser>
          <c:idx val="1"/>
          <c:order val="1"/>
          <c:tx>
            <c:v>TX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'{US TX Charts}'!$C$2:$D$2</c:f>
              <c:strCache>
                <c:ptCount val="2"/>
                <c:pt idx="0">
                  <c:v>3-Yr</c:v>
                </c:pt>
                <c:pt idx="1">
                  <c:v>1-Yr</c:v>
                </c:pt>
              </c:strCache>
            </c:strRef>
          </c:cat>
          <c:val>
            <c:numRef>
              <c:f>'{US TX Charts}'!$C$4:$D$4</c:f>
              <c:numCache>
                <c:formatCode>0.0%</c:formatCode>
                <c:ptCount val="2"/>
                <c:pt idx="0">
                  <c:v>1.6670290529299026E-2</c:v>
                </c:pt>
                <c:pt idx="1">
                  <c:v>1.1935739337029183E-2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9-43E6-9797-0F8EC72A5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308048"/>
        <c:axId val="167309008"/>
      </c:barChart>
      <c:catAx>
        <c:axId val="1673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7309008"/>
        <c:crosses val="autoZero"/>
        <c:auto val="1"/>
        <c:lblAlgn val="ctr"/>
        <c:lblOffset val="100"/>
        <c:noMultiLvlLbl val="0"/>
      </c:catAx>
      <c:valAx>
        <c:axId val="167309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730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'Census New Home'!$A$619:$A$748</c:f>
              <c:numCache>
                <c:formatCode>mmm\ yyyy</c:formatCode>
                <c:ptCount val="13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  <c:pt idx="120">
                  <c:v>45658</c:v>
                </c:pt>
                <c:pt idx="121">
                  <c:v>45689</c:v>
                </c:pt>
                <c:pt idx="122">
                  <c:v>45717</c:v>
                </c:pt>
                <c:pt idx="123">
                  <c:v>45748</c:v>
                </c:pt>
                <c:pt idx="124">
                  <c:v>45778</c:v>
                </c:pt>
                <c:pt idx="125">
                  <c:v>45809</c:v>
                </c:pt>
                <c:pt idx="126">
                  <c:v>45839</c:v>
                </c:pt>
                <c:pt idx="127">
                  <c:v>45870</c:v>
                </c:pt>
                <c:pt idx="128">
                  <c:v>45901</c:v>
                </c:pt>
                <c:pt idx="129">
                  <c:v>45931</c:v>
                </c:pt>
              </c:numCache>
            </c:numRef>
          </c:cat>
          <c:val>
            <c:numRef>
              <c:f>'Census New Home'!$D$619:$D$748</c:f>
              <c:numCache>
                <c:formatCode>#,##0\ ;\-#,##0\ ;;\,@\ </c:formatCode>
                <c:ptCount val="130"/>
                <c:pt idx="0">
                  <c:v>114.5</c:v>
                </c:pt>
                <c:pt idx="1">
                  <c:v>114.8</c:v>
                </c:pt>
                <c:pt idx="2">
                  <c:v>114.9</c:v>
                </c:pt>
                <c:pt idx="3">
                  <c:v>114.4</c:v>
                </c:pt>
                <c:pt idx="4">
                  <c:v>114.4</c:v>
                </c:pt>
                <c:pt idx="5">
                  <c:v>114.8</c:v>
                </c:pt>
                <c:pt idx="6">
                  <c:v>115</c:v>
                </c:pt>
                <c:pt idx="7">
                  <c:v>115</c:v>
                </c:pt>
                <c:pt idx="8">
                  <c:v>115.3</c:v>
                </c:pt>
                <c:pt idx="9">
                  <c:v>115.9</c:v>
                </c:pt>
                <c:pt idx="10">
                  <c:v>115.6</c:v>
                </c:pt>
                <c:pt idx="11">
                  <c:v>116.2</c:v>
                </c:pt>
                <c:pt idx="12">
                  <c:v>116.5</c:v>
                </c:pt>
                <c:pt idx="13">
                  <c:v>116.4</c:v>
                </c:pt>
                <c:pt idx="14">
                  <c:v>117.9</c:v>
                </c:pt>
                <c:pt idx="15">
                  <c:v>118.2</c:v>
                </c:pt>
                <c:pt idx="16">
                  <c:v>118.9</c:v>
                </c:pt>
                <c:pt idx="17">
                  <c:v>119.1</c:v>
                </c:pt>
                <c:pt idx="18">
                  <c:v>120.1</c:v>
                </c:pt>
                <c:pt idx="19">
                  <c:v>121.1</c:v>
                </c:pt>
                <c:pt idx="20">
                  <c:v>122</c:v>
                </c:pt>
                <c:pt idx="21">
                  <c:v>122.9</c:v>
                </c:pt>
                <c:pt idx="22">
                  <c:v>123.3</c:v>
                </c:pt>
                <c:pt idx="23">
                  <c:v>123.5</c:v>
                </c:pt>
                <c:pt idx="24">
                  <c:v>123.8</c:v>
                </c:pt>
                <c:pt idx="25">
                  <c:v>123.6</c:v>
                </c:pt>
                <c:pt idx="26">
                  <c:v>124.4</c:v>
                </c:pt>
                <c:pt idx="27">
                  <c:v>124.8</c:v>
                </c:pt>
                <c:pt idx="28">
                  <c:v>124.9</c:v>
                </c:pt>
                <c:pt idx="29">
                  <c:v>125.7</c:v>
                </c:pt>
                <c:pt idx="30">
                  <c:v>126.1</c:v>
                </c:pt>
                <c:pt idx="31">
                  <c:v>125.7</c:v>
                </c:pt>
                <c:pt idx="32">
                  <c:v>125.9</c:v>
                </c:pt>
                <c:pt idx="33">
                  <c:v>126</c:v>
                </c:pt>
                <c:pt idx="34">
                  <c:v>126.2</c:v>
                </c:pt>
                <c:pt idx="35">
                  <c:v>126.7</c:v>
                </c:pt>
                <c:pt idx="36">
                  <c:v>127.7</c:v>
                </c:pt>
                <c:pt idx="37">
                  <c:v>128.9</c:v>
                </c:pt>
                <c:pt idx="38">
                  <c:v>128.80000000000001</c:v>
                </c:pt>
                <c:pt idx="39">
                  <c:v>129.6</c:v>
                </c:pt>
                <c:pt idx="40">
                  <c:v>130.80000000000001</c:v>
                </c:pt>
                <c:pt idx="41">
                  <c:v>131.1</c:v>
                </c:pt>
                <c:pt idx="42">
                  <c:v>131</c:v>
                </c:pt>
                <c:pt idx="43">
                  <c:v>131.1</c:v>
                </c:pt>
                <c:pt idx="44">
                  <c:v>132.1</c:v>
                </c:pt>
                <c:pt idx="45">
                  <c:v>132.6</c:v>
                </c:pt>
                <c:pt idx="46">
                  <c:v>132.6</c:v>
                </c:pt>
                <c:pt idx="47">
                  <c:v>132.4</c:v>
                </c:pt>
                <c:pt idx="48">
                  <c:v>133.4</c:v>
                </c:pt>
                <c:pt idx="49">
                  <c:v>134.30000000000001</c:v>
                </c:pt>
                <c:pt idx="50">
                  <c:v>134.6</c:v>
                </c:pt>
                <c:pt idx="51">
                  <c:v>133.9</c:v>
                </c:pt>
                <c:pt idx="52">
                  <c:v>133.9</c:v>
                </c:pt>
                <c:pt idx="53">
                  <c:v>134.30000000000001</c:v>
                </c:pt>
                <c:pt idx="54">
                  <c:v>134.80000000000001</c:v>
                </c:pt>
                <c:pt idx="55">
                  <c:v>135.19999999999999</c:v>
                </c:pt>
                <c:pt idx="56">
                  <c:v>135.5</c:v>
                </c:pt>
                <c:pt idx="57">
                  <c:v>135.9</c:v>
                </c:pt>
                <c:pt idx="58">
                  <c:v>136</c:v>
                </c:pt>
                <c:pt idx="59">
                  <c:v>136.9</c:v>
                </c:pt>
                <c:pt idx="60">
                  <c:v>137.1</c:v>
                </c:pt>
                <c:pt idx="61">
                  <c:v>137.6</c:v>
                </c:pt>
                <c:pt idx="62">
                  <c:v>138.30000000000001</c:v>
                </c:pt>
                <c:pt idx="63">
                  <c:v>138.19999999999999</c:v>
                </c:pt>
                <c:pt idx="64">
                  <c:v>138.80000000000001</c:v>
                </c:pt>
                <c:pt idx="65">
                  <c:v>138.6</c:v>
                </c:pt>
                <c:pt idx="66">
                  <c:v>140.69999999999999</c:v>
                </c:pt>
                <c:pt idx="67">
                  <c:v>141.6</c:v>
                </c:pt>
                <c:pt idx="68">
                  <c:v>142.5</c:v>
                </c:pt>
                <c:pt idx="69">
                  <c:v>142.69999999999999</c:v>
                </c:pt>
                <c:pt idx="70">
                  <c:v>143.30000000000001</c:v>
                </c:pt>
                <c:pt idx="71">
                  <c:v>144.4</c:v>
                </c:pt>
                <c:pt idx="72">
                  <c:v>146.19999999999999</c:v>
                </c:pt>
                <c:pt idx="73">
                  <c:v>147.80000000000001</c:v>
                </c:pt>
                <c:pt idx="74">
                  <c:v>149.80000000000001</c:v>
                </c:pt>
                <c:pt idx="75">
                  <c:v>151.4</c:v>
                </c:pt>
                <c:pt idx="76">
                  <c:v>153.80000000000001</c:v>
                </c:pt>
                <c:pt idx="77">
                  <c:v>155.69999999999999</c:v>
                </c:pt>
                <c:pt idx="78">
                  <c:v>158</c:v>
                </c:pt>
                <c:pt idx="79">
                  <c:v>160.30000000000001</c:v>
                </c:pt>
                <c:pt idx="80">
                  <c:v>162.19999999999999</c:v>
                </c:pt>
                <c:pt idx="81">
                  <c:v>164.2</c:v>
                </c:pt>
                <c:pt idx="82">
                  <c:v>166</c:v>
                </c:pt>
                <c:pt idx="83">
                  <c:v>168.9</c:v>
                </c:pt>
                <c:pt idx="84">
                  <c:v>171.8</c:v>
                </c:pt>
                <c:pt idx="85">
                  <c:v>173.5</c:v>
                </c:pt>
                <c:pt idx="86">
                  <c:v>176.5</c:v>
                </c:pt>
                <c:pt idx="87">
                  <c:v>179.1</c:v>
                </c:pt>
                <c:pt idx="88">
                  <c:v>182.3</c:v>
                </c:pt>
                <c:pt idx="89">
                  <c:v>185.1</c:v>
                </c:pt>
                <c:pt idx="90">
                  <c:v>185</c:v>
                </c:pt>
                <c:pt idx="91">
                  <c:v>186</c:v>
                </c:pt>
                <c:pt idx="92">
                  <c:v>189.6</c:v>
                </c:pt>
                <c:pt idx="93">
                  <c:v>191.5</c:v>
                </c:pt>
                <c:pt idx="94">
                  <c:v>191</c:v>
                </c:pt>
                <c:pt idx="95">
                  <c:v>190.4</c:v>
                </c:pt>
                <c:pt idx="96">
                  <c:v>189.7</c:v>
                </c:pt>
                <c:pt idx="97">
                  <c:v>188.4</c:v>
                </c:pt>
                <c:pt idx="98">
                  <c:v>187.9</c:v>
                </c:pt>
                <c:pt idx="99">
                  <c:v>187</c:v>
                </c:pt>
                <c:pt idx="100">
                  <c:v>186.4</c:v>
                </c:pt>
                <c:pt idx="101">
                  <c:v>186</c:v>
                </c:pt>
                <c:pt idx="102">
                  <c:v>186.4</c:v>
                </c:pt>
                <c:pt idx="103">
                  <c:v>187.4</c:v>
                </c:pt>
                <c:pt idx="104">
                  <c:v>189.2</c:v>
                </c:pt>
                <c:pt idx="105">
                  <c:v>190.8</c:v>
                </c:pt>
                <c:pt idx="106">
                  <c:v>190.9</c:v>
                </c:pt>
                <c:pt idx="107">
                  <c:v>190.1</c:v>
                </c:pt>
                <c:pt idx="108">
                  <c:v>190.3</c:v>
                </c:pt>
                <c:pt idx="109">
                  <c:v>189.7</c:v>
                </c:pt>
                <c:pt idx="110">
                  <c:v>190</c:v>
                </c:pt>
                <c:pt idx="111">
                  <c:v>191.1</c:v>
                </c:pt>
                <c:pt idx="112">
                  <c:v>192.5</c:v>
                </c:pt>
                <c:pt idx="113">
                  <c:v>192.7</c:v>
                </c:pt>
                <c:pt idx="114">
                  <c:v>192.8</c:v>
                </c:pt>
                <c:pt idx="115">
                  <c:v>192.1</c:v>
                </c:pt>
                <c:pt idx="116">
                  <c:v>192</c:v>
                </c:pt>
                <c:pt idx="117">
                  <c:v>193.4</c:v>
                </c:pt>
                <c:pt idx="118">
                  <c:v>192</c:v>
                </c:pt>
                <c:pt idx="119">
                  <c:v>191.9</c:v>
                </c:pt>
                <c:pt idx="120">
                  <c:v>194.7</c:v>
                </c:pt>
                <c:pt idx="121">
                  <c:v>195.9</c:v>
                </c:pt>
                <c:pt idx="122">
                  <c:v>196.7</c:v>
                </c:pt>
                <c:pt idx="123">
                  <c:v>195.6</c:v>
                </c:pt>
                <c:pt idx="124">
                  <c:v>195.6</c:v>
                </c:pt>
                <c:pt idx="125">
                  <c:v>195.7</c:v>
                </c:pt>
                <c:pt idx="126">
                  <c:v>197</c:v>
                </c:pt>
                <c:pt idx="127">
                  <c:v>196.2</c:v>
                </c:pt>
                <c:pt idx="128">
                  <c:v>195.6</c:v>
                </c:pt>
                <c:pt idx="129">
                  <c:v>195.6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01-48E6-853F-8C92F6022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095359"/>
        <c:axId val="507092479"/>
      </c:lineChart>
      <c:dateAx>
        <c:axId val="507095359"/>
        <c:scaling>
          <c:orientation val="minMax"/>
        </c:scaling>
        <c:delete val="0"/>
        <c:axPos val="b"/>
        <c:numFmt formatCode="mmm\ 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7092479"/>
        <c:crosses val="autoZero"/>
        <c:auto val="1"/>
        <c:lblOffset val="100"/>
        <c:baseTimeUnit val="months"/>
      </c:dateAx>
      <c:valAx>
        <c:axId val="50709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;\-#,##0\ ;;\,@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7095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Warehouse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'PPI Industry'!$AB$25:$DS$25</c:f>
              <c:strCache>
                <c:ptCount val="96"/>
                <c:pt idx="0">
                  <c:v>Oct
2017</c:v>
                </c:pt>
                <c:pt idx="1">
                  <c:v>Nov
2017</c:v>
                </c:pt>
                <c:pt idx="2">
                  <c:v>Dec
2017</c:v>
                </c:pt>
                <c:pt idx="3">
                  <c:v>Jan
2018</c:v>
                </c:pt>
                <c:pt idx="4">
                  <c:v>Feb
2018</c:v>
                </c:pt>
                <c:pt idx="5">
                  <c:v>Mar
2018</c:v>
                </c:pt>
                <c:pt idx="6">
                  <c:v>Apr
2018</c:v>
                </c:pt>
                <c:pt idx="7">
                  <c:v>May
2018</c:v>
                </c:pt>
                <c:pt idx="8">
                  <c:v>Jun
2018</c:v>
                </c:pt>
                <c:pt idx="9">
                  <c:v>Jul
2018</c:v>
                </c:pt>
                <c:pt idx="10">
                  <c:v>Aug
2018</c:v>
                </c:pt>
                <c:pt idx="11">
                  <c:v>Sep
2018</c:v>
                </c:pt>
                <c:pt idx="12">
                  <c:v>Oct
2018</c:v>
                </c:pt>
                <c:pt idx="13">
                  <c:v>Nov
2018</c:v>
                </c:pt>
                <c:pt idx="14">
                  <c:v>Dec
2018</c:v>
                </c:pt>
                <c:pt idx="15">
                  <c:v>Jan
2019</c:v>
                </c:pt>
                <c:pt idx="16">
                  <c:v>Feb
2019</c:v>
                </c:pt>
                <c:pt idx="17">
                  <c:v>Mar
2019</c:v>
                </c:pt>
                <c:pt idx="18">
                  <c:v>Apr
2019</c:v>
                </c:pt>
                <c:pt idx="19">
                  <c:v>May
2019</c:v>
                </c:pt>
                <c:pt idx="20">
                  <c:v>Jun
2019</c:v>
                </c:pt>
                <c:pt idx="21">
                  <c:v>Jul
2019</c:v>
                </c:pt>
                <c:pt idx="22">
                  <c:v>Aug
2019</c:v>
                </c:pt>
                <c:pt idx="23">
                  <c:v>Sep
2019</c:v>
                </c:pt>
                <c:pt idx="24">
                  <c:v>Oct
2019</c:v>
                </c:pt>
                <c:pt idx="25">
                  <c:v>Nov
2019</c:v>
                </c:pt>
                <c:pt idx="26">
                  <c:v>Dec
2019</c:v>
                </c:pt>
                <c:pt idx="27">
                  <c:v>Jan
2020</c:v>
                </c:pt>
                <c:pt idx="28">
                  <c:v>Feb
2020</c:v>
                </c:pt>
                <c:pt idx="29">
                  <c:v>Mar
2020</c:v>
                </c:pt>
                <c:pt idx="30">
                  <c:v>Apr
2020</c:v>
                </c:pt>
                <c:pt idx="31">
                  <c:v>May
2020</c:v>
                </c:pt>
                <c:pt idx="32">
                  <c:v>Jun
2020</c:v>
                </c:pt>
                <c:pt idx="33">
                  <c:v>Jul
2020</c:v>
                </c:pt>
                <c:pt idx="34">
                  <c:v>Aug
2020</c:v>
                </c:pt>
                <c:pt idx="35">
                  <c:v>Sep
2020</c:v>
                </c:pt>
                <c:pt idx="36">
                  <c:v>Oct
2020</c:v>
                </c:pt>
                <c:pt idx="37">
                  <c:v>Nov
2020</c:v>
                </c:pt>
                <c:pt idx="38">
                  <c:v>Dec
2020</c:v>
                </c:pt>
                <c:pt idx="39">
                  <c:v>Jan
2021</c:v>
                </c:pt>
                <c:pt idx="40">
                  <c:v>Feb
2021</c:v>
                </c:pt>
                <c:pt idx="41">
                  <c:v>Mar
2021</c:v>
                </c:pt>
                <c:pt idx="42">
                  <c:v>Apr
2021</c:v>
                </c:pt>
                <c:pt idx="43">
                  <c:v>May
2021</c:v>
                </c:pt>
                <c:pt idx="44">
                  <c:v>Jun
2021</c:v>
                </c:pt>
                <c:pt idx="45">
                  <c:v>Jul
2021</c:v>
                </c:pt>
                <c:pt idx="46">
                  <c:v>Aug
2021</c:v>
                </c:pt>
                <c:pt idx="47">
                  <c:v>Sep
2021</c:v>
                </c:pt>
                <c:pt idx="48">
                  <c:v>Oct
2021</c:v>
                </c:pt>
                <c:pt idx="49">
                  <c:v>Nov
2021</c:v>
                </c:pt>
                <c:pt idx="50">
                  <c:v>Dec
2021</c:v>
                </c:pt>
                <c:pt idx="51">
                  <c:v>Jan
2022</c:v>
                </c:pt>
                <c:pt idx="52">
                  <c:v>Feb
2022</c:v>
                </c:pt>
                <c:pt idx="53">
                  <c:v>Mar
2022</c:v>
                </c:pt>
                <c:pt idx="54">
                  <c:v>Apr
2022</c:v>
                </c:pt>
                <c:pt idx="55">
                  <c:v>May
2022</c:v>
                </c:pt>
                <c:pt idx="56">
                  <c:v>Jun
2022</c:v>
                </c:pt>
                <c:pt idx="57">
                  <c:v>Jul
2022</c:v>
                </c:pt>
                <c:pt idx="58">
                  <c:v>Aug
2022</c:v>
                </c:pt>
                <c:pt idx="59">
                  <c:v>Sep
2022</c:v>
                </c:pt>
                <c:pt idx="60">
                  <c:v>Oct
2022</c:v>
                </c:pt>
                <c:pt idx="61">
                  <c:v>Nov
2022</c:v>
                </c:pt>
                <c:pt idx="62">
                  <c:v>Dec
2022</c:v>
                </c:pt>
                <c:pt idx="63">
                  <c:v>Jan
2023</c:v>
                </c:pt>
                <c:pt idx="64">
                  <c:v>Feb
2023</c:v>
                </c:pt>
                <c:pt idx="65">
                  <c:v>Mar
2023</c:v>
                </c:pt>
                <c:pt idx="66">
                  <c:v>Apr
2023</c:v>
                </c:pt>
                <c:pt idx="67">
                  <c:v>May
2023</c:v>
                </c:pt>
                <c:pt idx="68">
                  <c:v>Jun
2023</c:v>
                </c:pt>
                <c:pt idx="69">
                  <c:v>Jul
2023</c:v>
                </c:pt>
                <c:pt idx="70">
                  <c:v>Aug
2023</c:v>
                </c:pt>
                <c:pt idx="71">
                  <c:v>Sep
2023</c:v>
                </c:pt>
                <c:pt idx="72">
                  <c:v>Oct
2023</c:v>
                </c:pt>
                <c:pt idx="73">
                  <c:v>Nov
2023</c:v>
                </c:pt>
                <c:pt idx="74">
                  <c:v>Dec
2023</c:v>
                </c:pt>
                <c:pt idx="75">
                  <c:v>Jan
2024</c:v>
                </c:pt>
                <c:pt idx="76">
                  <c:v>Feb
2024</c:v>
                </c:pt>
                <c:pt idx="77">
                  <c:v>Mar
2024</c:v>
                </c:pt>
                <c:pt idx="78">
                  <c:v>Apr
2024</c:v>
                </c:pt>
                <c:pt idx="79">
                  <c:v>May
2024</c:v>
                </c:pt>
                <c:pt idx="80">
                  <c:v>Jun
2024</c:v>
                </c:pt>
                <c:pt idx="81">
                  <c:v>Jul
2024</c:v>
                </c:pt>
                <c:pt idx="82">
                  <c:v>Aug
2024</c:v>
                </c:pt>
                <c:pt idx="83">
                  <c:v>Sep
2024</c:v>
                </c:pt>
                <c:pt idx="84">
                  <c:v>Oct
2024</c:v>
                </c:pt>
                <c:pt idx="85">
                  <c:v>Nov
2024</c:v>
                </c:pt>
                <c:pt idx="86">
                  <c:v>Dec
2024</c:v>
                </c:pt>
                <c:pt idx="87">
                  <c:v>Jan
2025</c:v>
                </c:pt>
                <c:pt idx="88">
                  <c:v>Feb
2025</c:v>
                </c:pt>
                <c:pt idx="89">
                  <c:v>Mar
2025</c:v>
                </c:pt>
                <c:pt idx="90">
                  <c:v>Apr
2025</c:v>
                </c:pt>
                <c:pt idx="91">
                  <c:v>May
2025</c:v>
                </c:pt>
                <c:pt idx="92">
                  <c:v>Jun
2025</c:v>
                </c:pt>
                <c:pt idx="93">
                  <c:v>Jul
2025</c:v>
                </c:pt>
                <c:pt idx="94">
                  <c:v>Aug
2025</c:v>
                </c:pt>
                <c:pt idx="95">
                  <c:v>Sep
2025</c:v>
                </c:pt>
              </c:strCache>
            </c:strRef>
          </c:cat>
          <c:val>
            <c:numRef>
              <c:f>'PPI Industry'!$AB$27:$DS$27</c:f>
              <c:numCache>
                <c:formatCode>0.0%</c:formatCode>
                <c:ptCount val="96"/>
                <c:pt idx="0">
                  <c:v>3.4027777777777768E-2</c:v>
                </c:pt>
                <c:pt idx="1">
                  <c:v>3.2638888888888884E-2</c:v>
                </c:pt>
                <c:pt idx="2">
                  <c:v>3.5441278665740095E-2</c:v>
                </c:pt>
                <c:pt idx="3">
                  <c:v>3.9473684210526327E-2</c:v>
                </c:pt>
                <c:pt idx="4">
                  <c:v>3.9446366782006859E-2</c:v>
                </c:pt>
                <c:pt idx="5">
                  <c:v>3.8009675190048275E-2</c:v>
                </c:pt>
                <c:pt idx="6">
                  <c:v>3.5616438356164348E-2</c:v>
                </c:pt>
                <c:pt idx="7">
                  <c:v>3.5616438356164348E-2</c:v>
                </c:pt>
                <c:pt idx="8">
                  <c:v>3.5519125683060038E-2</c:v>
                </c:pt>
                <c:pt idx="9">
                  <c:v>2.5641025641025772E-2</c:v>
                </c:pt>
                <c:pt idx="10">
                  <c:v>2.6298044504382778E-2</c:v>
                </c:pt>
                <c:pt idx="11">
                  <c:v>2.7628032345013542E-2</c:v>
                </c:pt>
                <c:pt idx="12">
                  <c:v>3.1564808596373339E-2</c:v>
                </c:pt>
                <c:pt idx="13">
                  <c:v>4.3039677202421078E-2</c:v>
                </c:pt>
                <c:pt idx="14">
                  <c:v>4.0268456375838868E-2</c:v>
                </c:pt>
                <c:pt idx="15">
                  <c:v>3.730846102598262E-2</c:v>
                </c:pt>
                <c:pt idx="16">
                  <c:v>3.5286284953395475E-2</c:v>
                </c:pt>
                <c:pt idx="17">
                  <c:v>3.5952063914780341E-2</c:v>
                </c:pt>
                <c:pt idx="18">
                  <c:v>5.0264550264550456E-2</c:v>
                </c:pt>
                <c:pt idx="19">
                  <c:v>5.1587301587301626E-2</c:v>
                </c:pt>
                <c:pt idx="20">
                  <c:v>5.3430079155672772E-2</c:v>
                </c:pt>
                <c:pt idx="21">
                  <c:v>5.921052631578938E-2</c:v>
                </c:pt>
                <c:pt idx="22">
                  <c:v>5.9132720105124825E-2</c:v>
                </c:pt>
                <c:pt idx="23">
                  <c:v>6.0327868852458888E-2</c:v>
                </c:pt>
                <c:pt idx="24">
                  <c:v>5.4036458333333481E-2</c:v>
                </c:pt>
                <c:pt idx="25">
                  <c:v>4.5132172791747305E-2</c:v>
                </c:pt>
                <c:pt idx="26">
                  <c:v>4.5806451612903087E-2</c:v>
                </c:pt>
                <c:pt idx="27">
                  <c:v>4.4315992292870865E-2</c:v>
                </c:pt>
                <c:pt idx="28">
                  <c:v>4.6945337620578842E-2</c:v>
                </c:pt>
                <c:pt idx="29">
                  <c:v>4.6272493573264795E-2</c:v>
                </c:pt>
                <c:pt idx="30">
                  <c:v>2.5188916876574208E-2</c:v>
                </c:pt>
                <c:pt idx="31">
                  <c:v>1.7610062893081757E-2</c:v>
                </c:pt>
                <c:pt idx="32">
                  <c:v>1.1897307451471439E-2</c:v>
                </c:pt>
                <c:pt idx="33">
                  <c:v>6.2111801242235032E-3</c:v>
                </c:pt>
                <c:pt idx="34">
                  <c:v>1.8610421836229296E-3</c:v>
                </c:pt>
                <c:pt idx="35">
                  <c:v>-1.8552875695732052E-3</c:v>
                </c:pt>
                <c:pt idx="36">
                  <c:v>-3.7059913526867883E-3</c:v>
                </c:pt>
                <c:pt idx="37">
                  <c:v>-6.1690314620599374E-4</c:v>
                </c:pt>
                <c:pt idx="38">
                  <c:v>-1.2338062924119875E-3</c:v>
                </c:pt>
                <c:pt idx="39">
                  <c:v>-1.8450184501843658E-3</c:v>
                </c:pt>
                <c:pt idx="40">
                  <c:v>-5.5282555282555323E-3</c:v>
                </c:pt>
                <c:pt idx="41">
                  <c:v>-3.0712530712531105E-3</c:v>
                </c:pt>
                <c:pt idx="42">
                  <c:v>1.7199017199017064E-2</c:v>
                </c:pt>
                <c:pt idx="43">
                  <c:v>3.2756489493201313E-2</c:v>
                </c:pt>
                <c:pt idx="44">
                  <c:v>4.1460396039604053E-2</c:v>
                </c:pt>
                <c:pt idx="45">
                  <c:v>6.6919753086419842E-2</c:v>
                </c:pt>
                <c:pt idx="46">
                  <c:v>7.131269349845204E-2</c:v>
                </c:pt>
                <c:pt idx="47">
                  <c:v>7.1858736059479567E-2</c:v>
                </c:pt>
                <c:pt idx="48">
                  <c:v>0.21323000619962795</c:v>
                </c:pt>
                <c:pt idx="49">
                  <c:v>0.20405555555555543</c:v>
                </c:pt>
                <c:pt idx="50">
                  <c:v>0.20606547251389751</c:v>
                </c:pt>
                <c:pt idx="51">
                  <c:v>0.28013555144793578</c:v>
                </c:pt>
                <c:pt idx="52">
                  <c:v>0.28703520691785056</c:v>
                </c:pt>
                <c:pt idx="53">
                  <c:v>0.28832409118915581</c:v>
                </c:pt>
                <c:pt idx="54">
                  <c:v>0.32150362318840586</c:v>
                </c:pt>
                <c:pt idx="55">
                  <c:v>0.30831837223219627</c:v>
                </c:pt>
                <c:pt idx="56">
                  <c:v>0.29692810457516328</c:v>
                </c:pt>
                <c:pt idx="57">
                  <c:v>0.3339427566376032</c:v>
                </c:pt>
                <c:pt idx="58">
                  <c:v>0.3325973748244393</c:v>
                </c:pt>
                <c:pt idx="59">
                  <c:v>0.33687094648493066</c:v>
                </c:pt>
                <c:pt idx="60">
                  <c:v>0.20539720175375864</c:v>
                </c:pt>
                <c:pt idx="61">
                  <c:v>0.21297877030816648</c:v>
                </c:pt>
                <c:pt idx="62">
                  <c:v>0.20891929817373578</c:v>
                </c:pt>
                <c:pt idx="63">
                  <c:v>0.13565742229238675</c:v>
                </c:pt>
                <c:pt idx="64">
                  <c:v>0.12855435737218701</c:v>
                </c:pt>
                <c:pt idx="65">
                  <c:v>0.12262847031253732</c:v>
                </c:pt>
                <c:pt idx="66">
                  <c:v>6.9685296630887184E-2</c:v>
                </c:pt>
                <c:pt idx="67">
                  <c:v>7.512578904034406E-2</c:v>
                </c:pt>
                <c:pt idx="68">
                  <c:v>7.8543841886078436E-2</c:v>
                </c:pt>
                <c:pt idx="69">
                  <c:v>1.3610340041637858E-2</c:v>
                </c:pt>
                <c:pt idx="70">
                  <c:v>1.4260806203971077E-2</c:v>
                </c:pt>
                <c:pt idx="71">
                  <c:v>1.1017139694563971E-2</c:v>
                </c:pt>
                <c:pt idx="72">
                  <c:v>-1.3514831128200178E-2</c:v>
                </c:pt>
                <c:pt idx="73">
                  <c:v>-1.7244294167371055E-2</c:v>
                </c:pt>
                <c:pt idx="74">
                  <c:v>-1.5559867150167772E-2</c:v>
                </c:pt>
                <c:pt idx="75">
                  <c:v>-1.3125606587808369E-2</c:v>
                </c:pt>
                <c:pt idx="76">
                  <c:v>-8.0541593311730386E-3</c:v>
                </c:pt>
                <c:pt idx="77">
                  <c:v>-5.8491241224183366E-3</c:v>
                </c:pt>
                <c:pt idx="78">
                  <c:v>-5.5533959015918732E-5</c:v>
                </c:pt>
                <c:pt idx="79">
                  <c:v>-4.1821956740014654E-3</c:v>
                </c:pt>
                <c:pt idx="80">
                  <c:v>-6.5458314395306916E-3</c:v>
                </c:pt>
                <c:pt idx="81">
                  <c:v>1.8228654074916584E-3</c:v>
                </c:pt>
                <c:pt idx="82">
                  <c:v>6.2433183664745151E-4</c:v>
                </c:pt>
                <c:pt idx="83">
                  <c:v>4.1911865334598453E-4</c:v>
                </c:pt>
                <c:pt idx="84">
                  <c:v>2.9050154490097846E-3</c:v>
                </c:pt>
                <c:pt idx="85">
                  <c:v>2.8384655083433241E-3</c:v>
                </c:pt>
                <c:pt idx="86">
                  <c:v>4.8497523484936078E-3</c:v>
                </c:pt>
                <c:pt idx="87">
                  <c:v>3.2380805139700097E-3</c:v>
                </c:pt>
                <c:pt idx="88">
                  <c:v>1.569037656903749E-3</c:v>
                </c:pt>
                <c:pt idx="89">
                  <c:v>3.115318195258121E-3</c:v>
                </c:pt>
                <c:pt idx="90">
                  <c:v>-2.2214817283128241E-3</c:v>
                </c:pt>
                <c:pt idx="91">
                  <c:v>-2.4139006498306026E-3</c:v>
                </c:pt>
                <c:pt idx="92">
                  <c:v>-2.7151139920299494E-3</c:v>
                </c:pt>
                <c:pt idx="93">
                  <c:v>5.3732210281731696E-3</c:v>
                </c:pt>
                <c:pt idx="94">
                  <c:v>5.7265936169850207E-3</c:v>
                </c:pt>
                <c:pt idx="95">
                  <c:v>3.8645360419284902E-3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ED-4C7A-B536-D9A06EB430CB}"/>
            </c:ext>
          </c:extLst>
        </c:ser>
        <c:ser>
          <c:idx val="2"/>
          <c:order val="1"/>
          <c:tx>
            <c:v>Office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'PPI Industry'!$AB$25:$DS$25</c:f>
              <c:strCache>
                <c:ptCount val="96"/>
                <c:pt idx="0">
                  <c:v>Oct
2017</c:v>
                </c:pt>
                <c:pt idx="1">
                  <c:v>Nov
2017</c:v>
                </c:pt>
                <c:pt idx="2">
                  <c:v>Dec
2017</c:v>
                </c:pt>
                <c:pt idx="3">
                  <c:v>Jan
2018</c:v>
                </c:pt>
                <c:pt idx="4">
                  <c:v>Feb
2018</c:v>
                </c:pt>
                <c:pt idx="5">
                  <c:v>Mar
2018</c:v>
                </c:pt>
                <c:pt idx="6">
                  <c:v>Apr
2018</c:v>
                </c:pt>
                <c:pt idx="7">
                  <c:v>May
2018</c:v>
                </c:pt>
                <c:pt idx="8">
                  <c:v>Jun
2018</c:v>
                </c:pt>
                <c:pt idx="9">
                  <c:v>Jul
2018</c:v>
                </c:pt>
                <c:pt idx="10">
                  <c:v>Aug
2018</c:v>
                </c:pt>
                <c:pt idx="11">
                  <c:v>Sep
2018</c:v>
                </c:pt>
                <c:pt idx="12">
                  <c:v>Oct
2018</c:v>
                </c:pt>
                <c:pt idx="13">
                  <c:v>Nov
2018</c:v>
                </c:pt>
                <c:pt idx="14">
                  <c:v>Dec
2018</c:v>
                </c:pt>
                <c:pt idx="15">
                  <c:v>Jan
2019</c:v>
                </c:pt>
                <c:pt idx="16">
                  <c:v>Feb
2019</c:v>
                </c:pt>
                <c:pt idx="17">
                  <c:v>Mar
2019</c:v>
                </c:pt>
                <c:pt idx="18">
                  <c:v>Apr
2019</c:v>
                </c:pt>
                <c:pt idx="19">
                  <c:v>May
2019</c:v>
                </c:pt>
                <c:pt idx="20">
                  <c:v>Jun
2019</c:v>
                </c:pt>
                <c:pt idx="21">
                  <c:v>Jul
2019</c:v>
                </c:pt>
                <c:pt idx="22">
                  <c:v>Aug
2019</c:v>
                </c:pt>
                <c:pt idx="23">
                  <c:v>Sep
2019</c:v>
                </c:pt>
                <c:pt idx="24">
                  <c:v>Oct
2019</c:v>
                </c:pt>
                <c:pt idx="25">
                  <c:v>Nov
2019</c:v>
                </c:pt>
                <c:pt idx="26">
                  <c:v>Dec
2019</c:v>
                </c:pt>
                <c:pt idx="27">
                  <c:v>Jan
2020</c:v>
                </c:pt>
                <c:pt idx="28">
                  <c:v>Feb
2020</c:v>
                </c:pt>
                <c:pt idx="29">
                  <c:v>Mar
2020</c:v>
                </c:pt>
                <c:pt idx="30">
                  <c:v>Apr
2020</c:v>
                </c:pt>
                <c:pt idx="31">
                  <c:v>May
2020</c:v>
                </c:pt>
                <c:pt idx="32">
                  <c:v>Jun
2020</c:v>
                </c:pt>
                <c:pt idx="33">
                  <c:v>Jul
2020</c:v>
                </c:pt>
                <c:pt idx="34">
                  <c:v>Aug
2020</c:v>
                </c:pt>
                <c:pt idx="35">
                  <c:v>Sep
2020</c:v>
                </c:pt>
                <c:pt idx="36">
                  <c:v>Oct
2020</c:v>
                </c:pt>
                <c:pt idx="37">
                  <c:v>Nov
2020</c:v>
                </c:pt>
                <c:pt idx="38">
                  <c:v>Dec
2020</c:v>
                </c:pt>
                <c:pt idx="39">
                  <c:v>Jan
2021</c:v>
                </c:pt>
                <c:pt idx="40">
                  <c:v>Feb
2021</c:v>
                </c:pt>
                <c:pt idx="41">
                  <c:v>Mar
2021</c:v>
                </c:pt>
                <c:pt idx="42">
                  <c:v>Apr
2021</c:v>
                </c:pt>
                <c:pt idx="43">
                  <c:v>May
2021</c:v>
                </c:pt>
                <c:pt idx="44">
                  <c:v>Jun
2021</c:v>
                </c:pt>
                <c:pt idx="45">
                  <c:v>Jul
2021</c:v>
                </c:pt>
                <c:pt idx="46">
                  <c:v>Aug
2021</c:v>
                </c:pt>
                <c:pt idx="47">
                  <c:v>Sep
2021</c:v>
                </c:pt>
                <c:pt idx="48">
                  <c:v>Oct
2021</c:v>
                </c:pt>
                <c:pt idx="49">
                  <c:v>Nov
2021</c:v>
                </c:pt>
                <c:pt idx="50">
                  <c:v>Dec
2021</c:v>
                </c:pt>
                <c:pt idx="51">
                  <c:v>Jan
2022</c:v>
                </c:pt>
                <c:pt idx="52">
                  <c:v>Feb
2022</c:v>
                </c:pt>
                <c:pt idx="53">
                  <c:v>Mar
2022</c:v>
                </c:pt>
                <c:pt idx="54">
                  <c:v>Apr
2022</c:v>
                </c:pt>
                <c:pt idx="55">
                  <c:v>May
2022</c:v>
                </c:pt>
                <c:pt idx="56">
                  <c:v>Jun
2022</c:v>
                </c:pt>
                <c:pt idx="57">
                  <c:v>Jul
2022</c:v>
                </c:pt>
                <c:pt idx="58">
                  <c:v>Aug
2022</c:v>
                </c:pt>
                <c:pt idx="59">
                  <c:v>Sep
2022</c:v>
                </c:pt>
                <c:pt idx="60">
                  <c:v>Oct
2022</c:v>
                </c:pt>
                <c:pt idx="61">
                  <c:v>Nov
2022</c:v>
                </c:pt>
                <c:pt idx="62">
                  <c:v>Dec
2022</c:v>
                </c:pt>
                <c:pt idx="63">
                  <c:v>Jan
2023</c:v>
                </c:pt>
                <c:pt idx="64">
                  <c:v>Feb
2023</c:v>
                </c:pt>
                <c:pt idx="65">
                  <c:v>Mar
2023</c:v>
                </c:pt>
                <c:pt idx="66">
                  <c:v>Apr
2023</c:v>
                </c:pt>
                <c:pt idx="67">
                  <c:v>May
2023</c:v>
                </c:pt>
                <c:pt idx="68">
                  <c:v>Jun
2023</c:v>
                </c:pt>
                <c:pt idx="69">
                  <c:v>Jul
2023</c:v>
                </c:pt>
                <c:pt idx="70">
                  <c:v>Aug
2023</c:v>
                </c:pt>
                <c:pt idx="71">
                  <c:v>Sep
2023</c:v>
                </c:pt>
                <c:pt idx="72">
                  <c:v>Oct
2023</c:v>
                </c:pt>
                <c:pt idx="73">
                  <c:v>Nov
2023</c:v>
                </c:pt>
                <c:pt idx="74">
                  <c:v>Dec
2023</c:v>
                </c:pt>
                <c:pt idx="75">
                  <c:v>Jan
2024</c:v>
                </c:pt>
                <c:pt idx="76">
                  <c:v>Feb
2024</c:v>
                </c:pt>
                <c:pt idx="77">
                  <c:v>Mar
2024</c:v>
                </c:pt>
                <c:pt idx="78">
                  <c:v>Apr
2024</c:v>
                </c:pt>
                <c:pt idx="79">
                  <c:v>May
2024</c:v>
                </c:pt>
                <c:pt idx="80">
                  <c:v>Jun
2024</c:v>
                </c:pt>
                <c:pt idx="81">
                  <c:v>Jul
2024</c:v>
                </c:pt>
                <c:pt idx="82">
                  <c:v>Aug
2024</c:v>
                </c:pt>
                <c:pt idx="83">
                  <c:v>Sep
2024</c:v>
                </c:pt>
                <c:pt idx="84">
                  <c:v>Oct
2024</c:v>
                </c:pt>
                <c:pt idx="85">
                  <c:v>Nov
2024</c:v>
                </c:pt>
                <c:pt idx="86">
                  <c:v>Dec
2024</c:v>
                </c:pt>
                <c:pt idx="87">
                  <c:v>Jan
2025</c:v>
                </c:pt>
                <c:pt idx="88">
                  <c:v>Feb
2025</c:v>
                </c:pt>
                <c:pt idx="89">
                  <c:v>Mar
2025</c:v>
                </c:pt>
                <c:pt idx="90">
                  <c:v>Apr
2025</c:v>
                </c:pt>
                <c:pt idx="91">
                  <c:v>May
2025</c:v>
                </c:pt>
                <c:pt idx="92">
                  <c:v>Jun
2025</c:v>
                </c:pt>
                <c:pt idx="93">
                  <c:v>Jul
2025</c:v>
                </c:pt>
                <c:pt idx="94">
                  <c:v>Aug
2025</c:v>
                </c:pt>
                <c:pt idx="95">
                  <c:v>Sep
2025</c:v>
                </c:pt>
              </c:strCache>
            </c:strRef>
          </c:cat>
          <c:val>
            <c:numRef>
              <c:f>'PPI Industry'!$AB$28:$DS$28</c:f>
              <c:numCache>
                <c:formatCode>0.0%</c:formatCode>
                <c:ptCount val="96"/>
                <c:pt idx="0">
                  <c:v>2.5601241272303898E-2</c:v>
                </c:pt>
                <c:pt idx="1">
                  <c:v>2.4806201550387597E-2</c:v>
                </c:pt>
                <c:pt idx="2">
                  <c:v>2.6377036462373882E-2</c:v>
                </c:pt>
                <c:pt idx="3">
                  <c:v>2.9320987654321007E-2</c:v>
                </c:pt>
                <c:pt idx="4">
                  <c:v>2.9320987654321007E-2</c:v>
                </c:pt>
                <c:pt idx="5">
                  <c:v>3.009259259259256E-2</c:v>
                </c:pt>
                <c:pt idx="6">
                  <c:v>4.073789392774807E-2</c:v>
                </c:pt>
                <c:pt idx="7">
                  <c:v>4.1474654377880338E-2</c:v>
                </c:pt>
                <c:pt idx="8">
                  <c:v>4.3745203376822639E-2</c:v>
                </c:pt>
                <c:pt idx="9">
                  <c:v>4.0334855403348469E-2</c:v>
                </c:pt>
                <c:pt idx="10">
                  <c:v>3.9513677811550352E-2</c:v>
                </c:pt>
                <c:pt idx="11">
                  <c:v>4.1033434650455947E-2</c:v>
                </c:pt>
                <c:pt idx="12">
                  <c:v>5.4462934947050012E-2</c:v>
                </c:pt>
                <c:pt idx="13">
                  <c:v>5.5975794251134747E-2</c:v>
                </c:pt>
                <c:pt idx="14">
                  <c:v>5.5933484504912867E-2</c:v>
                </c:pt>
                <c:pt idx="15">
                  <c:v>5.472263868065963E-2</c:v>
                </c:pt>
                <c:pt idx="16">
                  <c:v>5.397301349325323E-2</c:v>
                </c:pt>
                <c:pt idx="17">
                  <c:v>5.3932584269662742E-2</c:v>
                </c:pt>
                <c:pt idx="18">
                  <c:v>4.8744460856720684E-2</c:v>
                </c:pt>
                <c:pt idx="19">
                  <c:v>4.8672566371681381E-2</c:v>
                </c:pt>
                <c:pt idx="20">
                  <c:v>4.4117647058823595E-2</c:v>
                </c:pt>
                <c:pt idx="21">
                  <c:v>4.828090709583055E-2</c:v>
                </c:pt>
                <c:pt idx="22">
                  <c:v>4.8245614035087758E-2</c:v>
                </c:pt>
                <c:pt idx="23">
                  <c:v>4.8175182481751788E-2</c:v>
                </c:pt>
                <c:pt idx="24">
                  <c:v>3.2998565279770409E-2</c:v>
                </c:pt>
                <c:pt idx="25">
                  <c:v>3.2951289398280847E-2</c:v>
                </c:pt>
                <c:pt idx="26">
                  <c:v>3.5790980672870454E-2</c:v>
                </c:pt>
                <c:pt idx="27">
                  <c:v>3.2693674484719493E-2</c:v>
                </c:pt>
                <c:pt idx="28">
                  <c:v>3.4850640113798015E-2</c:v>
                </c:pt>
                <c:pt idx="29">
                  <c:v>3.4115138592750727E-2</c:v>
                </c:pt>
                <c:pt idx="30">
                  <c:v>2.7464788732394441E-2</c:v>
                </c:pt>
                <c:pt idx="31">
                  <c:v>2.7426160337552741E-2</c:v>
                </c:pt>
                <c:pt idx="32">
                  <c:v>2.8873239436619569E-2</c:v>
                </c:pt>
                <c:pt idx="33">
                  <c:v>2.3726448011165191E-2</c:v>
                </c:pt>
                <c:pt idx="34">
                  <c:v>1.9525801952580135E-2</c:v>
                </c:pt>
                <c:pt idx="35">
                  <c:v>1.7409470752089096E-2</c:v>
                </c:pt>
                <c:pt idx="36">
                  <c:v>1.6666666666666607E-2</c:v>
                </c:pt>
                <c:pt idx="37">
                  <c:v>1.8723994452150006E-2</c:v>
                </c:pt>
                <c:pt idx="38">
                  <c:v>1.5203870076019532E-2</c:v>
                </c:pt>
                <c:pt idx="39">
                  <c:v>1.789401238816235E-2</c:v>
                </c:pt>
                <c:pt idx="40">
                  <c:v>2.130584192439855E-2</c:v>
                </c:pt>
                <c:pt idx="41">
                  <c:v>3.2989690721649589E-2</c:v>
                </c:pt>
                <c:pt idx="42">
                  <c:v>4.112405757368065E-2</c:v>
                </c:pt>
                <c:pt idx="43">
                  <c:v>5.3388090349075989E-2</c:v>
                </c:pt>
                <c:pt idx="44">
                  <c:v>5.4072553045859006E-2</c:v>
                </c:pt>
                <c:pt idx="45">
                  <c:v>6.7532379004771714E-2</c:v>
                </c:pt>
                <c:pt idx="46">
                  <c:v>7.4445964432284573E-2</c:v>
                </c:pt>
                <c:pt idx="47">
                  <c:v>7.8507871321013001E-2</c:v>
                </c:pt>
                <c:pt idx="48">
                  <c:v>0.13191939890710369</c:v>
                </c:pt>
                <c:pt idx="49">
                  <c:v>0.13204901293396865</c:v>
                </c:pt>
                <c:pt idx="50">
                  <c:v>0.13928522804628996</c:v>
                </c:pt>
                <c:pt idx="51">
                  <c:v>0.17095334685598362</c:v>
                </c:pt>
                <c:pt idx="52">
                  <c:v>0.17975773889636626</c:v>
                </c:pt>
                <c:pt idx="53">
                  <c:v>0.17715236194278083</c:v>
                </c:pt>
                <c:pt idx="54">
                  <c:v>0.19722185648452917</c:v>
                </c:pt>
                <c:pt idx="55">
                  <c:v>0.18823261858349571</c:v>
                </c:pt>
                <c:pt idx="56">
                  <c:v>0.20124675324675323</c:v>
                </c:pt>
                <c:pt idx="57">
                  <c:v>0.2392485648789644</c:v>
                </c:pt>
                <c:pt idx="58">
                  <c:v>0.23820376359145423</c:v>
                </c:pt>
                <c:pt idx="59">
                  <c:v>0.23682173002475082</c:v>
                </c:pt>
                <c:pt idx="60">
                  <c:v>0.20234381128819101</c:v>
                </c:pt>
                <c:pt idx="61">
                  <c:v>0.19910041010715696</c:v>
                </c:pt>
                <c:pt idx="62">
                  <c:v>0.19565490167960276</c:v>
                </c:pt>
                <c:pt idx="63">
                  <c:v>0.19965470251293427</c:v>
                </c:pt>
                <c:pt idx="64">
                  <c:v>0.18677557725654825</c:v>
                </c:pt>
                <c:pt idx="65">
                  <c:v>0.17855487604987408</c:v>
                </c:pt>
                <c:pt idx="66">
                  <c:v>0.14881390975376396</c:v>
                </c:pt>
                <c:pt idx="67">
                  <c:v>0.14324461773181896</c:v>
                </c:pt>
                <c:pt idx="68">
                  <c:v>0.12986507524649715</c:v>
                </c:pt>
                <c:pt idx="69">
                  <c:v>5.7369573618446523E-2</c:v>
                </c:pt>
                <c:pt idx="70">
                  <c:v>5.7053397908504611E-2</c:v>
                </c:pt>
                <c:pt idx="71">
                  <c:v>5.4082899746518365E-2</c:v>
                </c:pt>
                <c:pt idx="72">
                  <c:v>2.6781233060970466E-2</c:v>
                </c:pt>
                <c:pt idx="73">
                  <c:v>2.4076265746610037E-2</c:v>
                </c:pt>
                <c:pt idx="74">
                  <c:v>2.2358150180404435E-2</c:v>
                </c:pt>
                <c:pt idx="75">
                  <c:v>-1.2730974533237571E-2</c:v>
                </c:pt>
                <c:pt idx="76">
                  <c:v>-1.360210712500487E-2</c:v>
                </c:pt>
                <c:pt idx="77">
                  <c:v>-1.2704000153464734E-2</c:v>
                </c:pt>
                <c:pt idx="78">
                  <c:v>-1.7939795425064964E-2</c:v>
                </c:pt>
                <c:pt idx="79">
                  <c:v>-1.8214518042321881E-2</c:v>
                </c:pt>
                <c:pt idx="80">
                  <c:v>-7.5687985608756669E-3</c:v>
                </c:pt>
                <c:pt idx="81">
                  <c:v>2.3088655955635362E-2</c:v>
                </c:pt>
                <c:pt idx="82">
                  <c:v>1.8691725154305283E-2</c:v>
                </c:pt>
                <c:pt idx="83">
                  <c:v>2.2893888796938988E-2</c:v>
                </c:pt>
                <c:pt idx="84">
                  <c:v>2.6507967543259126E-2</c:v>
                </c:pt>
                <c:pt idx="85">
                  <c:v>2.838268636543928E-2</c:v>
                </c:pt>
                <c:pt idx="86">
                  <c:v>2.7593117606804052E-2</c:v>
                </c:pt>
                <c:pt idx="87">
                  <c:v>3.1235983541020529E-2</c:v>
                </c:pt>
                <c:pt idx="88">
                  <c:v>2.8047128531472731E-2</c:v>
                </c:pt>
                <c:pt idx="89">
                  <c:v>2.6478131618318468E-2</c:v>
                </c:pt>
                <c:pt idx="90">
                  <c:v>2.3472874111116093E-2</c:v>
                </c:pt>
                <c:pt idx="91">
                  <c:v>2.7229411076899135E-2</c:v>
                </c:pt>
                <c:pt idx="92">
                  <c:v>1.8526374654106892E-2</c:v>
                </c:pt>
                <c:pt idx="93">
                  <c:v>9.0451399638955543E-3</c:v>
                </c:pt>
                <c:pt idx="94">
                  <c:v>1.0943363795227423E-2</c:v>
                </c:pt>
                <c:pt idx="95">
                  <c:v>8.6137563115991078E-3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ED-4C7A-B536-D9A06EB4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176640"/>
        <c:axId val="575177120"/>
      </c:lineChart>
      <c:catAx>
        <c:axId val="5751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5177120"/>
        <c:crosses val="autoZero"/>
        <c:auto val="1"/>
        <c:lblAlgn val="ctr"/>
        <c:lblOffset val="100"/>
        <c:tickLblSkip val="24"/>
        <c:noMultiLvlLbl val="0"/>
      </c:catAx>
      <c:valAx>
        <c:axId val="57517712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51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Warehouse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'PPI Industry'!$C$18:$DS$18</c:f>
              <c:strCache>
                <c:ptCount val="121"/>
                <c:pt idx="0">
                  <c:v>Sep
2015</c:v>
                </c:pt>
                <c:pt idx="1">
                  <c:v>Oct
2015</c:v>
                </c:pt>
                <c:pt idx="2">
                  <c:v>Nov
2015</c:v>
                </c:pt>
                <c:pt idx="3">
                  <c:v>Dec
2015</c:v>
                </c:pt>
                <c:pt idx="4">
                  <c:v>Jan
2016</c:v>
                </c:pt>
                <c:pt idx="5">
                  <c:v>Feb
2016</c:v>
                </c:pt>
                <c:pt idx="6">
                  <c:v>Mar
2016</c:v>
                </c:pt>
                <c:pt idx="7">
                  <c:v>Apr
2016</c:v>
                </c:pt>
                <c:pt idx="8">
                  <c:v>May
2016</c:v>
                </c:pt>
                <c:pt idx="9">
                  <c:v>Jun
2016</c:v>
                </c:pt>
                <c:pt idx="10">
                  <c:v>Jul
2016</c:v>
                </c:pt>
                <c:pt idx="11">
                  <c:v>Aug
2016</c:v>
                </c:pt>
                <c:pt idx="12">
                  <c:v>Sep
2016</c:v>
                </c:pt>
                <c:pt idx="13">
                  <c:v>Oct
2016</c:v>
                </c:pt>
                <c:pt idx="14">
                  <c:v>Nov
2016</c:v>
                </c:pt>
                <c:pt idx="15">
                  <c:v>Dec
2016</c:v>
                </c:pt>
                <c:pt idx="16">
                  <c:v>Jan
2017</c:v>
                </c:pt>
                <c:pt idx="17">
                  <c:v>Feb
2017</c:v>
                </c:pt>
                <c:pt idx="18">
                  <c:v>Mar
2017</c:v>
                </c:pt>
                <c:pt idx="19">
                  <c:v>Apr
2017</c:v>
                </c:pt>
                <c:pt idx="20">
                  <c:v>May
2017</c:v>
                </c:pt>
                <c:pt idx="21">
                  <c:v>Jun
2017</c:v>
                </c:pt>
                <c:pt idx="22">
                  <c:v>Jul
2017</c:v>
                </c:pt>
                <c:pt idx="23">
                  <c:v>Aug
2017</c:v>
                </c:pt>
                <c:pt idx="24">
                  <c:v>Sep
2017</c:v>
                </c:pt>
                <c:pt idx="25">
                  <c:v>Oct
2017</c:v>
                </c:pt>
                <c:pt idx="26">
                  <c:v>Nov
2017</c:v>
                </c:pt>
                <c:pt idx="27">
                  <c:v>Dec
2017</c:v>
                </c:pt>
                <c:pt idx="28">
                  <c:v>Jan
2018</c:v>
                </c:pt>
                <c:pt idx="29">
                  <c:v>Feb
2018</c:v>
                </c:pt>
                <c:pt idx="30">
                  <c:v>Mar
2018</c:v>
                </c:pt>
                <c:pt idx="31">
                  <c:v>Apr
2018</c:v>
                </c:pt>
                <c:pt idx="32">
                  <c:v>May
2018</c:v>
                </c:pt>
                <c:pt idx="33">
                  <c:v>Jun
2018</c:v>
                </c:pt>
                <c:pt idx="34">
                  <c:v>Jul
2018</c:v>
                </c:pt>
                <c:pt idx="35">
                  <c:v>Aug
2018</c:v>
                </c:pt>
                <c:pt idx="36">
                  <c:v>Sep
2018</c:v>
                </c:pt>
                <c:pt idx="37">
                  <c:v>Oct
2018</c:v>
                </c:pt>
                <c:pt idx="38">
                  <c:v>Nov
2018</c:v>
                </c:pt>
                <c:pt idx="39">
                  <c:v>Dec
2018</c:v>
                </c:pt>
                <c:pt idx="40">
                  <c:v>Jan
2019</c:v>
                </c:pt>
                <c:pt idx="41">
                  <c:v>Feb
2019</c:v>
                </c:pt>
                <c:pt idx="42">
                  <c:v>Mar
2019</c:v>
                </c:pt>
                <c:pt idx="43">
                  <c:v>Apr
2019</c:v>
                </c:pt>
                <c:pt idx="44">
                  <c:v>May
2019</c:v>
                </c:pt>
                <c:pt idx="45">
                  <c:v>Jun
2019</c:v>
                </c:pt>
                <c:pt idx="46">
                  <c:v>Jul
2019</c:v>
                </c:pt>
                <c:pt idx="47">
                  <c:v>Aug
2019</c:v>
                </c:pt>
                <c:pt idx="48">
                  <c:v>Sep
2019</c:v>
                </c:pt>
                <c:pt idx="49">
                  <c:v>Oct
2019</c:v>
                </c:pt>
                <c:pt idx="50">
                  <c:v>Nov
2019</c:v>
                </c:pt>
                <c:pt idx="51">
                  <c:v>Dec
2019</c:v>
                </c:pt>
                <c:pt idx="52">
                  <c:v>Jan
2020</c:v>
                </c:pt>
                <c:pt idx="53">
                  <c:v>Feb
2020</c:v>
                </c:pt>
                <c:pt idx="54">
                  <c:v>Mar
2020</c:v>
                </c:pt>
                <c:pt idx="55">
                  <c:v>Apr
2020</c:v>
                </c:pt>
                <c:pt idx="56">
                  <c:v>May
2020</c:v>
                </c:pt>
                <c:pt idx="57">
                  <c:v>Jun
2020</c:v>
                </c:pt>
                <c:pt idx="58">
                  <c:v>Jul
2020</c:v>
                </c:pt>
                <c:pt idx="59">
                  <c:v>Aug
2020</c:v>
                </c:pt>
                <c:pt idx="60">
                  <c:v>Sep
2020</c:v>
                </c:pt>
                <c:pt idx="61">
                  <c:v>Oct
2020</c:v>
                </c:pt>
                <c:pt idx="62">
                  <c:v>Nov
2020</c:v>
                </c:pt>
                <c:pt idx="63">
                  <c:v>Dec
2020</c:v>
                </c:pt>
                <c:pt idx="64">
                  <c:v>Jan
2021</c:v>
                </c:pt>
                <c:pt idx="65">
                  <c:v>Feb
2021</c:v>
                </c:pt>
                <c:pt idx="66">
                  <c:v>Mar
2021</c:v>
                </c:pt>
                <c:pt idx="67">
                  <c:v>Apr
2021</c:v>
                </c:pt>
                <c:pt idx="68">
                  <c:v>May
2021</c:v>
                </c:pt>
                <c:pt idx="69">
                  <c:v>Jun
2021</c:v>
                </c:pt>
                <c:pt idx="70">
                  <c:v>Jul
2021</c:v>
                </c:pt>
                <c:pt idx="71">
                  <c:v>Aug
2021</c:v>
                </c:pt>
                <c:pt idx="72">
                  <c:v>Sep
2021</c:v>
                </c:pt>
                <c:pt idx="73">
                  <c:v>Oct
2021</c:v>
                </c:pt>
                <c:pt idx="74">
                  <c:v>Nov
2021</c:v>
                </c:pt>
                <c:pt idx="75">
                  <c:v>Dec
2021</c:v>
                </c:pt>
                <c:pt idx="76">
                  <c:v>Jan
2022</c:v>
                </c:pt>
                <c:pt idx="77">
                  <c:v>Feb
2022</c:v>
                </c:pt>
                <c:pt idx="78">
                  <c:v>Mar
2022</c:v>
                </c:pt>
                <c:pt idx="79">
                  <c:v>Apr
2022</c:v>
                </c:pt>
                <c:pt idx="80">
                  <c:v>May
2022</c:v>
                </c:pt>
                <c:pt idx="81">
                  <c:v>Jun
2022</c:v>
                </c:pt>
                <c:pt idx="82">
                  <c:v>Jul
2022</c:v>
                </c:pt>
                <c:pt idx="83">
                  <c:v>Aug
2022</c:v>
                </c:pt>
                <c:pt idx="84">
                  <c:v>Sep
2022</c:v>
                </c:pt>
                <c:pt idx="85">
                  <c:v>Oct
2022</c:v>
                </c:pt>
                <c:pt idx="86">
                  <c:v>Nov
2022</c:v>
                </c:pt>
                <c:pt idx="87">
                  <c:v>Dec
2022</c:v>
                </c:pt>
                <c:pt idx="88">
                  <c:v>Jan
2023</c:v>
                </c:pt>
                <c:pt idx="89">
                  <c:v>Feb
2023</c:v>
                </c:pt>
                <c:pt idx="90">
                  <c:v>Mar
2023</c:v>
                </c:pt>
                <c:pt idx="91">
                  <c:v>Apr
2023</c:v>
                </c:pt>
                <c:pt idx="92">
                  <c:v>May
2023</c:v>
                </c:pt>
                <c:pt idx="93">
                  <c:v>Jun
2023</c:v>
                </c:pt>
                <c:pt idx="94">
                  <c:v>Jul
2023</c:v>
                </c:pt>
                <c:pt idx="95">
                  <c:v>Aug
2023</c:v>
                </c:pt>
                <c:pt idx="96">
                  <c:v>Sep
2023</c:v>
                </c:pt>
                <c:pt idx="97">
                  <c:v>Oct
2023</c:v>
                </c:pt>
                <c:pt idx="98">
                  <c:v>Nov
2023</c:v>
                </c:pt>
                <c:pt idx="99">
                  <c:v>Dec
2023</c:v>
                </c:pt>
                <c:pt idx="100">
                  <c:v>Jan
2024</c:v>
                </c:pt>
                <c:pt idx="101">
                  <c:v>Feb
2024</c:v>
                </c:pt>
                <c:pt idx="102">
                  <c:v>Mar
2024</c:v>
                </c:pt>
                <c:pt idx="103">
                  <c:v>Apr
2024</c:v>
                </c:pt>
                <c:pt idx="104">
                  <c:v>May
2024</c:v>
                </c:pt>
                <c:pt idx="105">
                  <c:v>Jun
2024</c:v>
                </c:pt>
                <c:pt idx="106">
                  <c:v>Jul
2024</c:v>
                </c:pt>
                <c:pt idx="107">
                  <c:v>Aug
2024</c:v>
                </c:pt>
                <c:pt idx="108">
                  <c:v>Sep
2024</c:v>
                </c:pt>
                <c:pt idx="109">
                  <c:v>Oct
2024</c:v>
                </c:pt>
                <c:pt idx="110">
                  <c:v>Nov
2024</c:v>
                </c:pt>
                <c:pt idx="111">
                  <c:v>Dec
2024</c:v>
                </c:pt>
                <c:pt idx="112">
                  <c:v>Jan
2025</c:v>
                </c:pt>
                <c:pt idx="113">
                  <c:v>Feb
2025</c:v>
                </c:pt>
                <c:pt idx="114">
                  <c:v>Mar
2025</c:v>
                </c:pt>
                <c:pt idx="115">
                  <c:v>Apr
2025</c:v>
                </c:pt>
                <c:pt idx="116">
                  <c:v>May
2025</c:v>
                </c:pt>
                <c:pt idx="117">
                  <c:v>Jun
2025</c:v>
                </c:pt>
                <c:pt idx="118">
                  <c:v>Jul
2025</c:v>
                </c:pt>
                <c:pt idx="119">
                  <c:v>Aug
2025</c:v>
                </c:pt>
                <c:pt idx="120">
                  <c:v>Sep
2025</c:v>
                </c:pt>
              </c:strCache>
            </c:strRef>
          </c:cat>
          <c:val>
            <c:numRef>
              <c:f>'PPI Industry'!$C$20:$DS$20</c:f>
              <c:numCache>
                <c:formatCode>0.00</c:formatCode>
                <c:ptCount val="121"/>
                <c:pt idx="0">
                  <c:v>1</c:v>
                </c:pt>
                <c:pt idx="1">
                  <c:v>1.0092264017033357</c:v>
                </c:pt>
                <c:pt idx="2">
                  <c:v>1.0085166784953867</c:v>
                </c:pt>
                <c:pt idx="3">
                  <c:v>1.0085166784953867</c:v>
                </c:pt>
                <c:pt idx="4">
                  <c:v>1.005677785663591</c:v>
                </c:pt>
                <c:pt idx="5">
                  <c:v>1.005677785663591</c:v>
                </c:pt>
                <c:pt idx="6">
                  <c:v>1.0042583392476934</c:v>
                </c:pt>
                <c:pt idx="7">
                  <c:v>1.0177430801987224</c:v>
                </c:pt>
                <c:pt idx="8">
                  <c:v>1.0163236337828245</c:v>
                </c:pt>
                <c:pt idx="9">
                  <c:v>1.0177430801987224</c:v>
                </c:pt>
                <c:pt idx="10">
                  <c:v>1.0113555713271825</c:v>
                </c:pt>
                <c:pt idx="11">
                  <c:v>1.0113555713271825</c:v>
                </c:pt>
                <c:pt idx="12">
                  <c:v>1.0113555713271825</c:v>
                </c:pt>
                <c:pt idx="13">
                  <c:v>1.0220014194464158</c:v>
                </c:pt>
                <c:pt idx="14">
                  <c:v>1.0220014194464158</c:v>
                </c:pt>
                <c:pt idx="15">
                  <c:v>1.0212916962384671</c:v>
                </c:pt>
                <c:pt idx="16">
                  <c:v>1.0248403122782115</c:v>
                </c:pt>
                <c:pt idx="17">
                  <c:v>1.0255500354861604</c:v>
                </c:pt>
                <c:pt idx="18">
                  <c:v>1.0269694819020581</c:v>
                </c:pt>
                <c:pt idx="19">
                  <c:v>1.0361958836053939</c:v>
                </c:pt>
                <c:pt idx="20">
                  <c:v>1.0361958836053939</c:v>
                </c:pt>
                <c:pt idx="21">
                  <c:v>1.0390347764371894</c:v>
                </c:pt>
                <c:pt idx="22">
                  <c:v>1.0518097941802695</c:v>
                </c:pt>
                <c:pt idx="23">
                  <c:v>1.0525195173882187</c:v>
                </c:pt>
                <c:pt idx="24">
                  <c:v>1.0532292405961674</c:v>
                </c:pt>
                <c:pt idx="25">
                  <c:v>1.0567778566359121</c:v>
                </c:pt>
                <c:pt idx="26">
                  <c:v>1.055358410220014</c:v>
                </c:pt>
                <c:pt idx="27">
                  <c:v>1.0574875798438608</c:v>
                </c:pt>
                <c:pt idx="28">
                  <c:v>1.0652945351312988</c:v>
                </c:pt>
                <c:pt idx="29">
                  <c:v>1.0660042583392475</c:v>
                </c:pt>
                <c:pt idx="30">
                  <c:v>1.0660042583392475</c:v>
                </c:pt>
                <c:pt idx="31">
                  <c:v>1.0731014904187366</c:v>
                </c:pt>
                <c:pt idx="32">
                  <c:v>1.0731014904187366</c:v>
                </c:pt>
                <c:pt idx="33">
                  <c:v>1.0759403832505323</c:v>
                </c:pt>
                <c:pt idx="34">
                  <c:v>1.0787792760823278</c:v>
                </c:pt>
                <c:pt idx="35">
                  <c:v>1.0801987224982255</c:v>
                </c:pt>
                <c:pt idx="36">
                  <c:v>1.0823278921220723</c:v>
                </c:pt>
                <c:pt idx="37">
                  <c:v>1.0901348474095103</c:v>
                </c:pt>
                <c:pt idx="38">
                  <c:v>1.1007806955287438</c:v>
                </c:pt>
                <c:pt idx="39">
                  <c:v>1.1000709723207949</c:v>
                </c:pt>
                <c:pt idx="40">
                  <c:v>1.1050390347764372</c:v>
                </c:pt>
                <c:pt idx="41">
                  <c:v>1.1036195883605393</c:v>
                </c:pt>
                <c:pt idx="42">
                  <c:v>1.1043293115684882</c:v>
                </c:pt>
                <c:pt idx="43">
                  <c:v>1.1270404542228531</c:v>
                </c:pt>
                <c:pt idx="44">
                  <c:v>1.1284599006387508</c:v>
                </c:pt>
                <c:pt idx="45">
                  <c:v>1.1334279630943931</c:v>
                </c:pt>
                <c:pt idx="46">
                  <c:v>1.1426543647977287</c:v>
                </c:pt>
                <c:pt idx="47">
                  <c:v>1.1440738112136266</c:v>
                </c:pt>
                <c:pt idx="48">
                  <c:v>1.147622427253371</c:v>
                </c:pt>
                <c:pt idx="49">
                  <c:v>1.1490418736692689</c:v>
                </c:pt>
                <c:pt idx="50">
                  <c:v>1.1504613200851668</c:v>
                </c:pt>
                <c:pt idx="51">
                  <c:v>1.1504613200851668</c:v>
                </c:pt>
                <c:pt idx="52">
                  <c:v>1.1540099361249112</c:v>
                </c:pt>
                <c:pt idx="53">
                  <c:v>1.1554293825408091</c:v>
                </c:pt>
                <c:pt idx="54">
                  <c:v>1.1554293825408091</c:v>
                </c:pt>
                <c:pt idx="55">
                  <c:v>1.1554293825408091</c:v>
                </c:pt>
                <c:pt idx="56">
                  <c:v>1.1483321504613202</c:v>
                </c:pt>
                <c:pt idx="57">
                  <c:v>1.1469127040454221</c:v>
                </c:pt>
                <c:pt idx="58">
                  <c:v>1.1497515968772178</c:v>
                </c:pt>
                <c:pt idx="59">
                  <c:v>1.1462029808374734</c:v>
                </c:pt>
                <c:pt idx="60">
                  <c:v>1.1454932576295245</c:v>
                </c:pt>
                <c:pt idx="61">
                  <c:v>1.1447835344215755</c:v>
                </c:pt>
                <c:pt idx="62">
                  <c:v>1.1497515968772178</c:v>
                </c:pt>
                <c:pt idx="63">
                  <c:v>1.1490418736692689</c:v>
                </c:pt>
                <c:pt idx="64">
                  <c:v>1.1518807665010646</c:v>
                </c:pt>
                <c:pt idx="65">
                  <c:v>1.1490418736692689</c:v>
                </c:pt>
                <c:pt idx="66">
                  <c:v>1.1518807665010646</c:v>
                </c:pt>
                <c:pt idx="67">
                  <c:v>1.1753016323633783</c:v>
                </c:pt>
                <c:pt idx="68">
                  <c:v>1.1859474804826118</c:v>
                </c:pt>
                <c:pt idx="69">
                  <c:v>1.1944641589779985</c:v>
                </c:pt>
                <c:pt idx="70">
                  <c:v>1.226692689850958</c:v>
                </c:pt>
                <c:pt idx="71">
                  <c:v>1.2279418026969482</c:v>
                </c:pt>
                <c:pt idx="72">
                  <c:v>1.2278069552874378</c:v>
                </c:pt>
                <c:pt idx="73">
                  <c:v>1.3888857345635202</c:v>
                </c:pt>
                <c:pt idx="74">
                  <c:v>1.3843647977288855</c:v>
                </c:pt>
                <c:pt idx="75">
                  <c:v>1.3858197303051809</c:v>
                </c:pt>
                <c:pt idx="76">
                  <c:v>1.4745635202271112</c:v>
                </c:pt>
                <c:pt idx="77">
                  <c:v>1.4788573456352023</c:v>
                </c:pt>
                <c:pt idx="78">
                  <c:v>1.4839957416607523</c:v>
                </c:pt>
                <c:pt idx="79">
                  <c:v>1.553165365507452</c:v>
                </c:pt>
                <c:pt idx="80">
                  <c:v>1.551596877217885</c:v>
                </c:pt>
                <c:pt idx="81">
                  <c:v>1.5491341376863021</c:v>
                </c:pt>
                <c:pt idx="82">
                  <c:v>1.6363378282469836</c:v>
                </c:pt>
                <c:pt idx="83">
                  <c:v>1.6363520227111428</c:v>
                </c:pt>
                <c:pt idx="84">
                  <c:v>1.6414194464158978</c:v>
                </c:pt>
                <c:pt idx="85">
                  <c:v>1.6741589779985806</c:v>
                </c:pt>
                <c:pt idx="86">
                  <c:v>1.679205110007097</c:v>
                </c:pt>
                <c:pt idx="87">
                  <c:v>1.6753442157558551</c:v>
                </c:pt>
                <c:pt idx="88">
                  <c:v>1.6745990063875087</c:v>
                </c:pt>
                <c:pt idx="89">
                  <c:v>1.6689709013484739</c:v>
                </c:pt>
                <c:pt idx="90">
                  <c:v>1.6659758694109297</c:v>
                </c:pt>
                <c:pt idx="91">
                  <c:v>1.6613981547196592</c:v>
                </c:pt>
                <c:pt idx="92">
                  <c:v>1.6681618168914123</c:v>
                </c:pt>
                <c:pt idx="93">
                  <c:v>1.6708090844570618</c:v>
                </c:pt>
                <c:pt idx="94">
                  <c:v>1.6586089425124202</c:v>
                </c:pt>
                <c:pt idx="95">
                  <c:v>1.6596877217885024</c:v>
                </c:pt>
                <c:pt idx="96">
                  <c:v>1.6595031937544358</c:v>
                </c:pt>
                <c:pt idx="97">
                  <c:v>1.6515330021291694</c:v>
                </c:pt>
                <c:pt idx="98">
                  <c:v>1.6502484031227822</c:v>
                </c:pt>
                <c:pt idx="99">
                  <c:v>1.649276082327892</c:v>
                </c:pt>
                <c:pt idx="100">
                  <c:v>1.6526188786373315</c:v>
                </c:pt>
                <c:pt idx="101">
                  <c:v>1.655528743789922</c:v>
                </c:pt>
                <c:pt idx="102">
                  <c:v>1.6562313697657913</c:v>
                </c:pt>
                <c:pt idx="103">
                  <c:v>1.6613058907026259</c:v>
                </c:pt>
                <c:pt idx="104">
                  <c:v>1.6611852377572747</c:v>
                </c:pt>
                <c:pt idx="105">
                  <c:v>1.6598722498225691</c:v>
                </c:pt>
                <c:pt idx="106">
                  <c:v>1.6616323633782824</c:v>
                </c:pt>
                <c:pt idx="107">
                  <c:v>1.6607239176721078</c:v>
                </c:pt>
                <c:pt idx="108">
                  <c:v>1.6601987224982255</c:v>
                </c:pt>
                <c:pt idx="109">
                  <c:v>1.6563307310149042</c:v>
                </c:pt>
                <c:pt idx="110">
                  <c:v>1.6549325762952449</c:v>
                </c:pt>
                <c:pt idx="111">
                  <c:v>1.6572746628814761</c:v>
                </c:pt>
                <c:pt idx="112">
                  <c:v>1.657970191625266</c:v>
                </c:pt>
                <c:pt idx="113">
                  <c:v>1.6581263307310148</c:v>
                </c:pt>
                <c:pt idx="114">
                  <c:v>1.6613910574875799</c:v>
                </c:pt>
                <c:pt idx="115">
                  <c:v>1.6576153300212917</c:v>
                </c:pt>
                <c:pt idx="116">
                  <c:v>1.6571753016323634</c:v>
                </c:pt>
                <c:pt idx="117">
                  <c:v>1.6553655074520937</c:v>
                </c:pt>
                <c:pt idx="118">
                  <c:v>1.6705606813342797</c:v>
                </c:pt>
                <c:pt idx="119">
                  <c:v>1.6702342086586233</c:v>
                </c:pt>
                <c:pt idx="120">
                  <c:v>1.6666146202980836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81-4035-83BD-3A247FCD3B50}"/>
            </c:ext>
          </c:extLst>
        </c:ser>
        <c:ser>
          <c:idx val="2"/>
          <c:order val="1"/>
          <c:tx>
            <c:v>Office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'PPI Industry'!$C$18:$DS$18</c:f>
              <c:strCache>
                <c:ptCount val="121"/>
                <c:pt idx="0">
                  <c:v>Sep
2015</c:v>
                </c:pt>
                <c:pt idx="1">
                  <c:v>Oct
2015</c:v>
                </c:pt>
                <c:pt idx="2">
                  <c:v>Nov
2015</c:v>
                </c:pt>
                <c:pt idx="3">
                  <c:v>Dec
2015</c:v>
                </c:pt>
                <c:pt idx="4">
                  <c:v>Jan
2016</c:v>
                </c:pt>
                <c:pt idx="5">
                  <c:v>Feb
2016</c:v>
                </c:pt>
                <c:pt idx="6">
                  <c:v>Mar
2016</c:v>
                </c:pt>
                <c:pt idx="7">
                  <c:v>Apr
2016</c:v>
                </c:pt>
                <c:pt idx="8">
                  <c:v>May
2016</c:v>
                </c:pt>
                <c:pt idx="9">
                  <c:v>Jun
2016</c:v>
                </c:pt>
                <c:pt idx="10">
                  <c:v>Jul
2016</c:v>
                </c:pt>
                <c:pt idx="11">
                  <c:v>Aug
2016</c:v>
                </c:pt>
                <c:pt idx="12">
                  <c:v>Sep
2016</c:v>
                </c:pt>
                <c:pt idx="13">
                  <c:v>Oct
2016</c:v>
                </c:pt>
                <c:pt idx="14">
                  <c:v>Nov
2016</c:v>
                </c:pt>
                <c:pt idx="15">
                  <c:v>Dec
2016</c:v>
                </c:pt>
                <c:pt idx="16">
                  <c:v>Jan
2017</c:v>
                </c:pt>
                <c:pt idx="17">
                  <c:v>Feb
2017</c:v>
                </c:pt>
                <c:pt idx="18">
                  <c:v>Mar
2017</c:v>
                </c:pt>
                <c:pt idx="19">
                  <c:v>Apr
2017</c:v>
                </c:pt>
                <c:pt idx="20">
                  <c:v>May
2017</c:v>
                </c:pt>
                <c:pt idx="21">
                  <c:v>Jun
2017</c:v>
                </c:pt>
                <c:pt idx="22">
                  <c:v>Jul
2017</c:v>
                </c:pt>
                <c:pt idx="23">
                  <c:v>Aug
2017</c:v>
                </c:pt>
                <c:pt idx="24">
                  <c:v>Sep
2017</c:v>
                </c:pt>
                <c:pt idx="25">
                  <c:v>Oct
2017</c:v>
                </c:pt>
                <c:pt idx="26">
                  <c:v>Nov
2017</c:v>
                </c:pt>
                <c:pt idx="27">
                  <c:v>Dec
2017</c:v>
                </c:pt>
                <c:pt idx="28">
                  <c:v>Jan
2018</c:v>
                </c:pt>
                <c:pt idx="29">
                  <c:v>Feb
2018</c:v>
                </c:pt>
                <c:pt idx="30">
                  <c:v>Mar
2018</c:v>
                </c:pt>
                <c:pt idx="31">
                  <c:v>Apr
2018</c:v>
                </c:pt>
                <c:pt idx="32">
                  <c:v>May
2018</c:v>
                </c:pt>
                <c:pt idx="33">
                  <c:v>Jun
2018</c:v>
                </c:pt>
                <c:pt idx="34">
                  <c:v>Jul
2018</c:v>
                </c:pt>
                <c:pt idx="35">
                  <c:v>Aug
2018</c:v>
                </c:pt>
                <c:pt idx="36">
                  <c:v>Sep
2018</c:v>
                </c:pt>
                <c:pt idx="37">
                  <c:v>Oct
2018</c:v>
                </c:pt>
                <c:pt idx="38">
                  <c:v>Nov
2018</c:v>
                </c:pt>
                <c:pt idx="39">
                  <c:v>Dec
2018</c:v>
                </c:pt>
                <c:pt idx="40">
                  <c:v>Jan
2019</c:v>
                </c:pt>
                <c:pt idx="41">
                  <c:v>Feb
2019</c:v>
                </c:pt>
                <c:pt idx="42">
                  <c:v>Mar
2019</c:v>
                </c:pt>
                <c:pt idx="43">
                  <c:v>Apr
2019</c:v>
                </c:pt>
                <c:pt idx="44">
                  <c:v>May
2019</c:v>
                </c:pt>
                <c:pt idx="45">
                  <c:v>Jun
2019</c:v>
                </c:pt>
                <c:pt idx="46">
                  <c:v>Jul
2019</c:v>
                </c:pt>
                <c:pt idx="47">
                  <c:v>Aug
2019</c:v>
                </c:pt>
                <c:pt idx="48">
                  <c:v>Sep
2019</c:v>
                </c:pt>
                <c:pt idx="49">
                  <c:v>Oct
2019</c:v>
                </c:pt>
                <c:pt idx="50">
                  <c:v>Nov
2019</c:v>
                </c:pt>
                <c:pt idx="51">
                  <c:v>Dec
2019</c:v>
                </c:pt>
                <c:pt idx="52">
                  <c:v>Jan
2020</c:v>
                </c:pt>
                <c:pt idx="53">
                  <c:v>Feb
2020</c:v>
                </c:pt>
                <c:pt idx="54">
                  <c:v>Mar
2020</c:v>
                </c:pt>
                <c:pt idx="55">
                  <c:v>Apr
2020</c:v>
                </c:pt>
                <c:pt idx="56">
                  <c:v>May
2020</c:v>
                </c:pt>
                <c:pt idx="57">
                  <c:v>Jun
2020</c:v>
                </c:pt>
                <c:pt idx="58">
                  <c:v>Jul
2020</c:v>
                </c:pt>
                <c:pt idx="59">
                  <c:v>Aug
2020</c:v>
                </c:pt>
                <c:pt idx="60">
                  <c:v>Sep
2020</c:v>
                </c:pt>
                <c:pt idx="61">
                  <c:v>Oct
2020</c:v>
                </c:pt>
                <c:pt idx="62">
                  <c:v>Nov
2020</c:v>
                </c:pt>
                <c:pt idx="63">
                  <c:v>Dec
2020</c:v>
                </c:pt>
                <c:pt idx="64">
                  <c:v>Jan
2021</c:v>
                </c:pt>
                <c:pt idx="65">
                  <c:v>Feb
2021</c:v>
                </c:pt>
                <c:pt idx="66">
                  <c:v>Mar
2021</c:v>
                </c:pt>
                <c:pt idx="67">
                  <c:v>Apr
2021</c:v>
                </c:pt>
                <c:pt idx="68">
                  <c:v>May
2021</c:v>
                </c:pt>
                <c:pt idx="69">
                  <c:v>Jun
2021</c:v>
                </c:pt>
                <c:pt idx="70">
                  <c:v>Jul
2021</c:v>
                </c:pt>
                <c:pt idx="71">
                  <c:v>Aug
2021</c:v>
                </c:pt>
                <c:pt idx="72">
                  <c:v>Sep
2021</c:v>
                </c:pt>
                <c:pt idx="73">
                  <c:v>Oct
2021</c:v>
                </c:pt>
                <c:pt idx="74">
                  <c:v>Nov
2021</c:v>
                </c:pt>
                <c:pt idx="75">
                  <c:v>Dec
2021</c:v>
                </c:pt>
                <c:pt idx="76">
                  <c:v>Jan
2022</c:v>
                </c:pt>
                <c:pt idx="77">
                  <c:v>Feb
2022</c:v>
                </c:pt>
                <c:pt idx="78">
                  <c:v>Mar
2022</c:v>
                </c:pt>
                <c:pt idx="79">
                  <c:v>Apr
2022</c:v>
                </c:pt>
                <c:pt idx="80">
                  <c:v>May
2022</c:v>
                </c:pt>
                <c:pt idx="81">
                  <c:v>Jun
2022</c:v>
                </c:pt>
                <c:pt idx="82">
                  <c:v>Jul
2022</c:v>
                </c:pt>
                <c:pt idx="83">
                  <c:v>Aug
2022</c:v>
                </c:pt>
                <c:pt idx="84">
                  <c:v>Sep
2022</c:v>
                </c:pt>
                <c:pt idx="85">
                  <c:v>Oct
2022</c:v>
                </c:pt>
                <c:pt idx="86">
                  <c:v>Nov
2022</c:v>
                </c:pt>
                <c:pt idx="87">
                  <c:v>Dec
2022</c:v>
                </c:pt>
                <c:pt idx="88">
                  <c:v>Jan
2023</c:v>
                </c:pt>
                <c:pt idx="89">
                  <c:v>Feb
2023</c:v>
                </c:pt>
                <c:pt idx="90">
                  <c:v>Mar
2023</c:v>
                </c:pt>
                <c:pt idx="91">
                  <c:v>Apr
2023</c:v>
                </c:pt>
                <c:pt idx="92">
                  <c:v>May
2023</c:v>
                </c:pt>
                <c:pt idx="93">
                  <c:v>Jun
2023</c:v>
                </c:pt>
                <c:pt idx="94">
                  <c:v>Jul
2023</c:v>
                </c:pt>
                <c:pt idx="95">
                  <c:v>Aug
2023</c:v>
                </c:pt>
                <c:pt idx="96">
                  <c:v>Sep
2023</c:v>
                </c:pt>
                <c:pt idx="97">
                  <c:v>Oct
2023</c:v>
                </c:pt>
                <c:pt idx="98">
                  <c:v>Nov
2023</c:v>
                </c:pt>
                <c:pt idx="99">
                  <c:v>Dec
2023</c:v>
                </c:pt>
                <c:pt idx="100">
                  <c:v>Jan
2024</c:v>
                </c:pt>
                <c:pt idx="101">
                  <c:v>Feb
2024</c:v>
                </c:pt>
                <c:pt idx="102">
                  <c:v>Mar
2024</c:v>
                </c:pt>
                <c:pt idx="103">
                  <c:v>Apr
2024</c:v>
                </c:pt>
                <c:pt idx="104">
                  <c:v>May
2024</c:v>
                </c:pt>
                <c:pt idx="105">
                  <c:v>Jun
2024</c:v>
                </c:pt>
                <c:pt idx="106">
                  <c:v>Jul
2024</c:v>
                </c:pt>
                <c:pt idx="107">
                  <c:v>Aug
2024</c:v>
                </c:pt>
                <c:pt idx="108">
                  <c:v>Sep
2024</c:v>
                </c:pt>
                <c:pt idx="109">
                  <c:v>Oct
2024</c:v>
                </c:pt>
                <c:pt idx="110">
                  <c:v>Nov
2024</c:v>
                </c:pt>
                <c:pt idx="111">
                  <c:v>Dec
2024</c:v>
                </c:pt>
                <c:pt idx="112">
                  <c:v>Jan
2025</c:v>
                </c:pt>
                <c:pt idx="113">
                  <c:v>Feb
2025</c:v>
                </c:pt>
                <c:pt idx="114">
                  <c:v>Mar
2025</c:v>
                </c:pt>
                <c:pt idx="115">
                  <c:v>Apr
2025</c:v>
                </c:pt>
                <c:pt idx="116">
                  <c:v>May
2025</c:v>
                </c:pt>
                <c:pt idx="117">
                  <c:v>Jun
2025</c:v>
                </c:pt>
                <c:pt idx="118">
                  <c:v>Jul
2025</c:v>
                </c:pt>
                <c:pt idx="119">
                  <c:v>Aug
2025</c:v>
                </c:pt>
                <c:pt idx="120">
                  <c:v>Sep
2025</c:v>
                </c:pt>
              </c:strCache>
            </c:strRef>
          </c:cat>
          <c:val>
            <c:numRef>
              <c:f>'PPI Industry'!$C$21:$DS$21</c:f>
              <c:numCache>
                <c:formatCode>0.00</c:formatCode>
                <c:ptCount val="121"/>
                <c:pt idx="0">
                  <c:v>1</c:v>
                </c:pt>
                <c:pt idx="1">
                  <c:v>1.0095087163232963</c:v>
                </c:pt>
                <c:pt idx="2">
                  <c:v>1.008716323296355</c:v>
                </c:pt>
                <c:pt idx="3">
                  <c:v>1.0079239302694136</c:v>
                </c:pt>
                <c:pt idx="4">
                  <c:v>1.0079239302694136</c:v>
                </c:pt>
                <c:pt idx="5">
                  <c:v>1.0063391442155309</c:v>
                </c:pt>
                <c:pt idx="6">
                  <c:v>1.0039619651347069</c:v>
                </c:pt>
                <c:pt idx="7">
                  <c:v>1.0150554675118859</c:v>
                </c:pt>
                <c:pt idx="8">
                  <c:v>1.0158478605388273</c:v>
                </c:pt>
                <c:pt idx="9">
                  <c:v>1.0158478605388273</c:v>
                </c:pt>
                <c:pt idx="10">
                  <c:v>1.0142630744849446</c:v>
                </c:pt>
                <c:pt idx="11">
                  <c:v>1.0142630744849446</c:v>
                </c:pt>
                <c:pt idx="12">
                  <c:v>1.0134706814580032</c:v>
                </c:pt>
                <c:pt idx="13">
                  <c:v>1.0213946117274169</c:v>
                </c:pt>
                <c:pt idx="14">
                  <c:v>1.0221870047543582</c:v>
                </c:pt>
                <c:pt idx="15">
                  <c:v>1.0213946117274169</c:v>
                </c:pt>
                <c:pt idx="16">
                  <c:v>1.0269413629160062</c:v>
                </c:pt>
                <c:pt idx="17">
                  <c:v>1.0269413629160062</c:v>
                </c:pt>
                <c:pt idx="18">
                  <c:v>1.0269413629160062</c:v>
                </c:pt>
                <c:pt idx="19">
                  <c:v>1.0309033280507132</c:v>
                </c:pt>
                <c:pt idx="20">
                  <c:v>1.0316957210776545</c:v>
                </c:pt>
                <c:pt idx="21">
                  <c:v>1.0324881141045958</c:v>
                </c:pt>
                <c:pt idx="22">
                  <c:v>1.0412044374009508</c:v>
                </c:pt>
                <c:pt idx="23">
                  <c:v>1.0427892234548335</c:v>
                </c:pt>
                <c:pt idx="24">
                  <c:v>1.0427892234548335</c:v>
                </c:pt>
                <c:pt idx="25">
                  <c:v>1.0475435816164818</c:v>
                </c:pt>
                <c:pt idx="26">
                  <c:v>1.0475435816164818</c:v>
                </c:pt>
                <c:pt idx="27">
                  <c:v>1.0483359746434231</c:v>
                </c:pt>
                <c:pt idx="28">
                  <c:v>1.0570522979397781</c:v>
                </c:pt>
                <c:pt idx="29">
                  <c:v>1.0570522979397781</c:v>
                </c:pt>
                <c:pt idx="30">
                  <c:v>1.0578446909667194</c:v>
                </c:pt>
                <c:pt idx="31">
                  <c:v>1.0729001584786053</c:v>
                </c:pt>
                <c:pt idx="32">
                  <c:v>1.074484944532488</c:v>
                </c:pt>
                <c:pt idx="33">
                  <c:v>1.0776545166402536</c:v>
                </c:pt>
                <c:pt idx="34">
                  <c:v>1.083201267828843</c:v>
                </c:pt>
                <c:pt idx="35">
                  <c:v>1.0839936608557845</c:v>
                </c:pt>
                <c:pt idx="36">
                  <c:v>1.0855784469096672</c:v>
                </c:pt>
                <c:pt idx="37">
                  <c:v>1.1045958795562598</c:v>
                </c:pt>
                <c:pt idx="38">
                  <c:v>1.1061806656101425</c:v>
                </c:pt>
                <c:pt idx="39">
                  <c:v>1.1069730586370838</c:v>
                </c:pt>
                <c:pt idx="40">
                  <c:v>1.1148969889064975</c:v>
                </c:pt>
                <c:pt idx="41">
                  <c:v>1.1141045958795561</c:v>
                </c:pt>
                <c:pt idx="42">
                  <c:v>1.1148969889064975</c:v>
                </c:pt>
                <c:pt idx="43">
                  <c:v>1.1251980982567353</c:v>
                </c:pt>
                <c:pt idx="44">
                  <c:v>1.126782884310618</c:v>
                </c:pt>
                <c:pt idx="45">
                  <c:v>1.1251980982567353</c:v>
                </c:pt>
                <c:pt idx="46">
                  <c:v>1.1354992076069732</c:v>
                </c:pt>
                <c:pt idx="47">
                  <c:v>1.1362916006339145</c:v>
                </c:pt>
                <c:pt idx="48">
                  <c:v>1.137876386687797</c:v>
                </c:pt>
                <c:pt idx="49">
                  <c:v>1.1410459587955626</c:v>
                </c:pt>
                <c:pt idx="50">
                  <c:v>1.1426307448494453</c:v>
                </c:pt>
                <c:pt idx="51">
                  <c:v>1.146592709984152</c:v>
                </c:pt>
                <c:pt idx="52">
                  <c:v>1.1513470681458005</c:v>
                </c:pt>
                <c:pt idx="53">
                  <c:v>1.1529318541996829</c:v>
                </c:pt>
                <c:pt idx="54">
                  <c:v>1.1529318541996829</c:v>
                </c:pt>
                <c:pt idx="55">
                  <c:v>1.1561014263074485</c:v>
                </c:pt>
                <c:pt idx="56">
                  <c:v>1.1576862123613312</c:v>
                </c:pt>
                <c:pt idx="57">
                  <c:v>1.1576862123613312</c:v>
                </c:pt>
                <c:pt idx="58">
                  <c:v>1.1624405705229792</c:v>
                </c:pt>
                <c:pt idx="59">
                  <c:v>1.1584786053882725</c:v>
                </c:pt>
                <c:pt idx="60">
                  <c:v>1.1576862123613312</c:v>
                </c:pt>
                <c:pt idx="61">
                  <c:v>1.1600633914421554</c:v>
                </c:pt>
                <c:pt idx="62">
                  <c:v>1.1640253565768621</c:v>
                </c:pt>
                <c:pt idx="63">
                  <c:v>1.1640253565768621</c:v>
                </c:pt>
                <c:pt idx="64">
                  <c:v>1.1719492868462758</c:v>
                </c:pt>
                <c:pt idx="65">
                  <c:v>1.1774960380348651</c:v>
                </c:pt>
                <c:pt idx="66">
                  <c:v>1.1909667194928686</c:v>
                </c:pt>
                <c:pt idx="67">
                  <c:v>1.2036450079239303</c:v>
                </c:pt>
                <c:pt idx="68">
                  <c:v>1.2194928684627575</c:v>
                </c:pt>
                <c:pt idx="69">
                  <c:v>1.2202852614896988</c:v>
                </c:pt>
                <c:pt idx="70">
                  <c:v>1.2409429477020602</c:v>
                </c:pt>
                <c:pt idx="71">
                  <c:v>1.2447226624405705</c:v>
                </c:pt>
                <c:pt idx="72">
                  <c:v>1.2485736925515054</c:v>
                </c:pt>
                <c:pt idx="73">
                  <c:v>1.3130982567353406</c:v>
                </c:pt>
                <c:pt idx="74">
                  <c:v>1.3177337559429476</c:v>
                </c:pt>
                <c:pt idx="75">
                  <c:v>1.3261568938193342</c:v>
                </c:pt>
                <c:pt idx="76">
                  <c:v>1.3722979397781299</c:v>
                </c:pt>
                <c:pt idx="77">
                  <c:v>1.3891600633914423</c:v>
                </c:pt>
                <c:pt idx="78">
                  <c:v>1.4019492868462757</c:v>
                </c:pt>
                <c:pt idx="79">
                  <c:v>1.4410301109350239</c:v>
                </c:pt>
                <c:pt idx="80">
                  <c:v>1.4490412044374008</c:v>
                </c:pt>
                <c:pt idx="81">
                  <c:v>1.465863708399366</c:v>
                </c:pt>
                <c:pt idx="82">
                  <c:v>1.5378367670364499</c:v>
                </c:pt>
                <c:pt idx="83">
                  <c:v>1.5412202852614898</c:v>
                </c:pt>
                <c:pt idx="84">
                  <c:v>1.5442630744849444</c:v>
                </c:pt>
                <c:pt idx="85">
                  <c:v>1.5787955625990491</c:v>
                </c:pt>
                <c:pt idx="86">
                  <c:v>1.5800950871632329</c:v>
                </c:pt>
                <c:pt idx="87">
                  <c:v>1.5856259904912835</c:v>
                </c:pt>
                <c:pt idx="88">
                  <c:v>1.6462836767036448</c:v>
                </c:pt>
                <c:pt idx="89">
                  <c:v>1.6486212361331221</c:v>
                </c:pt>
                <c:pt idx="90">
                  <c:v>1.6522741679873216</c:v>
                </c:pt>
                <c:pt idx="91">
                  <c:v>1.6554754358161647</c:v>
                </c:pt>
                <c:pt idx="92">
                  <c:v>1.656608557844691</c:v>
                </c:pt>
                <c:pt idx="93">
                  <c:v>1.6562282091917591</c:v>
                </c:pt>
                <c:pt idx="94">
                  <c:v>1.6260618066561014</c:v>
                </c:pt>
                <c:pt idx="95">
                  <c:v>1.6291521394611725</c:v>
                </c:pt>
                <c:pt idx="96">
                  <c:v>1.627781299524564</c:v>
                </c:pt>
                <c:pt idx="97">
                  <c:v>1.6210776545166403</c:v>
                </c:pt>
                <c:pt idx="98">
                  <c:v>1.6181378763866878</c:v>
                </c:pt>
                <c:pt idx="99">
                  <c:v>1.6210776545166403</c:v>
                </c:pt>
                <c:pt idx="100">
                  <c:v>1.6253248811410461</c:v>
                </c:pt>
                <c:pt idx="101">
                  <c:v>1.6261965134706815</c:v>
                </c:pt>
                <c:pt idx="102">
                  <c:v>1.6312836767036449</c:v>
                </c:pt>
                <c:pt idx="103">
                  <c:v>1.6257765451664026</c:v>
                </c:pt>
                <c:pt idx="104">
                  <c:v>1.6264342313787639</c:v>
                </c:pt>
                <c:pt idx="105">
                  <c:v>1.6436925515055467</c:v>
                </c:pt>
                <c:pt idx="106">
                  <c:v>1.6636053882725832</c:v>
                </c:pt>
                <c:pt idx="107">
                  <c:v>1.6596038034865292</c:v>
                </c:pt>
                <c:pt idx="108">
                  <c:v>1.6650475435816163</c:v>
                </c:pt>
                <c:pt idx="109">
                  <c:v>1.6640491283676702</c:v>
                </c:pt>
                <c:pt idx="110">
                  <c:v>1.6640649762282091</c:v>
                </c:pt>
                <c:pt idx="111">
                  <c:v>1.6658082408874801</c:v>
                </c:pt>
                <c:pt idx="112">
                  <c:v>1.676093502377179</c:v>
                </c:pt>
                <c:pt idx="113">
                  <c:v>1.6718066561014262</c:v>
                </c:pt>
                <c:pt idx="114">
                  <c:v>1.6744770206022186</c:v>
                </c:pt>
                <c:pt idx="115">
                  <c:v>1.6639381933438986</c:v>
                </c:pt>
                <c:pt idx="116">
                  <c:v>1.6707210776545165</c:v>
                </c:pt>
                <c:pt idx="117">
                  <c:v>1.6741442155309032</c:v>
                </c:pt>
                <c:pt idx="118">
                  <c:v>1.6786529318541996</c:v>
                </c:pt>
                <c:pt idx="119">
                  <c:v>1.6777654516640255</c:v>
                </c:pt>
                <c:pt idx="120">
                  <c:v>1.6793898573692552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81-4035-83BD-3A247FCD3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821488"/>
        <c:axId val="573822448"/>
      </c:lineChart>
      <c:catAx>
        <c:axId val="5738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3822448"/>
        <c:crosses val="autoZero"/>
        <c:auto val="1"/>
        <c:lblAlgn val="ctr"/>
        <c:lblOffset val="100"/>
        <c:tickLblSkip val="24"/>
        <c:noMultiLvlLbl val="0"/>
      </c:catAx>
      <c:valAx>
        <c:axId val="573822448"/>
        <c:scaling>
          <c:orientation val="minMax"/>
          <c:min val="0.9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738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4-4B78-99A3-C9AD65FC3A6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B4-4B78-99A3-C9AD65FC3A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4-4B78-99A3-C9AD65FC3A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1B4-4B78-99A3-C9AD65FC3A6D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4-4B78-99A3-C9AD65FC3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'5-Yr Growth Charts'!$I$120:$I$125</c:f>
              <c:strCache>
                <c:ptCount val="6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</c:v>
                </c:pt>
                <c:pt idx="5">
                  <c:v>Rest of State</c:v>
                </c:pt>
              </c:strCache>
            </c:strRef>
          </c:cat>
          <c:val>
            <c:numRef>
              <c:f>'5-Yr Growth Charts'!$J$120:$J$125</c:f>
              <c:numCache>
                <c:formatCode>0</c:formatCode>
                <c:ptCount val="6"/>
                <c:pt idx="0">
                  <c:v>174.78853417953286</c:v>
                </c:pt>
                <c:pt idx="1">
                  <c:v>80.418654305107211</c:v>
                </c:pt>
                <c:pt idx="2">
                  <c:v>74.361613814874119</c:v>
                </c:pt>
                <c:pt idx="3">
                  <c:v>25.346658987253221</c:v>
                </c:pt>
                <c:pt idx="4">
                  <c:v>52.43159785416124</c:v>
                </c:pt>
                <c:pt idx="5">
                  <c:v>-13.047059140928706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4-4B78-99A3-C9AD65FC3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515120"/>
        <c:axId val="1273510800"/>
      </c:barChart>
      <c:catAx>
        <c:axId val="127351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73510800"/>
        <c:crosses val="autoZero"/>
        <c:auto val="1"/>
        <c:lblAlgn val="ctr"/>
        <c:lblOffset val="100"/>
        <c:noMultiLvlLbl val="0"/>
      </c:catAx>
      <c:valAx>
        <c:axId val="127351080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7351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E-4100-B425-19AD983A58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E-4100-B425-19AD983A58C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E-4100-B425-19AD983A58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E-4100-B425-19AD983A58C6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2E-4100-B425-19AD983A58C6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2E-4100-B425-19AD983A58C6}"/>
              </c:ext>
            </c:extLst>
          </c:dPt>
          <c:dLbls>
            <c:dLbl>
              <c:idx val="0"/>
              <c:layout>
                <c:manualLayout>
                  <c:x val="0.11666666666666667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E-4100-B425-19AD983A58C6}"/>
                </c:ext>
              </c:extLst>
            </c:dLbl>
            <c:dLbl>
              <c:idx val="1"/>
              <c:layout>
                <c:manualLayout>
                  <c:x val="0.17222222222222222"/>
                  <c:y val="8.79631452318458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0266841644796"/>
                      <c:h val="0.11717592592592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2E-4100-B425-19AD983A58C6}"/>
                </c:ext>
              </c:extLst>
            </c:dLbl>
            <c:dLbl>
              <c:idx val="2"/>
              <c:layout>
                <c:manualLayout>
                  <c:x val="-0.16666666666666666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E-4100-B425-19AD983A58C6}"/>
                </c:ext>
              </c:extLst>
            </c:dLbl>
            <c:dLbl>
              <c:idx val="3"/>
              <c:layout>
                <c:manualLayout>
                  <c:x val="-0.22222222222222221"/>
                  <c:y val="-0.143518518518518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2E-4100-B425-19AD983A58C6}"/>
                </c:ext>
              </c:extLst>
            </c:dLbl>
            <c:dLbl>
              <c:idx val="4"/>
              <c:layout>
                <c:manualLayout>
                  <c:x val="-0.10833333333333334"/>
                  <c:y val="-6.48148148148148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2E-4100-B425-19AD983A58C6}"/>
                </c:ext>
              </c:extLst>
            </c:dLbl>
            <c:dLbl>
              <c:idx val="5"/>
              <c:layout>
                <c:manualLayout>
                  <c:x val="0.211111111111111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77777777777775"/>
                      <c:h val="0.13409740449110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52E-4100-B425-19AD983A5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'5-Yr Growth Charts'!$K$120:$K$125</c:f>
              <c:strCache>
                <c:ptCount val="6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</c:v>
                </c:pt>
                <c:pt idx="5">
                  <c:v>Rest of State</c:v>
                </c:pt>
              </c:strCache>
            </c:strRef>
          </c:cat>
          <c:val>
            <c:numRef>
              <c:f>'5-Yr Growth Charts'!$L$120:$L$125</c:f>
              <c:numCache>
                <c:formatCode>0%</c:formatCode>
                <c:ptCount val="6"/>
                <c:pt idx="0">
                  <c:v>0.44328819218750415</c:v>
                </c:pt>
                <c:pt idx="1">
                  <c:v>0.2039529655214487</c:v>
                </c:pt>
                <c:pt idx="2">
                  <c:v>0.18859146288327194</c:v>
                </c:pt>
                <c:pt idx="3">
                  <c:v>6.4282675595367045E-2</c:v>
                </c:pt>
                <c:pt idx="4">
                  <c:v>0.13297387231590477</c:v>
                </c:pt>
                <c:pt idx="5">
                  <c:v>-3.3089168503496594E-2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E-4100-B425-19AD983A5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700-4A77-9A97-4E33EA72DF45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700-4A77-9A97-4E33EA72DF45}"/>
              </c:ext>
            </c:extLst>
          </c:dPt>
          <c:dLbls>
            <c:dLbl>
              <c:idx val="0"/>
              <c:layout>
                <c:manualLayout>
                  <c:x val="-6.1133316445455277E-2"/>
                  <c:y val="5.4698398629008327E-2"/>
                </c:manualLayout>
              </c:layout>
              <c:tx>
                <c:rich>
                  <a:bodyPr/>
                  <a:lstStyle/>
                  <a:p>
                    <a:fld id="{08B6D8A4-5C3A-45BE-A7B1-975A4660B5C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700-4A77-9A97-4E33EA72DF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EEC7567-F0F2-4CED-9718-8AF54699F7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700-4A77-9A97-4E33EA72DF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79EBF3-701F-4BDD-AE55-B5ABB56E93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700-4A77-9A97-4E33EA72DF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0A7EBE-0234-4377-9B58-9578161006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700-4A77-9A97-4E33EA72DF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03848F-6C52-447F-A534-E055CD982D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700-4A77-9A97-4E33EA72DF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8F61C2-E033-4759-BBBD-77840C7F26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700-4A77-9A97-4E33EA72DF45}"/>
                </c:ext>
              </c:extLst>
            </c:dLbl>
            <c:dLbl>
              <c:idx val="6"/>
              <c:layout>
                <c:manualLayout>
                  <c:x val="-0.11462496833522859"/>
                  <c:y val="-5.4698398629008327E-2"/>
                </c:manualLayout>
              </c:layout>
              <c:tx>
                <c:rich>
                  <a:bodyPr/>
                  <a:lstStyle/>
                  <a:p>
                    <a:fld id="{111BC315-DBC5-4F35-A44E-01A7DFDB973A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700-4A77-9A97-4E33EA72DF4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F179FE-C215-44A3-8A7F-1A1CEA2873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700-4A77-9A97-4E33EA72D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'Office Analysis'!$C$572:$C$579</c:f>
              <c:numCache>
                <c:formatCode>0.0%</c:formatCode>
                <c:ptCount val="8"/>
                <c:pt idx="0">
                  <c:v>-5.7275524223863615E-4</c:v>
                </c:pt>
                <c:pt idx="1">
                  <c:v>4.6901024978980004E-3</c:v>
                </c:pt>
                <c:pt idx="2">
                  <c:v>6.9150234970780594E-3</c:v>
                </c:pt>
                <c:pt idx="3">
                  <c:v>7.9298076212089286E-3</c:v>
                </c:pt>
                <c:pt idx="4">
                  <c:v>-1.7329366455063465E-3</c:v>
                </c:pt>
                <c:pt idx="5">
                  <c:v>3.7051355244161438E-3</c:v>
                </c:pt>
                <c:pt idx="6">
                  <c:v>-1.2388296366247602E-3</c:v>
                </c:pt>
                <c:pt idx="7">
                  <c:v>2.0736627985799463E-2</c:v>
                </c:pt>
              </c:numCache>
            </c:numRef>
          </c:xVal>
          <c:yVal>
            <c:numRef>
              <c:f>'Office Analysis'!$D$572:$D$579</c:f>
              <c:numCache>
                <c:formatCode>0.0%</c:formatCode>
                <c:ptCount val="8"/>
                <c:pt idx="0">
                  <c:v>7.5208913649025266E-3</c:v>
                </c:pt>
                <c:pt idx="1">
                  <c:v>1.5634901654070887E-2</c:v>
                </c:pt>
                <c:pt idx="2">
                  <c:v>6.3890203502130483E-3</c:v>
                </c:pt>
                <c:pt idx="3">
                  <c:v>2.0388658808537796E-2</c:v>
                </c:pt>
                <c:pt idx="4">
                  <c:v>2.3409893992932806E-2</c:v>
                </c:pt>
                <c:pt idx="5">
                  <c:v>1.2701682114658386E-2</c:v>
                </c:pt>
                <c:pt idx="6">
                  <c:v>8.8558271342542572E-3</c:v>
                </c:pt>
                <c:pt idx="7">
                  <c:v>2.0028105260553097E-2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'Office Analysis'!$B$572:$B$579</c15:f>
                <c15:dlblRangeCache>
                  <c:ptCount val="8"/>
                  <c:pt idx="0">
                    <c:v>USA</c:v>
                  </c:pt>
                  <c:pt idx="1">
                    <c:v>Texas</c:v>
                  </c:pt>
                  <c:pt idx="2">
                    <c:v>Austin</c:v>
                  </c:pt>
                  <c:pt idx="3">
                    <c:v>Dallas Fort Worth</c:v>
                  </c:pt>
                  <c:pt idx="4">
                    <c:v>El Paso</c:v>
                  </c:pt>
                  <c:pt idx="5">
                    <c:v>Houston</c:v>
                  </c:pt>
                  <c:pt idx="6">
                    <c:v>San Antonio</c:v>
                  </c:pt>
                  <c:pt idx="7">
                    <c:v>The Valley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700-4A77-9A97-4E33EA72D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022911"/>
        <c:axId val="1090857167"/>
      </c:scatterChart>
      <c:valAx>
        <c:axId val="2093022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12-Mo Net Absorption (Pct. of Inventory)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90857167"/>
        <c:crosses val="autoZero"/>
        <c:crossBetween val="midCat"/>
      </c:valAx>
      <c:valAx>
        <c:axId val="10908571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12-Mo Rent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930229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E0-404B-8614-B8F619C94572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E0-404B-8614-B8F619C94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'Office Analysis'!$I$607:$AF$607</c:f>
              <c:strCache>
                <c:ptCount val="2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  <c:pt idx="4">
                  <c:v>2020 Q4</c:v>
                </c:pt>
                <c:pt idx="5">
                  <c:v>2021 Q1</c:v>
                </c:pt>
                <c:pt idx="6">
                  <c:v>2021 Q2</c:v>
                </c:pt>
                <c:pt idx="7">
                  <c:v>2021 Q3</c:v>
                </c:pt>
                <c:pt idx="8">
                  <c:v>2021 Q4</c:v>
                </c:pt>
                <c:pt idx="9">
                  <c:v>2022 Q1</c:v>
                </c:pt>
                <c:pt idx="10">
                  <c:v>2022 Q2</c:v>
                </c:pt>
                <c:pt idx="11">
                  <c:v>2022 Q3</c:v>
                </c:pt>
                <c:pt idx="12">
                  <c:v>2022 Q4</c:v>
                </c:pt>
                <c:pt idx="13">
                  <c:v>2023 Q1</c:v>
                </c:pt>
                <c:pt idx="14">
                  <c:v>2023 Q2</c:v>
                </c:pt>
                <c:pt idx="15">
                  <c:v>2023 Q3</c:v>
                </c:pt>
                <c:pt idx="16">
                  <c:v>2023 Q4</c:v>
                </c:pt>
                <c:pt idx="17">
                  <c:v>2024 Q1</c:v>
                </c:pt>
                <c:pt idx="18">
                  <c:v>2024 Q2</c:v>
                </c:pt>
                <c:pt idx="19">
                  <c:v>2024 Q3</c:v>
                </c:pt>
                <c:pt idx="20">
                  <c:v>2024 Q4</c:v>
                </c:pt>
                <c:pt idx="21">
                  <c:v>2025 Q1</c:v>
                </c:pt>
                <c:pt idx="22">
                  <c:v>2025 Q2</c:v>
                </c:pt>
                <c:pt idx="23">
                  <c:v>2025 Q3</c:v>
                </c:pt>
              </c:strCache>
            </c:strRef>
          </c:cat>
          <c:val>
            <c:numRef>
              <c:f>'Office Analysis'!$I$622:$AF$622</c:f>
              <c:numCache>
                <c:formatCode>_(* #,##0_);_(* \(#,##0\);_(* "-"??_);_(@_)</c:formatCode>
                <c:ptCount val="24"/>
                <c:pt idx="0">
                  <c:v>3.765917</c:v>
                </c:pt>
                <c:pt idx="1">
                  <c:v>6.8619159999999999</c:v>
                </c:pt>
                <c:pt idx="2">
                  <c:v>10.469837999999999</c:v>
                </c:pt>
                <c:pt idx="3">
                  <c:v>18.656776000000001</c:v>
                </c:pt>
                <c:pt idx="4">
                  <c:v>22.206983000000001</c:v>
                </c:pt>
                <c:pt idx="5">
                  <c:v>27.943100000000001</c:v>
                </c:pt>
                <c:pt idx="6">
                  <c:v>30.557480000000002</c:v>
                </c:pt>
                <c:pt idx="7">
                  <c:v>29.755682</c:v>
                </c:pt>
                <c:pt idx="8">
                  <c:v>31.231933999999999</c:v>
                </c:pt>
                <c:pt idx="9">
                  <c:v>30.543579999999999</c:v>
                </c:pt>
                <c:pt idx="10">
                  <c:v>32.193677000000001</c:v>
                </c:pt>
                <c:pt idx="11">
                  <c:v>33.770251000000002</c:v>
                </c:pt>
                <c:pt idx="12">
                  <c:v>38.02861</c:v>
                </c:pt>
                <c:pt idx="13">
                  <c:v>41.43976</c:v>
                </c:pt>
                <c:pt idx="14">
                  <c:v>44.867004000000001</c:v>
                </c:pt>
                <c:pt idx="15">
                  <c:v>46.614612000000001</c:v>
                </c:pt>
                <c:pt idx="16">
                  <c:v>46.231271999999997</c:v>
                </c:pt>
                <c:pt idx="17">
                  <c:v>50.936528000000003</c:v>
                </c:pt>
                <c:pt idx="18">
                  <c:v>50.669708999999997</c:v>
                </c:pt>
                <c:pt idx="19">
                  <c:v>52.135765999999997</c:v>
                </c:pt>
                <c:pt idx="20">
                  <c:v>53.226025999999997</c:v>
                </c:pt>
                <c:pt idx="21">
                  <c:v>54.566651</c:v>
                </c:pt>
                <c:pt idx="22">
                  <c:v>54.654848999999999</c:v>
                </c:pt>
                <c:pt idx="23">
                  <c:v>53.717905999999999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0-404B-8614-B8F619C94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331680"/>
        <c:axId val="1450328320"/>
      </c:barChart>
      <c:catAx>
        <c:axId val="14503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50328320"/>
        <c:crosses val="autoZero"/>
        <c:auto val="1"/>
        <c:lblAlgn val="ctr"/>
        <c:lblOffset val="100"/>
        <c:noMultiLvlLbl val="0"/>
      </c:catAx>
      <c:valAx>
        <c:axId val="1450328320"/>
        <c:scaling>
          <c:orientation val="minMax"/>
          <c:max val="6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503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Cap Rate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Dynamics'!$C$24:$BO$24</c:f>
              <c:numCache>
                <c:formatCode>0.00</c:formatCode>
                <c:ptCount val="65"/>
                <c:pt idx="0">
                  <c:v>1</c:v>
                </c:pt>
                <c:pt idx="1">
                  <c:v>0.99319858440481734</c:v>
                </c:pt>
                <c:pt idx="2">
                  <c:v>0.96956443667807046</c:v>
                </c:pt>
                <c:pt idx="3">
                  <c:v>0.94184827196921939</c:v>
                </c:pt>
                <c:pt idx="4">
                  <c:v>0.91710279545270157</c:v>
                </c:pt>
                <c:pt idx="5">
                  <c:v>0.8932830787535545</c:v>
                </c:pt>
                <c:pt idx="6">
                  <c:v>0.87319467452912036</c:v>
                </c:pt>
                <c:pt idx="7">
                  <c:v>0.8581975322912947</c:v>
                </c:pt>
                <c:pt idx="8">
                  <c:v>0.8434160670703813</c:v>
                </c:pt>
                <c:pt idx="9">
                  <c:v>0.82758524058621108</c:v>
                </c:pt>
                <c:pt idx="10">
                  <c:v>0.81841179481392745</c:v>
                </c:pt>
                <c:pt idx="11">
                  <c:v>0.8101757017071769</c:v>
                </c:pt>
                <c:pt idx="12">
                  <c:v>0.80623388312624333</c:v>
                </c:pt>
                <c:pt idx="13">
                  <c:v>0.80773636628929857</c:v>
                </c:pt>
                <c:pt idx="14">
                  <c:v>0.80566483274480849</c:v>
                </c:pt>
                <c:pt idx="15">
                  <c:v>0.79865816535588308</c:v>
                </c:pt>
                <c:pt idx="16">
                  <c:v>0.79328325389730292</c:v>
                </c:pt>
                <c:pt idx="17">
                  <c:v>0.77935849181549099</c:v>
                </c:pt>
                <c:pt idx="18">
                  <c:v>0.76686707281668176</c:v>
                </c:pt>
                <c:pt idx="19">
                  <c:v>0.76096497867291235</c:v>
                </c:pt>
                <c:pt idx="20">
                  <c:v>0.75437890648750028</c:v>
                </c:pt>
                <c:pt idx="21">
                  <c:v>0.75353955091975078</c:v>
                </c:pt>
                <c:pt idx="22">
                  <c:v>0.75341961915241928</c:v>
                </c:pt>
                <c:pt idx="23">
                  <c:v>0.74970607125798516</c:v>
                </c:pt>
                <c:pt idx="24">
                  <c:v>0.74885579005635605</c:v>
                </c:pt>
                <c:pt idx="25">
                  <c:v>0.74563764876689276</c:v>
                </c:pt>
                <c:pt idx="26">
                  <c:v>0.74278972800259169</c:v>
                </c:pt>
                <c:pt idx="27">
                  <c:v>0.74383149970338192</c:v>
                </c:pt>
                <c:pt idx="28">
                  <c:v>0.74808891064007532</c:v>
                </c:pt>
                <c:pt idx="29">
                  <c:v>0.75437898988928576</c:v>
                </c:pt>
                <c:pt idx="30">
                  <c:v>0.76437227521154716</c:v>
                </c:pt>
                <c:pt idx="31">
                  <c:v>0.7784937821049962</c:v>
                </c:pt>
                <c:pt idx="32">
                  <c:v>0.78878164253310989</c:v>
                </c:pt>
                <c:pt idx="33">
                  <c:v>0.79233455858896207</c:v>
                </c:pt>
                <c:pt idx="34">
                  <c:v>0.79297808676471271</c:v>
                </c:pt>
                <c:pt idx="35">
                  <c:v>0.8013912418617587</c:v>
                </c:pt>
                <c:pt idx="36">
                  <c:v>0.8100993890735827</c:v>
                </c:pt>
                <c:pt idx="37">
                  <c:v>0.81869586129482463</c:v>
                </c:pt>
                <c:pt idx="38">
                  <c:v>0.82836354604708484</c:v>
                </c:pt>
                <c:pt idx="39">
                  <c:v>0.83349308945316858</c:v>
                </c:pt>
                <c:pt idx="40">
                  <c:v>0.83613050411125012</c:v>
                </c:pt>
                <c:pt idx="41">
                  <c:v>0.8363395923871183</c:v>
                </c:pt>
                <c:pt idx="42">
                  <c:v>0.83792639475516217</c:v>
                </c:pt>
                <c:pt idx="43">
                  <c:v>0.83373962513065925</c:v>
                </c:pt>
                <c:pt idx="44">
                  <c:v>0.82745938729212054</c:v>
                </c:pt>
                <c:pt idx="45">
                  <c:v>0.81837810049264603</c:v>
                </c:pt>
                <c:pt idx="46">
                  <c:v>0.81335431055038432</c:v>
                </c:pt>
                <c:pt idx="47">
                  <c:v>0.80057532219569283</c:v>
                </c:pt>
                <c:pt idx="48">
                  <c:v>0.79287033165804255</c:v>
                </c:pt>
                <c:pt idx="49">
                  <c:v>0.79571249769915331</c:v>
                </c:pt>
                <c:pt idx="50">
                  <c:v>0.80660994177638012</c:v>
                </c:pt>
                <c:pt idx="51">
                  <c:v>0.81912788254293101</c:v>
                </c:pt>
                <c:pt idx="52">
                  <c:v>0.84508076670594046</c:v>
                </c:pt>
                <c:pt idx="53">
                  <c:v>0.87530123682345662</c:v>
                </c:pt>
                <c:pt idx="54">
                  <c:v>0.90004879838460772</c:v>
                </c:pt>
                <c:pt idx="55">
                  <c:v>0.91966456469147084</c:v>
                </c:pt>
                <c:pt idx="56">
                  <c:v>0.93958232886308179</c:v>
                </c:pt>
                <c:pt idx="57">
                  <c:v>0.95780595256890455</c:v>
                </c:pt>
                <c:pt idx="58">
                  <c:v>0.9722175308717973</c:v>
                </c:pt>
                <c:pt idx="59">
                  <c:v>0.98351989061689105</c:v>
                </c:pt>
                <c:pt idx="60">
                  <c:v>0.99612590366876963</c:v>
                </c:pt>
                <c:pt idx="61">
                  <c:v>1.0050103622548208</c:v>
                </c:pt>
                <c:pt idx="62">
                  <c:v>1.0103108793208695</c:v>
                </c:pt>
                <c:pt idx="63">
                  <c:v>1.0113554866823617</c:v>
                </c:pt>
                <c:pt idx="64">
                  <c:v>1.0152684482455649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68-4B90-9BA6-90E413757912}"/>
            </c:ext>
          </c:extLst>
        </c:ser>
        <c:ser>
          <c:idx val="1"/>
          <c:order val="1"/>
          <c:tx>
            <c:v>Sale Price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Dynamics'!$C$25:$BO$25</c:f>
              <c:numCache>
                <c:formatCode>0.00</c:formatCode>
                <c:ptCount val="65"/>
                <c:pt idx="0">
                  <c:v>1</c:v>
                </c:pt>
                <c:pt idx="1">
                  <c:v>1.0025008847547145</c:v>
                </c:pt>
                <c:pt idx="2">
                  <c:v>1.0268425933615666</c:v>
                </c:pt>
                <c:pt idx="3">
                  <c:v>1.0618624149573057</c:v>
                </c:pt>
                <c:pt idx="4">
                  <c:v>1.1019260498988928</c:v>
                </c:pt>
                <c:pt idx="5">
                  <c:v>1.1418287506858533</c:v>
                </c:pt>
                <c:pt idx="6">
                  <c:v>1.1802048759202011</c:v>
                </c:pt>
                <c:pt idx="7">
                  <c:v>1.2156860896000352</c:v>
                </c:pt>
                <c:pt idx="8">
                  <c:v>1.2511567461653765</c:v>
                </c:pt>
                <c:pt idx="9">
                  <c:v>1.2851799108378428</c:v>
                </c:pt>
                <c:pt idx="10">
                  <c:v>1.314462042361858</c:v>
                </c:pt>
                <c:pt idx="11">
                  <c:v>1.3334603500321645</c:v>
                </c:pt>
                <c:pt idx="12">
                  <c:v>1.3428509751990472</c:v>
                </c:pt>
                <c:pt idx="13">
                  <c:v>1.3494044943193917</c:v>
                </c:pt>
                <c:pt idx="14">
                  <c:v>1.3638505387741782</c:v>
                </c:pt>
                <c:pt idx="15">
                  <c:v>1.3906923021103619</c:v>
                </c:pt>
                <c:pt idx="16">
                  <c:v>1.4250414768432502</c:v>
                </c:pt>
                <c:pt idx="17">
                  <c:v>1.4609080752500914</c:v>
                </c:pt>
                <c:pt idx="18">
                  <c:v>1.4952005986353698</c:v>
                </c:pt>
                <c:pt idx="19">
                  <c:v>1.5283826586109277</c:v>
                </c:pt>
                <c:pt idx="20">
                  <c:v>1.5567481579696147</c:v>
                </c:pt>
                <c:pt idx="21">
                  <c:v>1.5839300194263619</c:v>
                </c:pt>
                <c:pt idx="22">
                  <c:v>1.6095591708792869</c:v>
                </c:pt>
                <c:pt idx="23">
                  <c:v>1.6390236491749399</c:v>
                </c:pt>
                <c:pt idx="24">
                  <c:v>1.6693776891028578</c:v>
                </c:pt>
                <c:pt idx="25">
                  <c:v>1.6973791569530476</c:v>
                </c:pt>
                <c:pt idx="26">
                  <c:v>1.7175980598630942</c:v>
                </c:pt>
                <c:pt idx="27">
                  <c:v>1.7304604016305709</c:v>
                </c:pt>
                <c:pt idx="28">
                  <c:v>1.7367906207518742</c:v>
                </c:pt>
                <c:pt idx="29">
                  <c:v>1.7347132956610081</c:v>
                </c:pt>
                <c:pt idx="30">
                  <c:v>1.7257126793947624</c:v>
                </c:pt>
                <c:pt idx="31">
                  <c:v>1.7132784125727887</c:v>
                </c:pt>
                <c:pt idx="32">
                  <c:v>1.7082753137969759</c:v>
                </c:pt>
                <c:pt idx="33">
                  <c:v>1.714382148726904</c:v>
                </c:pt>
                <c:pt idx="34">
                  <c:v>1.7247647276467568</c:v>
                </c:pt>
                <c:pt idx="35">
                  <c:v>1.7364476024601054</c:v>
                </c:pt>
                <c:pt idx="36">
                  <c:v>1.7424494022013572</c:v>
                </c:pt>
                <c:pt idx="37">
                  <c:v>1.7475370590111556</c:v>
                </c:pt>
                <c:pt idx="38">
                  <c:v>1.7529274267503674</c:v>
                </c:pt>
                <c:pt idx="39">
                  <c:v>1.761167222110199</c:v>
                </c:pt>
                <c:pt idx="40">
                  <c:v>1.7722865080817043</c:v>
                </c:pt>
                <c:pt idx="41">
                  <c:v>1.7881586142146475</c:v>
                </c:pt>
                <c:pt idx="42">
                  <c:v>1.802245421286983</c:v>
                </c:pt>
                <c:pt idx="43">
                  <c:v>1.8144100268963894</c:v>
                </c:pt>
                <c:pt idx="44">
                  <c:v>1.8253265864169923</c:v>
                </c:pt>
                <c:pt idx="45">
                  <c:v>1.8372018693572563</c:v>
                </c:pt>
                <c:pt idx="46">
                  <c:v>1.8609383218096485</c:v>
                </c:pt>
                <c:pt idx="47">
                  <c:v>1.8904203600039968</c:v>
                </c:pt>
                <c:pt idx="48">
                  <c:v>1.9190164317259364</c:v>
                </c:pt>
                <c:pt idx="49">
                  <c:v>1.9305396408877253</c:v>
                </c:pt>
                <c:pt idx="50">
                  <c:v>1.927366320306199</c:v>
                </c:pt>
                <c:pt idx="51">
                  <c:v>1.9068321003011848</c:v>
                </c:pt>
                <c:pt idx="52">
                  <c:v>1.8716854728379362</c:v>
                </c:pt>
                <c:pt idx="53">
                  <c:v>1.8203662485464125</c:v>
                </c:pt>
                <c:pt idx="54">
                  <c:v>1.7706222941921075</c:v>
                </c:pt>
                <c:pt idx="55">
                  <c:v>1.7277097219790383</c:v>
                </c:pt>
                <c:pt idx="56">
                  <c:v>1.6916439558110585</c:v>
                </c:pt>
                <c:pt idx="57">
                  <c:v>1.6598274914402085</c:v>
                </c:pt>
                <c:pt idx="58">
                  <c:v>1.6338202608329637</c:v>
                </c:pt>
                <c:pt idx="59">
                  <c:v>1.6102207914504296</c:v>
                </c:pt>
                <c:pt idx="60">
                  <c:v>1.5825416008983662</c:v>
                </c:pt>
                <c:pt idx="61">
                  <c:v>1.5580596127778972</c:v>
                </c:pt>
                <c:pt idx="62">
                  <c:v>1.5425431096040265</c:v>
                </c:pt>
                <c:pt idx="63">
                  <c:v>1.5445725720047787</c:v>
                </c:pt>
                <c:pt idx="64">
                  <c:v>1.5491113490202244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68-4B90-9BA6-90E413757912}"/>
            </c:ext>
          </c:extLst>
        </c:ser>
        <c:ser>
          <c:idx val="2"/>
          <c:order val="2"/>
          <c:tx>
            <c:v>NOI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Dynamics'!$C$26:$BO$26</c:f>
              <c:numCache>
                <c:formatCode>0.00</c:formatCode>
                <c:ptCount val="65"/>
                <c:pt idx="0">
                  <c:v>1</c:v>
                </c:pt>
                <c:pt idx="1">
                  <c:v>0.99714960454095225</c:v>
                </c:pt>
                <c:pt idx="2">
                  <c:v>1.0018614290170158</c:v>
                </c:pt>
                <c:pt idx="3">
                  <c:v>1.0113081154569779</c:v>
                </c:pt>
                <c:pt idx="4">
                  <c:v>1.0180557956436607</c:v>
                </c:pt>
                <c:pt idx="5">
                  <c:v>1.0314669046329454</c:v>
                </c:pt>
                <c:pt idx="6">
                  <c:v>1.0431551386391904</c:v>
                </c:pt>
                <c:pt idx="7">
                  <c:v>1.0524477207408891</c:v>
                </c:pt>
                <c:pt idx="8">
                  <c:v>1.064551370018832</c:v>
                </c:pt>
                <c:pt idx="9">
                  <c:v>1.0776053156699426</c:v>
                </c:pt>
                <c:pt idx="10">
                  <c:v>1.0880188361082659</c:v>
                </c:pt>
                <c:pt idx="11">
                  <c:v>1.0944715541739334</c:v>
                </c:pt>
                <c:pt idx="12">
                  <c:v>1.0962098971845176</c:v>
                </c:pt>
                <c:pt idx="13">
                  <c:v>1.0968073908868505</c:v>
                </c:pt>
                <c:pt idx="14">
                  <c:v>1.1043745474264968</c:v>
                </c:pt>
                <c:pt idx="15">
                  <c:v>1.1208646166648417</c:v>
                </c:pt>
                <c:pt idx="16">
                  <c:v>1.141693879013534</c:v>
                </c:pt>
                <c:pt idx="17">
                  <c:v>1.149421146093631</c:v>
                </c:pt>
                <c:pt idx="18">
                  <c:v>1.1595799377379017</c:v>
                </c:pt>
                <c:pt idx="19">
                  <c:v>1.1742430519142335</c:v>
                </c:pt>
                <c:pt idx="20">
                  <c:v>1.1884197459903103</c:v>
                </c:pt>
                <c:pt idx="21">
                  <c:v>1.2041859444502021</c:v>
                </c:pt>
                <c:pt idx="22">
                  <c:v>1.2246463601633135</c:v>
                </c:pt>
                <c:pt idx="23">
                  <c:v>1.2392722029754064</c:v>
                </c:pt>
                <c:pt idx="24">
                  <c:v>1.2635506709133546</c:v>
                </c:pt>
                <c:pt idx="25">
                  <c:v>1.280568874560301</c:v>
                </c:pt>
                <c:pt idx="26">
                  <c:v>1.2908550306016053</c:v>
                </c:pt>
                <c:pt idx="27">
                  <c:v>1.3006384757476557</c:v>
                </c:pt>
                <c:pt idx="28">
                  <c:v>1.3139311885048179</c:v>
                </c:pt>
                <c:pt idx="29">
                  <c:v>1.3254634258077258</c:v>
                </c:pt>
                <c:pt idx="30">
                  <c:v>1.3317452550797015</c:v>
                </c:pt>
                <c:pt idx="31">
                  <c:v>1.346105426291023</c:v>
                </c:pt>
                <c:pt idx="32">
                  <c:v>1.3561953523020136</c:v>
                </c:pt>
                <c:pt idx="33">
                  <c:v>1.3684530236414765</c:v>
                </c:pt>
                <c:pt idx="34">
                  <c:v>1.3858222198709353</c:v>
                </c:pt>
                <c:pt idx="35">
                  <c:v>1.4030843740587085</c:v>
                </c:pt>
                <c:pt idx="36">
                  <c:v>1.4278088642164681</c:v>
                </c:pt>
                <c:pt idx="37">
                  <c:v>1.4456538668464465</c:v>
                </c:pt>
                <c:pt idx="38">
                  <c:v>1.4630762961281432</c:v>
                </c:pt>
                <c:pt idx="39">
                  <c:v>1.4826525659688778</c:v>
                </c:pt>
                <c:pt idx="40">
                  <c:v>1.4973132941196885</c:v>
                </c:pt>
                <c:pt idx="41">
                  <c:v>1.505338732113753</c:v>
                </c:pt>
                <c:pt idx="42">
                  <c:v>1.5308328389186725</c:v>
                </c:pt>
                <c:pt idx="43">
                  <c:v>1.5286028100963069</c:v>
                </c:pt>
                <c:pt idx="44">
                  <c:v>1.5198569569469715</c:v>
                </c:pt>
                <c:pt idx="45">
                  <c:v>1.5221741991161375</c:v>
                </c:pt>
                <c:pt idx="46">
                  <c:v>1.5204908169693774</c:v>
                </c:pt>
                <c:pt idx="47">
                  <c:v>1.5280321386119611</c:v>
                </c:pt>
                <c:pt idx="48">
                  <c:v>1.5455503380216509</c:v>
                </c:pt>
                <c:pt idx="49">
                  <c:v>1.5564493735160885</c:v>
                </c:pt>
                <c:pt idx="50">
                  <c:v>1.5677290212202404</c:v>
                </c:pt>
                <c:pt idx="51">
                  <c:v>1.5888780932661191</c:v>
                </c:pt>
                <c:pt idx="52">
                  <c:v>1.6004415957310891</c:v>
                </c:pt>
                <c:pt idx="53">
                  <c:v>1.6080316252050886</c:v>
                </c:pt>
                <c:pt idx="54">
                  <c:v>1.605879759287868</c:v>
                </c:pt>
                <c:pt idx="55">
                  <c:v>1.6031075267339718</c:v>
                </c:pt>
                <c:pt idx="56">
                  <c:v>1.6039645212814151</c:v>
                </c:pt>
                <c:pt idx="57">
                  <c:v>1.6042908308412409</c:v>
                </c:pt>
                <c:pt idx="58">
                  <c:v>1.600996305527447</c:v>
                </c:pt>
                <c:pt idx="59">
                  <c:v>1.6014726878651653</c:v>
                </c:pt>
                <c:pt idx="60">
                  <c:v>1.5972293471595582</c:v>
                </c:pt>
                <c:pt idx="61">
                  <c:v>1.5707131986622178</c:v>
                </c:pt>
                <c:pt idx="62">
                  <c:v>1.5701354513780235</c:v>
                </c:pt>
                <c:pt idx="63">
                  <c:v>1.5741053041923383</c:v>
                </c:pt>
                <c:pt idx="64">
                  <c:v>1.5930516632942797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68-4B90-9BA6-90E413757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63423"/>
        <c:axId val="1082163903"/>
      </c:lineChart>
      <c:catAx>
        <c:axId val="108216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2163903"/>
        <c:crosses val="autoZero"/>
        <c:auto val="1"/>
        <c:lblAlgn val="ctr"/>
        <c:lblOffset val="100"/>
        <c:noMultiLvlLbl val="0"/>
      </c:catAx>
      <c:valAx>
        <c:axId val="1082163903"/>
        <c:scaling>
          <c:orientation val="minMax"/>
          <c:max val="3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216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875DD"/>
              </a:solidFill>
            </a:ln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</c:spPr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7.3499999999999996E-2</c:v>
                </c:pt>
                <c:pt idx="1">
                  <c:v>0.1143</c:v>
                </c:pt>
                <c:pt idx="2">
                  <c:v>8.5500000000000007E-2</c:v>
                </c:pt>
                <c:pt idx="3">
                  <c:v>6.0299999999999999E-2</c:v>
                </c:pt>
                <c:pt idx="4">
                  <c:v>5.0200000000000002E-2</c:v>
                </c:pt>
                <c:pt idx="5">
                  <c:v>4.6100000000000002E-2</c:v>
                </c:pt>
                <c:pt idx="6">
                  <c:v>4.0099999999999997E-2</c:v>
                </c:pt>
                <c:pt idx="7">
                  <c:v>4.2700000000000002E-2</c:v>
                </c:pt>
                <c:pt idx="8">
                  <c:v>4.2900000000000001E-2</c:v>
                </c:pt>
                <c:pt idx="9">
                  <c:v>4.8000000000000001E-2</c:v>
                </c:pt>
                <c:pt idx="10">
                  <c:v>4.6300000000000001E-2</c:v>
                </c:pt>
                <c:pt idx="11">
                  <c:v>3.6600000000000001E-2</c:v>
                </c:pt>
                <c:pt idx="12">
                  <c:v>3.2599999999999997E-2</c:v>
                </c:pt>
                <c:pt idx="13">
                  <c:v>3.2199999999999999E-2</c:v>
                </c:pt>
                <c:pt idx="14">
                  <c:v>2.7799999999999998E-2</c:v>
                </c:pt>
                <c:pt idx="15">
                  <c:v>1.7999999999999999E-2</c:v>
                </c:pt>
                <c:pt idx="16">
                  <c:v>2.35E-2</c:v>
                </c:pt>
                <c:pt idx="17">
                  <c:v>2.5399999999999999E-2</c:v>
                </c:pt>
                <c:pt idx="18">
                  <c:v>2.1399999999999999E-2</c:v>
                </c:pt>
                <c:pt idx="19">
                  <c:v>1.84E-2</c:v>
                </c:pt>
                <c:pt idx="20">
                  <c:v>2.3300000000000001E-2</c:v>
                </c:pt>
                <c:pt idx="21">
                  <c:v>2.9100000000000001E-2</c:v>
                </c:pt>
                <c:pt idx="22">
                  <c:v>2.1399999999999999E-2</c:v>
                </c:pt>
                <c:pt idx="23">
                  <c:v>8.8999999999999999E-3</c:v>
                </c:pt>
                <c:pt idx="24">
                  <c:v>1.4500000000000001E-2</c:v>
                </c:pt>
                <c:pt idx="25">
                  <c:v>2.9499999999999998E-2</c:v>
                </c:pt>
                <c:pt idx="26">
                  <c:v>3.9600000000000003E-2</c:v>
                </c:pt>
                <c:pt idx="27">
                  <c:v>4.2099999999999999E-2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8-4DC6-8831-A4B5C5831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51136"/>
        <c:axId val="66437120"/>
      </c:line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dirty="0">
                    <a:solidFill>
                      <a:srgbClr val="0F283E"/>
                    </a:solidFill>
                    <a:latin typeface="Open Sans Light"/>
                  </a:rPr>
                  <a:t>Yield</a:t>
                </a:r>
              </a:p>
            </c:rich>
          </c:tx>
          <c:overlay val="0"/>
        </c:title>
        <c:numFmt formatCode="#,##0%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D-4883-97D5-5310613AF5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7D-4883-97D5-5310613AF5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D-4883-97D5-5310613AF5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97D-4883-97D5-5310613AF5F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7D-4883-97D5-5310613AF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'5-Yr Growth Charts'!$Q$120:$Q$125</c:f>
              <c:strCache>
                <c:ptCount val="6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</c:v>
                </c:pt>
                <c:pt idx="5">
                  <c:v>Rest of State</c:v>
                </c:pt>
              </c:strCache>
            </c:strRef>
          </c:cat>
          <c:val>
            <c:numRef>
              <c:f>'5-Yr Growth Charts'!$R$120:$R$125</c:f>
              <c:numCache>
                <c:formatCode>0</c:formatCode>
                <c:ptCount val="6"/>
                <c:pt idx="0">
                  <c:v>75.572706589413826</c:v>
                </c:pt>
                <c:pt idx="1">
                  <c:v>61.665166270126711</c:v>
                </c:pt>
                <c:pt idx="2">
                  <c:v>23.267537210203066</c:v>
                </c:pt>
                <c:pt idx="3">
                  <c:v>20.820066107558507</c:v>
                </c:pt>
                <c:pt idx="4">
                  <c:v>40.319478411626918</c:v>
                </c:pt>
                <c:pt idx="5">
                  <c:v>17.855045411071092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D-4883-97D5-5310613AF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987952"/>
        <c:axId val="1273985072"/>
      </c:barChart>
      <c:catAx>
        <c:axId val="12739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73985072"/>
        <c:crosses val="autoZero"/>
        <c:auto val="1"/>
        <c:lblAlgn val="ctr"/>
        <c:lblOffset val="100"/>
        <c:noMultiLvlLbl val="0"/>
      </c:catAx>
      <c:valAx>
        <c:axId val="127398507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27398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6B-437E-A75A-69E81AB7D3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6B-437E-A75A-69E81AB7D3E8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6B-437E-A75A-69E81AB7D3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6B-437E-A75A-69E81AB7D3E8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6B-437E-A75A-69E81AB7D3E8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6B-437E-A75A-69E81AB7D3E8}"/>
              </c:ext>
            </c:extLst>
          </c:dPt>
          <c:dLbls>
            <c:dLbl>
              <c:idx val="0"/>
              <c:layout>
                <c:manualLayout>
                  <c:x val="0.10555555555555556"/>
                  <c:y val="-0.138888888888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B-437E-A75A-69E81AB7D3E8}"/>
                </c:ext>
              </c:extLst>
            </c:dLbl>
            <c:dLbl>
              <c:idx val="1"/>
              <c:layout>
                <c:manualLayout>
                  <c:x val="0.22777777777777766"/>
                  <c:y val="4.629629629629544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B-437E-A75A-69E81AB7D3E8}"/>
                </c:ext>
              </c:extLst>
            </c:dLbl>
            <c:dLbl>
              <c:idx val="2"/>
              <c:layout>
                <c:manualLayout>
                  <c:x val="-0.27913067438112343"/>
                  <c:y val="-8.33554714802972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B-437E-A75A-69E81AB7D3E8}"/>
                </c:ext>
              </c:extLst>
            </c:dLbl>
            <c:dLbl>
              <c:idx val="3"/>
              <c:layout>
                <c:manualLayout>
                  <c:x val="-0.21111102393167758"/>
                  <c:y val="-0.14261037730014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6B-437E-A75A-69E81AB7D3E8}"/>
                </c:ext>
              </c:extLst>
            </c:dLbl>
            <c:dLbl>
              <c:idx val="4"/>
              <c:layout>
                <c:manualLayout>
                  <c:x val="-0.13333333333333333"/>
                  <c:y val="-0.138888888888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6B-437E-A75A-69E81AB7D3E8}"/>
                </c:ext>
              </c:extLst>
            </c:dLbl>
            <c:dLbl>
              <c:idx val="5"/>
              <c:layout>
                <c:manualLayout>
                  <c:x val="3.3333333333333333E-2"/>
                  <c:y val="-9.72220399533391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93066491688539"/>
                      <c:h val="0.112546296296296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A6B-437E-A75A-69E81AB7D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'5-Yr Growth Charts'!$S$120:$S$125</c:f>
              <c:strCache>
                <c:ptCount val="6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</c:v>
                </c:pt>
                <c:pt idx="5">
                  <c:v>Rest of State</c:v>
                </c:pt>
              </c:strCache>
            </c:strRef>
          </c:cat>
          <c:val>
            <c:numRef>
              <c:f>'5-Yr Growth Charts'!$T$120:$T$125</c:f>
              <c:numCache>
                <c:formatCode>0%</c:formatCode>
                <c:ptCount val="6"/>
                <c:pt idx="0">
                  <c:v>0.31554366008105966</c:v>
                </c:pt>
                <c:pt idx="1">
                  <c:v>0.25747459820512186</c:v>
                </c:pt>
                <c:pt idx="2">
                  <c:v>9.715046851859313E-2</c:v>
                </c:pt>
                <c:pt idx="3">
                  <c:v>8.6931382495025036E-2</c:v>
                </c:pt>
                <c:pt idx="4">
                  <c:v>0.16834855286691816</c:v>
                </c:pt>
                <c:pt idx="5">
                  <c:v>7.4551337833282189E-2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6B-437E-A75A-69E81AB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FD2-4E58-BEAD-D2228FBF5195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FD2-4E58-BEAD-D2228FBF5195}"/>
              </c:ext>
            </c:extLst>
          </c:dPt>
          <c:dLbls>
            <c:dLbl>
              <c:idx val="0"/>
              <c:layout>
                <c:manualLayout>
                  <c:x val="-7.0442144925179959E-2"/>
                  <c:y val="2.210080315536821E-2"/>
                </c:manualLayout>
              </c:layout>
              <c:tx>
                <c:rich>
                  <a:bodyPr/>
                  <a:lstStyle/>
                  <a:p>
                    <a:fld id="{D627B7B8-E175-4A2F-BFE6-63153038F53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FD2-4E58-BEAD-D2228FBF5195}"/>
                </c:ext>
              </c:extLst>
            </c:dLbl>
            <c:dLbl>
              <c:idx val="1"/>
              <c:layout>
                <c:manualLayout>
                  <c:x val="-1.7977528089887642E-2"/>
                  <c:y val="4.7151267288282304E-2"/>
                </c:manualLayout>
              </c:layout>
              <c:tx>
                <c:rich>
                  <a:bodyPr/>
                  <a:lstStyle/>
                  <a:p>
                    <a:fld id="{8F3E1C58-5E1E-4E2D-85CC-D19BFB3D1FBA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FD2-4E58-BEAD-D2228FBF51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0E1C17-D85A-4789-AD0E-A37483BC8D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FD2-4E58-BEAD-D2228FBF51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828C14-66CB-41EB-8784-82838C84B3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FD2-4E58-BEAD-D2228FBF51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77AC2F-9CFF-4DF3-A2CB-FB0C5ECE1A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FD2-4E58-BEAD-D2228FBF519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CA7D8B-893D-4220-B8AF-DB3BEEA5C7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FD2-4E58-BEAD-D2228FBF519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B955175-CB09-4FDF-9D3A-E4542AA8AB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FD2-4E58-BEAD-D2228FBF51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E4E105B-14CC-4771-9A79-A7EE5451EF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FD2-4E58-BEAD-D2228FBF5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'Industrial Analysis'!$C$572:$C$579</c:f>
              <c:numCache>
                <c:formatCode>0.0%</c:formatCode>
                <c:ptCount val="8"/>
                <c:pt idx="0">
                  <c:v>3.485382673742246E-3</c:v>
                </c:pt>
                <c:pt idx="1">
                  <c:v>1.5742848168084436E-2</c:v>
                </c:pt>
                <c:pt idx="2">
                  <c:v>2.8933418739869887E-2</c:v>
                </c:pt>
                <c:pt idx="3">
                  <c:v>1.8264261394117489E-2</c:v>
                </c:pt>
                <c:pt idx="4">
                  <c:v>1.9000725633414147E-2</c:v>
                </c:pt>
                <c:pt idx="5">
                  <c:v>1.4463510210048609E-2</c:v>
                </c:pt>
                <c:pt idx="6">
                  <c:v>7.4677934134677864E-3</c:v>
                </c:pt>
                <c:pt idx="7">
                  <c:v>3.550673734407373E-4</c:v>
                </c:pt>
              </c:numCache>
            </c:numRef>
          </c:xVal>
          <c:yVal>
            <c:numRef>
              <c:f>'Industrial Analysis'!$D$572:$D$579</c:f>
              <c:numCache>
                <c:formatCode>0.0%</c:formatCode>
                <c:ptCount val="8"/>
                <c:pt idx="0">
                  <c:v>1.6891891891891886E-2</c:v>
                </c:pt>
                <c:pt idx="1">
                  <c:v>3.2630518423587773E-2</c:v>
                </c:pt>
                <c:pt idx="2">
                  <c:v>-1.3157894736842035E-2</c:v>
                </c:pt>
                <c:pt idx="3">
                  <c:v>4.4838373305526646E-2</c:v>
                </c:pt>
                <c:pt idx="4">
                  <c:v>1.2642225031605614E-2</c:v>
                </c:pt>
                <c:pt idx="5">
                  <c:v>3.8932146829810943E-2</c:v>
                </c:pt>
                <c:pt idx="6">
                  <c:v>2.8598665395614731E-2</c:v>
                </c:pt>
                <c:pt idx="7">
                  <c:v>7.3620262850842E-3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'Industrial Analysis'!$B$572:$B$579</c15:f>
                <c15:dlblRangeCache>
                  <c:ptCount val="8"/>
                  <c:pt idx="0">
                    <c:v>USA</c:v>
                  </c:pt>
                  <c:pt idx="1">
                    <c:v>Texas</c:v>
                  </c:pt>
                  <c:pt idx="2">
                    <c:v>Austin</c:v>
                  </c:pt>
                  <c:pt idx="3">
                    <c:v>Dallas Fort Worth</c:v>
                  </c:pt>
                  <c:pt idx="4">
                    <c:v>El Paso</c:v>
                  </c:pt>
                  <c:pt idx="5">
                    <c:v>Houston</c:v>
                  </c:pt>
                  <c:pt idx="6">
                    <c:v>San Antonio</c:v>
                  </c:pt>
                  <c:pt idx="7">
                    <c:v>The Valley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FD2-4E58-BEAD-D2228FBF5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022911"/>
        <c:axId val="1090857167"/>
      </c:scatterChart>
      <c:valAx>
        <c:axId val="20930229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12-Mo Net Absorption (Pct. of Inventory)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90857167"/>
        <c:crosses val="autoZero"/>
        <c:crossBetween val="midCat"/>
      </c:valAx>
      <c:valAx>
        <c:axId val="10908571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dirty="0"/>
                  <a:t>12-Mo Rent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0930229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BE-4921-AB49-ED7BFBABB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'Industrial Analysis'!$I$607:$AF$607</c:f>
              <c:strCache>
                <c:ptCount val="24"/>
                <c:pt idx="0">
                  <c:v>2019 Q4</c:v>
                </c:pt>
                <c:pt idx="1">
                  <c:v>2020 Q1</c:v>
                </c:pt>
                <c:pt idx="2">
                  <c:v>2020 Q2</c:v>
                </c:pt>
                <c:pt idx="3">
                  <c:v>2020 Q3</c:v>
                </c:pt>
                <c:pt idx="4">
                  <c:v>2020 Q4</c:v>
                </c:pt>
                <c:pt idx="5">
                  <c:v>2021 Q1</c:v>
                </c:pt>
                <c:pt idx="6">
                  <c:v>2021 Q2</c:v>
                </c:pt>
                <c:pt idx="7">
                  <c:v>2021 Q3</c:v>
                </c:pt>
                <c:pt idx="8">
                  <c:v>2021 Q4</c:v>
                </c:pt>
                <c:pt idx="9">
                  <c:v>2022 Q1</c:v>
                </c:pt>
                <c:pt idx="10">
                  <c:v>2022 Q2</c:v>
                </c:pt>
                <c:pt idx="11">
                  <c:v>2022 Q3</c:v>
                </c:pt>
                <c:pt idx="12">
                  <c:v>2022 Q4</c:v>
                </c:pt>
                <c:pt idx="13">
                  <c:v>2023 Q1</c:v>
                </c:pt>
                <c:pt idx="14">
                  <c:v>2023 Q2</c:v>
                </c:pt>
                <c:pt idx="15">
                  <c:v>2023 Q3</c:v>
                </c:pt>
                <c:pt idx="16">
                  <c:v>2023 Q4</c:v>
                </c:pt>
                <c:pt idx="17">
                  <c:v>2024 Q1</c:v>
                </c:pt>
                <c:pt idx="18">
                  <c:v>2024 Q2</c:v>
                </c:pt>
                <c:pt idx="19">
                  <c:v>2024 Q3</c:v>
                </c:pt>
                <c:pt idx="20">
                  <c:v>2024 Q4</c:v>
                </c:pt>
                <c:pt idx="21">
                  <c:v>2025 Q1</c:v>
                </c:pt>
                <c:pt idx="22">
                  <c:v>2025 Q2</c:v>
                </c:pt>
                <c:pt idx="23">
                  <c:v>2025 Q3</c:v>
                </c:pt>
              </c:strCache>
            </c:strRef>
          </c:cat>
          <c:val>
            <c:numRef>
              <c:f>'Industrial Analysis'!$I$622:$AF$622</c:f>
              <c:numCache>
                <c:formatCode>_(* #,##0_);_(* \(#,##0\);_(* "-"??_);_(@_)</c:formatCode>
                <c:ptCount val="24"/>
                <c:pt idx="0">
                  <c:v>8.0383429999999993</c:v>
                </c:pt>
                <c:pt idx="1">
                  <c:v>15.144208000000001</c:v>
                </c:pt>
                <c:pt idx="2">
                  <c:v>22.414594000000001</c:v>
                </c:pt>
                <c:pt idx="3">
                  <c:v>27.216574999999999</c:v>
                </c:pt>
                <c:pt idx="4">
                  <c:v>34.174297000000003</c:v>
                </c:pt>
                <c:pt idx="5">
                  <c:v>30.040133000000001</c:v>
                </c:pt>
                <c:pt idx="6">
                  <c:v>21.780481000000002</c:v>
                </c:pt>
                <c:pt idx="7">
                  <c:v>3.9169119999999999</c:v>
                </c:pt>
                <c:pt idx="8">
                  <c:v>-5.220364</c:v>
                </c:pt>
                <c:pt idx="9">
                  <c:v>-4.4555829999999998</c:v>
                </c:pt>
                <c:pt idx="10">
                  <c:v>-13.981379</c:v>
                </c:pt>
                <c:pt idx="11">
                  <c:v>-11.390843</c:v>
                </c:pt>
                <c:pt idx="12">
                  <c:v>-12.576746</c:v>
                </c:pt>
                <c:pt idx="13">
                  <c:v>7.0901110000000003</c:v>
                </c:pt>
                <c:pt idx="14">
                  <c:v>23.505749000000002</c:v>
                </c:pt>
                <c:pt idx="15">
                  <c:v>41.132851000000002</c:v>
                </c:pt>
                <c:pt idx="16">
                  <c:v>61.081519999999998</c:v>
                </c:pt>
                <c:pt idx="17">
                  <c:v>80.655343999999999</c:v>
                </c:pt>
                <c:pt idx="18">
                  <c:v>92.633816999999993</c:v>
                </c:pt>
                <c:pt idx="19">
                  <c:v>92.847168999999994</c:v>
                </c:pt>
                <c:pt idx="20">
                  <c:v>94.573672000000002</c:v>
                </c:pt>
                <c:pt idx="21">
                  <c:v>98.479432000000003</c:v>
                </c:pt>
                <c:pt idx="22">
                  <c:v>109.51023600000001</c:v>
                </c:pt>
                <c:pt idx="23">
                  <c:v>113.681403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E-4921-AB49-ED7BFBABB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331680"/>
        <c:axId val="1450328320"/>
      </c:barChart>
      <c:catAx>
        <c:axId val="14503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50328320"/>
        <c:crosses val="autoZero"/>
        <c:auto val="1"/>
        <c:lblAlgn val="ctr"/>
        <c:lblOffset val="100"/>
        <c:noMultiLvlLbl val="0"/>
      </c:catAx>
      <c:valAx>
        <c:axId val="1450328320"/>
        <c:scaling>
          <c:orientation val="minMax"/>
          <c:max val="120"/>
          <c:min val="-2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4503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Cap Rate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Dynamics'!$C$21:$BO$21</c:f>
              <c:numCache>
                <c:formatCode>0.00</c:formatCode>
                <c:ptCount val="65"/>
                <c:pt idx="0">
                  <c:v>1</c:v>
                </c:pt>
                <c:pt idx="1">
                  <c:v>1.0056298701083572</c:v>
                </c:pt>
                <c:pt idx="2">
                  <c:v>1.0046710842136082</c:v>
                </c:pt>
                <c:pt idx="3">
                  <c:v>0.99873440610637654</c:v>
                </c:pt>
                <c:pt idx="4">
                  <c:v>0.98889205083927956</c:v>
                </c:pt>
                <c:pt idx="5">
                  <c:v>0.97042254061435218</c:v>
                </c:pt>
                <c:pt idx="6">
                  <c:v>0.95827140938300637</c:v>
                </c:pt>
                <c:pt idx="7">
                  <c:v>0.94880857534895835</c:v>
                </c:pt>
                <c:pt idx="8">
                  <c:v>0.94088562278013177</c:v>
                </c:pt>
                <c:pt idx="9">
                  <c:v>0.93889019377466576</c:v>
                </c:pt>
                <c:pt idx="10">
                  <c:v>0.93096514873866898</c:v>
                </c:pt>
                <c:pt idx="11">
                  <c:v>0.92083943854223382</c:v>
                </c:pt>
                <c:pt idx="12">
                  <c:v>0.91292189151359748</c:v>
                </c:pt>
                <c:pt idx="13">
                  <c:v>0.90789508788100526</c:v>
                </c:pt>
                <c:pt idx="14">
                  <c:v>0.90407328378022367</c:v>
                </c:pt>
                <c:pt idx="15">
                  <c:v>0.89959557840762139</c:v>
                </c:pt>
                <c:pt idx="16">
                  <c:v>0.89266829146742488</c:v>
                </c:pt>
                <c:pt idx="17">
                  <c:v>0.88419946652549519</c:v>
                </c:pt>
                <c:pt idx="18">
                  <c:v>0.87543935271620488</c:v>
                </c:pt>
                <c:pt idx="19">
                  <c:v>0.86898060404993482</c:v>
                </c:pt>
                <c:pt idx="20">
                  <c:v>0.86232211195501529</c:v>
                </c:pt>
                <c:pt idx="21">
                  <c:v>0.85362974177036954</c:v>
                </c:pt>
                <c:pt idx="22">
                  <c:v>0.84197025313795926</c:v>
                </c:pt>
                <c:pt idx="23">
                  <c:v>0.828329634025748</c:v>
                </c:pt>
                <c:pt idx="24">
                  <c:v>0.81459267423756165</c:v>
                </c:pt>
                <c:pt idx="25">
                  <c:v>0.80453741043586646</c:v>
                </c:pt>
                <c:pt idx="26">
                  <c:v>0.79916308288070659</c:v>
                </c:pt>
                <c:pt idx="27">
                  <c:v>0.79765083941936066</c:v>
                </c:pt>
                <c:pt idx="28">
                  <c:v>0.7994369345216451</c:v>
                </c:pt>
                <c:pt idx="29">
                  <c:v>0.80524257187232418</c:v>
                </c:pt>
                <c:pt idx="30">
                  <c:v>0.81723075222276675</c:v>
                </c:pt>
                <c:pt idx="31">
                  <c:v>0.83001947563818945</c:v>
                </c:pt>
                <c:pt idx="32">
                  <c:v>0.83876555248021012</c:v>
                </c:pt>
                <c:pt idx="33">
                  <c:v>0.84387736259160384</c:v>
                </c:pt>
                <c:pt idx="34">
                  <c:v>0.84455453727965601</c:v>
                </c:pt>
                <c:pt idx="35">
                  <c:v>0.84346104881080686</c:v>
                </c:pt>
                <c:pt idx="36">
                  <c:v>0.84262188228930512</c:v>
                </c:pt>
                <c:pt idx="37">
                  <c:v>0.84202334949241031</c:v>
                </c:pt>
                <c:pt idx="38">
                  <c:v>0.84269633924612231</c:v>
                </c:pt>
                <c:pt idx="39">
                  <c:v>0.84287201930231204</c:v>
                </c:pt>
                <c:pt idx="40">
                  <c:v>0.84094625201639761</c:v>
                </c:pt>
                <c:pt idx="41">
                  <c:v>0.83755401398849116</c:v>
                </c:pt>
                <c:pt idx="42">
                  <c:v>0.83455385199665821</c:v>
                </c:pt>
                <c:pt idx="43">
                  <c:v>0.82612844574851663</c:v>
                </c:pt>
                <c:pt idx="44">
                  <c:v>0.81061960219757911</c:v>
                </c:pt>
                <c:pt idx="45">
                  <c:v>0.79129898095105011</c:v>
                </c:pt>
                <c:pt idx="46">
                  <c:v>0.7719113135689345</c:v>
                </c:pt>
                <c:pt idx="47">
                  <c:v>0.74962305075784808</c:v>
                </c:pt>
                <c:pt idx="48">
                  <c:v>0.73214371343522577</c:v>
                </c:pt>
                <c:pt idx="49">
                  <c:v>0.72149410177097739</c:v>
                </c:pt>
                <c:pt idx="50">
                  <c:v>0.7205241124582531</c:v>
                </c:pt>
                <c:pt idx="51">
                  <c:v>0.72673830402397088</c:v>
                </c:pt>
                <c:pt idx="52">
                  <c:v>0.74488378698893443</c:v>
                </c:pt>
                <c:pt idx="53">
                  <c:v>0.76687709911511281</c:v>
                </c:pt>
                <c:pt idx="54">
                  <c:v>0.78928506848557856</c:v>
                </c:pt>
                <c:pt idx="55">
                  <c:v>0.81165920963678784</c:v>
                </c:pt>
                <c:pt idx="56">
                  <c:v>0.83117896400904179</c:v>
                </c:pt>
                <c:pt idx="57">
                  <c:v>0.8441696105064167</c:v>
                </c:pt>
                <c:pt idx="58">
                  <c:v>0.85296477314081232</c:v>
                </c:pt>
                <c:pt idx="59">
                  <c:v>0.85938733956225921</c:v>
                </c:pt>
                <c:pt idx="60">
                  <c:v>0.86095137158607415</c:v>
                </c:pt>
                <c:pt idx="61">
                  <c:v>0.85810369813929099</c:v>
                </c:pt>
                <c:pt idx="62">
                  <c:v>0.85586153237997031</c:v>
                </c:pt>
                <c:pt idx="63">
                  <c:v>0.85095269158411435</c:v>
                </c:pt>
                <c:pt idx="64">
                  <c:v>0.8477741467659955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EB-4E3B-92D1-F6F1862AE0D2}"/>
            </c:ext>
          </c:extLst>
        </c:ser>
        <c:ser>
          <c:idx val="1"/>
          <c:order val="1"/>
          <c:tx>
            <c:v>Sale Price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Dynamics'!$C$22:$BO$22</c:f>
              <c:numCache>
                <c:formatCode>0.00</c:formatCode>
                <c:ptCount val="65"/>
                <c:pt idx="0">
                  <c:v>1</c:v>
                </c:pt>
                <c:pt idx="1">
                  <c:v>0.98873286955166639</c:v>
                </c:pt>
                <c:pt idx="2">
                  <c:v>0.98514561346141871</c:v>
                </c:pt>
                <c:pt idx="3">
                  <c:v>0.98960901012799196</c:v>
                </c:pt>
                <c:pt idx="4">
                  <c:v>1.0034693771113889</c:v>
                </c:pt>
                <c:pt idx="5">
                  <c:v>1.021652614986041</c:v>
                </c:pt>
                <c:pt idx="6">
                  <c:v>1.0412398867429744</c:v>
                </c:pt>
                <c:pt idx="7">
                  <c:v>1.0568339759854164</c:v>
                </c:pt>
                <c:pt idx="8">
                  <c:v>1.067146652463093</c:v>
                </c:pt>
                <c:pt idx="9">
                  <c:v>1.0769961895040931</c:v>
                </c:pt>
                <c:pt idx="10">
                  <c:v>1.0889174594606033</c:v>
                </c:pt>
                <c:pt idx="11">
                  <c:v>1.1056992843760305</c:v>
                </c:pt>
                <c:pt idx="12">
                  <c:v>1.1220928250331674</c:v>
                </c:pt>
                <c:pt idx="13">
                  <c:v>1.136349918465571</c:v>
                </c:pt>
                <c:pt idx="14">
                  <c:v>1.1504245474015762</c:v>
                </c:pt>
                <c:pt idx="15">
                  <c:v>1.1676420502086611</c:v>
                </c:pt>
                <c:pt idx="16">
                  <c:v>1.1897515156434597</c:v>
                </c:pt>
                <c:pt idx="17">
                  <c:v>1.2158852385142727</c:v>
                </c:pt>
                <c:pt idx="18">
                  <c:v>1.2435395720533287</c:v>
                </c:pt>
                <c:pt idx="19">
                  <c:v>1.272413975227334</c:v>
                </c:pt>
                <c:pt idx="20">
                  <c:v>1.3042641935087249</c:v>
                </c:pt>
                <c:pt idx="21">
                  <c:v>1.3407673522670558</c:v>
                </c:pt>
                <c:pt idx="22">
                  <c:v>1.3809984556477688</c:v>
                </c:pt>
                <c:pt idx="23">
                  <c:v>1.4240883284519301</c:v>
                </c:pt>
                <c:pt idx="24">
                  <c:v>1.4676071375052793</c:v>
                </c:pt>
                <c:pt idx="25">
                  <c:v>1.5085408814016492</c:v>
                </c:pt>
                <c:pt idx="26">
                  <c:v>1.5440244603839075</c:v>
                </c:pt>
                <c:pt idx="27">
                  <c:v>1.573179042084385</c:v>
                </c:pt>
                <c:pt idx="28">
                  <c:v>1.5953055707845329</c:v>
                </c:pt>
                <c:pt idx="29">
                  <c:v>1.6103415368215395</c:v>
                </c:pt>
                <c:pt idx="30">
                  <c:v>1.6176306741427537</c:v>
                </c:pt>
                <c:pt idx="31">
                  <c:v>1.623835197981518</c:v>
                </c:pt>
                <c:pt idx="32">
                  <c:v>1.6336227720591709</c:v>
                </c:pt>
                <c:pt idx="33">
                  <c:v>1.6532461776406286</c:v>
                </c:pt>
                <c:pt idx="34">
                  <c:v>1.6810880123740168</c:v>
                </c:pt>
                <c:pt idx="35">
                  <c:v>1.7160911735879048</c:v>
                </c:pt>
                <c:pt idx="36">
                  <c:v>1.7545980912002128</c:v>
                </c:pt>
                <c:pt idx="37">
                  <c:v>1.7924066757433312</c:v>
                </c:pt>
                <c:pt idx="38">
                  <c:v>1.8288746928276787</c:v>
                </c:pt>
                <c:pt idx="39">
                  <c:v>1.8654940839658998</c:v>
                </c:pt>
                <c:pt idx="40">
                  <c:v>1.9051437724357476</c:v>
                </c:pt>
                <c:pt idx="41">
                  <c:v>1.9470694201002092</c:v>
                </c:pt>
                <c:pt idx="42">
                  <c:v>1.9935220630963475</c:v>
                </c:pt>
                <c:pt idx="43">
                  <c:v>2.0516114324798465</c:v>
                </c:pt>
                <c:pt idx="44">
                  <c:v>2.1284347546668663</c:v>
                </c:pt>
                <c:pt idx="45">
                  <c:v>2.2214125060425065</c:v>
                </c:pt>
                <c:pt idx="46">
                  <c:v>2.3333145965920759</c:v>
                </c:pt>
                <c:pt idx="47">
                  <c:v>2.456828655377997</c:v>
                </c:pt>
                <c:pt idx="48">
                  <c:v>2.5892784947802019</c:v>
                </c:pt>
                <c:pt idx="49">
                  <c:v>2.7043256016579069</c:v>
                </c:pt>
                <c:pt idx="50">
                  <c:v>2.7984064497187657</c:v>
                </c:pt>
                <c:pt idx="51">
                  <c:v>2.8567483490441146</c:v>
                </c:pt>
                <c:pt idx="52">
                  <c:v>2.8850217161167038</c:v>
                </c:pt>
                <c:pt idx="53">
                  <c:v>2.8867018595676264</c:v>
                </c:pt>
                <c:pt idx="54">
                  <c:v>2.8772481850146754</c:v>
                </c:pt>
                <c:pt idx="55">
                  <c:v>2.8666050261812761</c:v>
                </c:pt>
                <c:pt idx="56">
                  <c:v>2.8602639995938026</c:v>
                </c:pt>
                <c:pt idx="57">
                  <c:v>2.86264472976859</c:v>
                </c:pt>
                <c:pt idx="58">
                  <c:v>2.8755470913199059</c:v>
                </c:pt>
                <c:pt idx="59">
                  <c:v>2.8972722339501757</c:v>
                </c:pt>
                <c:pt idx="60">
                  <c:v>2.9291478724864093</c:v>
                </c:pt>
                <c:pt idx="61">
                  <c:v>2.9687335065638552</c:v>
                </c:pt>
                <c:pt idx="62">
                  <c:v>3.0106255065397223</c:v>
                </c:pt>
                <c:pt idx="63">
                  <c:v>3.046748674629209</c:v>
                </c:pt>
                <c:pt idx="64">
                  <c:v>3.0750882148575522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EB-4E3B-92D1-F6F1862AE0D2}"/>
            </c:ext>
          </c:extLst>
        </c:ser>
        <c:ser>
          <c:idx val="2"/>
          <c:order val="2"/>
          <c:tx>
            <c:v>NOI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'CAP Dynamics'!$C$17:$BO$17</c:f>
              <c:strCache>
                <c:ptCount val="65"/>
                <c:pt idx="0">
                  <c:v>2009 Q3</c:v>
                </c:pt>
                <c:pt idx="1">
                  <c:v>2009 Q4</c:v>
                </c:pt>
                <c:pt idx="2">
                  <c:v>2010 Q1</c:v>
                </c:pt>
                <c:pt idx="3">
                  <c:v>2010 Q2</c:v>
                </c:pt>
                <c:pt idx="4">
                  <c:v>2010 Q3</c:v>
                </c:pt>
                <c:pt idx="5">
                  <c:v>2010 Q4</c:v>
                </c:pt>
                <c:pt idx="6">
                  <c:v>2011 Q1</c:v>
                </c:pt>
                <c:pt idx="7">
                  <c:v>2011 Q2</c:v>
                </c:pt>
                <c:pt idx="8">
                  <c:v>2011 Q3</c:v>
                </c:pt>
                <c:pt idx="9">
                  <c:v>2011 Q4</c:v>
                </c:pt>
                <c:pt idx="10">
                  <c:v>2012 Q1</c:v>
                </c:pt>
                <c:pt idx="11">
                  <c:v>2012 Q2</c:v>
                </c:pt>
                <c:pt idx="12">
                  <c:v>2012 Q3</c:v>
                </c:pt>
                <c:pt idx="13">
                  <c:v>2012 Q4</c:v>
                </c:pt>
                <c:pt idx="14">
                  <c:v>2013 Q1</c:v>
                </c:pt>
                <c:pt idx="15">
                  <c:v>2013 Q2</c:v>
                </c:pt>
                <c:pt idx="16">
                  <c:v>2013 Q3</c:v>
                </c:pt>
                <c:pt idx="17">
                  <c:v>2013 Q4</c:v>
                </c:pt>
                <c:pt idx="18">
                  <c:v>2014 Q1</c:v>
                </c:pt>
                <c:pt idx="19">
                  <c:v>2014 Q2</c:v>
                </c:pt>
                <c:pt idx="20">
                  <c:v>2014 Q3</c:v>
                </c:pt>
                <c:pt idx="21">
                  <c:v>2014 Q4</c:v>
                </c:pt>
                <c:pt idx="22">
                  <c:v>2015 Q1</c:v>
                </c:pt>
                <c:pt idx="23">
                  <c:v>2015 Q2</c:v>
                </c:pt>
                <c:pt idx="24">
                  <c:v>2015 Q3</c:v>
                </c:pt>
                <c:pt idx="25">
                  <c:v>2015 Q4</c:v>
                </c:pt>
                <c:pt idx="26">
                  <c:v>2016 Q1</c:v>
                </c:pt>
                <c:pt idx="27">
                  <c:v>2016 Q2</c:v>
                </c:pt>
                <c:pt idx="28">
                  <c:v>2016 Q3</c:v>
                </c:pt>
                <c:pt idx="29">
                  <c:v>2016 Q4</c:v>
                </c:pt>
                <c:pt idx="30">
                  <c:v>2017 Q1</c:v>
                </c:pt>
                <c:pt idx="31">
                  <c:v>2017 Q2</c:v>
                </c:pt>
                <c:pt idx="32">
                  <c:v>2017 Q3</c:v>
                </c:pt>
                <c:pt idx="33">
                  <c:v>2017 Q4</c:v>
                </c:pt>
                <c:pt idx="34">
                  <c:v>2018 Q1</c:v>
                </c:pt>
                <c:pt idx="35">
                  <c:v>2018 Q2</c:v>
                </c:pt>
                <c:pt idx="36">
                  <c:v>2018 Q3</c:v>
                </c:pt>
                <c:pt idx="37">
                  <c:v>2018 Q4</c:v>
                </c:pt>
                <c:pt idx="38">
                  <c:v>2019 Q1</c:v>
                </c:pt>
                <c:pt idx="39">
                  <c:v>2019 Q2</c:v>
                </c:pt>
                <c:pt idx="40">
                  <c:v>2019 Q3</c:v>
                </c:pt>
                <c:pt idx="41">
                  <c:v>2019 Q4</c:v>
                </c:pt>
                <c:pt idx="42">
                  <c:v>2020 Q1</c:v>
                </c:pt>
                <c:pt idx="43">
                  <c:v>2020 Q2</c:v>
                </c:pt>
                <c:pt idx="44">
                  <c:v>2020 Q3</c:v>
                </c:pt>
                <c:pt idx="45">
                  <c:v>2020 Q4</c:v>
                </c:pt>
                <c:pt idx="46">
                  <c:v>2021 Q1</c:v>
                </c:pt>
                <c:pt idx="47">
                  <c:v>2021 Q2</c:v>
                </c:pt>
                <c:pt idx="48">
                  <c:v>2021 Q3</c:v>
                </c:pt>
                <c:pt idx="49">
                  <c:v>2021 Q4</c:v>
                </c:pt>
                <c:pt idx="50">
                  <c:v>2022 Q1</c:v>
                </c:pt>
                <c:pt idx="51">
                  <c:v>2022 Q2</c:v>
                </c:pt>
                <c:pt idx="52">
                  <c:v>2022 Q3</c:v>
                </c:pt>
                <c:pt idx="53">
                  <c:v>2022 Q4</c:v>
                </c:pt>
                <c:pt idx="54">
                  <c:v>2023 Q1</c:v>
                </c:pt>
                <c:pt idx="55">
                  <c:v>2023 Q2</c:v>
                </c:pt>
                <c:pt idx="56">
                  <c:v>2023 Q3</c:v>
                </c:pt>
                <c:pt idx="57">
                  <c:v>2023 Q4</c:v>
                </c:pt>
                <c:pt idx="58">
                  <c:v>2024 Q1</c:v>
                </c:pt>
                <c:pt idx="59">
                  <c:v>2024 Q2</c:v>
                </c:pt>
                <c:pt idx="60">
                  <c:v>2024 Q3</c:v>
                </c:pt>
                <c:pt idx="61">
                  <c:v>2024 Q4</c:v>
                </c:pt>
                <c:pt idx="62">
                  <c:v>2025 Q1</c:v>
                </c:pt>
                <c:pt idx="63">
                  <c:v>2025 Q2</c:v>
                </c:pt>
                <c:pt idx="64">
                  <c:v>2025 Q3</c:v>
                </c:pt>
              </c:strCache>
            </c:strRef>
          </c:cat>
          <c:val>
            <c:numRef>
              <c:f>'CAP Dynamics'!$C$23:$BO$23</c:f>
              <c:numCache>
                <c:formatCode>0.00</c:formatCode>
                <c:ptCount val="65"/>
                <c:pt idx="0">
                  <c:v>1</c:v>
                </c:pt>
                <c:pt idx="1">
                  <c:v>0.99213239157111399</c:v>
                </c:pt>
                <c:pt idx="2">
                  <c:v>0.9881802283902904</c:v>
                </c:pt>
                <c:pt idx="3">
                  <c:v>0.98797186994856434</c:v>
                </c:pt>
                <c:pt idx="4">
                  <c:v>0.98887699864452272</c:v>
                </c:pt>
                <c:pt idx="5">
                  <c:v>0.9948957325453115</c:v>
                </c:pt>
                <c:pt idx="6">
                  <c:v>1.000286937983174</c:v>
                </c:pt>
                <c:pt idx="7">
                  <c:v>1.0046223445871951</c:v>
                </c:pt>
                <c:pt idx="8">
                  <c:v>1.0086913879117447</c:v>
                </c:pt>
                <c:pt idx="9">
                  <c:v>1.0091420530563047</c:v>
                </c:pt>
                <c:pt idx="10">
                  <c:v>1.0132747988288566</c:v>
                </c:pt>
                <c:pt idx="11">
                  <c:v>1.020177137120192</c:v>
                </c:pt>
                <c:pt idx="12">
                  <c:v>1.0272535690582412</c:v>
                </c:pt>
                <c:pt idx="13">
                  <c:v>1.0328754485779992</c:v>
                </c:pt>
                <c:pt idx="14">
                  <c:v>1.040322541716598</c:v>
                </c:pt>
                <c:pt idx="15">
                  <c:v>1.0502934387982104</c:v>
                </c:pt>
                <c:pt idx="16">
                  <c:v>1.0617226867049474</c:v>
                </c:pt>
                <c:pt idx="17">
                  <c:v>1.0761792648610857</c:v>
                </c:pt>
                <c:pt idx="18">
                  <c:v>1.0908177708780467</c:v>
                </c:pt>
                <c:pt idx="19">
                  <c:v>1.10573846686962</c:v>
                </c:pt>
                <c:pt idx="20">
                  <c:v>1.1243486820359176</c:v>
                </c:pt>
                <c:pt idx="21">
                  <c:v>1.1453222184563532</c:v>
                </c:pt>
                <c:pt idx="22">
                  <c:v>1.1636956662631153</c:v>
                </c:pt>
                <c:pt idx="23">
                  <c:v>1.1801407103986226</c:v>
                </c:pt>
                <c:pt idx="24">
                  <c:v>1.1983828757690709</c:v>
                </c:pt>
                <c:pt idx="25">
                  <c:v>1.217137430395189</c:v>
                </c:pt>
                <c:pt idx="26">
                  <c:v>1.2368498166121218</c:v>
                </c:pt>
                <c:pt idx="27">
                  <c:v>1.2584828514196937</c:v>
                </c:pt>
                <c:pt idx="28">
                  <c:v>1.2794454674204754</c:v>
                </c:pt>
                <c:pt idx="29">
                  <c:v>1.2997845116321114</c:v>
                </c:pt>
                <c:pt idx="30">
                  <c:v>1.3262903484777107</c:v>
                </c:pt>
                <c:pt idx="31">
                  <c:v>1.3465584890950488</c:v>
                </c:pt>
                <c:pt idx="32">
                  <c:v>1.3695290379102336</c:v>
                </c:pt>
                <c:pt idx="33">
                  <c:v>1.3943470368509561</c:v>
                </c:pt>
                <c:pt idx="34">
                  <c:v>1.4199247171591558</c:v>
                </c:pt>
                <c:pt idx="35">
                  <c:v>1.4477404504293248</c:v>
                </c:pt>
                <c:pt idx="36">
                  <c:v>1.480874269805746</c:v>
                </c:pt>
                <c:pt idx="37">
                  <c:v>1.5130703574941804</c:v>
                </c:pt>
                <c:pt idx="38">
                  <c:v>1.5421394067537459</c:v>
                </c:pt>
                <c:pt idx="39">
                  <c:v>1.5736508316097455</c:v>
                </c:pt>
                <c:pt idx="40">
                  <c:v>1.6036432102646925</c:v>
                </c:pt>
                <c:pt idx="41">
                  <c:v>1.6324883117877982</c:v>
                </c:pt>
                <c:pt idx="42">
                  <c:v>1.6632286600558033</c:v>
                </c:pt>
                <c:pt idx="43">
                  <c:v>1.6906640778413811</c:v>
                </c:pt>
                <c:pt idx="44">
                  <c:v>1.7214398779065456</c:v>
                </c:pt>
                <c:pt idx="45">
                  <c:v>1.7596338082581675</c:v>
                </c:pt>
                <c:pt idx="46">
                  <c:v>1.7953079704740296</c:v>
                </c:pt>
                <c:pt idx="47">
                  <c:v>1.8439009891447078</c:v>
                </c:pt>
                <c:pt idx="48">
                  <c:v>1.8997407349933035</c:v>
                </c:pt>
                <c:pt idx="49">
                  <c:v>1.9651160646732568</c:v>
                </c:pt>
                <c:pt idx="50">
                  <c:v>2.0213342268030332</c:v>
                </c:pt>
                <c:pt idx="51">
                  <c:v>2.0911019391895618</c:v>
                </c:pt>
                <c:pt idx="52">
                  <c:v>2.1593661155363004</c:v>
                </c:pt>
                <c:pt idx="53">
                  <c:v>2.2165009598494989</c:v>
                </c:pt>
                <c:pt idx="54">
                  <c:v>2.2750481784383911</c:v>
                </c:pt>
                <c:pt idx="55">
                  <c:v>2.3298484269491611</c:v>
                </c:pt>
                <c:pt idx="56">
                  <c:v>2.3757433106296779</c:v>
                </c:pt>
                <c:pt idx="57">
                  <c:v>2.417141830216436</c:v>
                </c:pt>
                <c:pt idx="58">
                  <c:v>2.4544969457248049</c:v>
                </c:pt>
                <c:pt idx="59">
                  <c:v>2.4896424963224715</c:v>
                </c:pt>
                <c:pt idx="60">
                  <c:v>2.5213512800670643</c:v>
                </c:pt>
                <c:pt idx="61">
                  <c:v>2.5514511219821143</c:v>
                </c:pt>
                <c:pt idx="62">
                  <c:v>2.581223193040493</c:v>
                </c:pt>
                <c:pt idx="63">
                  <c:v>2.5992328642591014</c:v>
                </c:pt>
                <c:pt idx="64">
                  <c:v>2.6127983994779687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EB-4E3B-92D1-F6F1862AE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2163423"/>
        <c:axId val="1082163903"/>
      </c:lineChart>
      <c:catAx>
        <c:axId val="108216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2163903"/>
        <c:crosses val="autoZero"/>
        <c:auto val="1"/>
        <c:lblAlgn val="ctr"/>
        <c:lblOffset val="100"/>
        <c:noMultiLvlLbl val="0"/>
      </c:catAx>
      <c:valAx>
        <c:axId val="1082163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08216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875DD"/>
              </a:solidFill>
            </a:ln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</c:spPr>
          </c:marker>
          <c:cat>
            <c:strRef>
              <c:f>Sheet1!$A$2:$A$147</c:f>
              <c:strCache>
                <c:ptCount val="146"/>
                <c:pt idx="0">
                  <c:v>May 13</c:v>
                </c:pt>
                <c:pt idx="1">
                  <c:v>Jun 13</c:v>
                </c:pt>
                <c:pt idx="2">
                  <c:v>Jul 13</c:v>
                </c:pt>
                <c:pt idx="3">
                  <c:v>Aug 13</c:v>
                </c:pt>
                <c:pt idx="4">
                  <c:v>Sep 13</c:v>
                </c:pt>
                <c:pt idx="5">
                  <c:v>Oct 13</c:v>
                </c:pt>
                <c:pt idx="6">
                  <c:v>Nov 13</c:v>
                </c:pt>
                <c:pt idx="7">
                  <c:v>Dec 13</c:v>
                </c:pt>
                <c:pt idx="8">
                  <c:v>Jan 14</c:v>
                </c:pt>
                <c:pt idx="9">
                  <c:v>Feb 14</c:v>
                </c:pt>
                <c:pt idx="10">
                  <c:v>Mar 14</c:v>
                </c:pt>
                <c:pt idx="11">
                  <c:v>Apr 14</c:v>
                </c:pt>
                <c:pt idx="12">
                  <c:v>May 14</c:v>
                </c:pt>
                <c:pt idx="13">
                  <c:v>Jun 14</c:v>
                </c:pt>
                <c:pt idx="14">
                  <c:v>Jul 14</c:v>
                </c:pt>
                <c:pt idx="15">
                  <c:v>Aug 14</c:v>
                </c:pt>
                <c:pt idx="16">
                  <c:v>Sep 14</c:v>
                </c:pt>
                <c:pt idx="17">
                  <c:v>Oct 14</c:v>
                </c:pt>
                <c:pt idx="18">
                  <c:v>Nov 14</c:v>
                </c:pt>
                <c:pt idx="19">
                  <c:v>Dec 14</c:v>
                </c:pt>
                <c:pt idx="20">
                  <c:v>Jan 15</c:v>
                </c:pt>
                <c:pt idx="21">
                  <c:v>Feb 15</c:v>
                </c:pt>
                <c:pt idx="22">
                  <c:v>Mar 15</c:v>
                </c:pt>
                <c:pt idx="23">
                  <c:v>Apr 15</c:v>
                </c:pt>
                <c:pt idx="24">
                  <c:v>May 15</c:v>
                </c:pt>
                <c:pt idx="25">
                  <c:v>Jun 15</c:v>
                </c:pt>
                <c:pt idx="26">
                  <c:v>Jul 15</c:v>
                </c:pt>
                <c:pt idx="27">
                  <c:v>Aug 15</c:v>
                </c:pt>
                <c:pt idx="28">
                  <c:v>Sep 15</c:v>
                </c:pt>
                <c:pt idx="29">
                  <c:v>Oct 15</c:v>
                </c:pt>
                <c:pt idx="30">
                  <c:v>Nov 15</c:v>
                </c:pt>
                <c:pt idx="31">
                  <c:v>Dec 15</c:v>
                </c:pt>
                <c:pt idx="32">
                  <c:v>Jan 16</c:v>
                </c:pt>
                <c:pt idx="33">
                  <c:v>Feb 16</c:v>
                </c:pt>
                <c:pt idx="34">
                  <c:v>Mar 16</c:v>
                </c:pt>
                <c:pt idx="35">
                  <c:v>Apr 16</c:v>
                </c:pt>
                <c:pt idx="36">
                  <c:v>May 16</c:v>
                </c:pt>
                <c:pt idx="37">
                  <c:v>Jun 16</c:v>
                </c:pt>
                <c:pt idx="38">
                  <c:v>Jul 16</c:v>
                </c:pt>
                <c:pt idx="39">
                  <c:v>Aug 16</c:v>
                </c:pt>
                <c:pt idx="40">
                  <c:v>Sep 16</c:v>
                </c:pt>
                <c:pt idx="41">
                  <c:v>Oct 16</c:v>
                </c:pt>
                <c:pt idx="42">
                  <c:v>Nov 16</c:v>
                </c:pt>
                <c:pt idx="43">
                  <c:v>Dec 16</c:v>
                </c:pt>
                <c:pt idx="44">
                  <c:v>Jan 17</c:v>
                </c:pt>
                <c:pt idx="45">
                  <c:v>Feb 17</c:v>
                </c:pt>
                <c:pt idx="46">
                  <c:v>Mar 17</c:v>
                </c:pt>
                <c:pt idx="47">
                  <c:v>Apr 17</c:v>
                </c:pt>
                <c:pt idx="48">
                  <c:v>May 17</c:v>
                </c:pt>
                <c:pt idx="49">
                  <c:v>Jun 17</c:v>
                </c:pt>
                <c:pt idx="50">
                  <c:v>Jul 17</c:v>
                </c:pt>
                <c:pt idx="51">
                  <c:v>Aug 17</c:v>
                </c:pt>
                <c:pt idx="52">
                  <c:v>Sep 17</c:v>
                </c:pt>
                <c:pt idx="53">
                  <c:v>Oct 17</c:v>
                </c:pt>
                <c:pt idx="54">
                  <c:v>Nov 17</c:v>
                </c:pt>
                <c:pt idx="55">
                  <c:v>Dec 17</c:v>
                </c:pt>
                <c:pt idx="56">
                  <c:v>Jan 18</c:v>
                </c:pt>
                <c:pt idx="57">
                  <c:v>Feb 18</c:v>
                </c:pt>
                <c:pt idx="58">
                  <c:v>Mar 18</c:v>
                </c:pt>
                <c:pt idx="59">
                  <c:v>Apr 18</c:v>
                </c:pt>
                <c:pt idx="60">
                  <c:v>May 18</c:v>
                </c:pt>
                <c:pt idx="61">
                  <c:v>Jun 18</c:v>
                </c:pt>
                <c:pt idx="62">
                  <c:v>Jul 18</c:v>
                </c:pt>
                <c:pt idx="63">
                  <c:v>Aug 18</c:v>
                </c:pt>
                <c:pt idx="64">
                  <c:v>Sep 18</c:v>
                </c:pt>
                <c:pt idx="65">
                  <c:v>Oct 18</c:v>
                </c:pt>
                <c:pt idx="66">
                  <c:v>Nov 18</c:v>
                </c:pt>
                <c:pt idx="67">
                  <c:v>Dec 18</c:v>
                </c:pt>
                <c:pt idx="68">
                  <c:v>Jan 19</c:v>
                </c:pt>
                <c:pt idx="69">
                  <c:v>Feb 19</c:v>
                </c:pt>
                <c:pt idx="70">
                  <c:v>Mar 19</c:v>
                </c:pt>
                <c:pt idx="71">
                  <c:v>Apr 19</c:v>
                </c:pt>
                <c:pt idx="72">
                  <c:v>May 19</c:v>
                </c:pt>
                <c:pt idx="73">
                  <c:v>Jun 19</c:v>
                </c:pt>
                <c:pt idx="74">
                  <c:v>Jul 19</c:v>
                </c:pt>
                <c:pt idx="75">
                  <c:v>Aug 19</c:v>
                </c:pt>
                <c:pt idx="76">
                  <c:v>Sep 19</c:v>
                </c:pt>
                <c:pt idx="77">
                  <c:v>Oct 19</c:v>
                </c:pt>
                <c:pt idx="78">
                  <c:v>Nov 19</c:v>
                </c:pt>
                <c:pt idx="79">
                  <c:v>Dec 19</c:v>
                </c:pt>
                <c:pt idx="80">
                  <c:v>Jan 20</c:v>
                </c:pt>
                <c:pt idx="81">
                  <c:v>Feb 20</c:v>
                </c:pt>
                <c:pt idx="82">
                  <c:v>Mar 20</c:v>
                </c:pt>
                <c:pt idx="83">
                  <c:v>Apr 20</c:v>
                </c:pt>
                <c:pt idx="84">
                  <c:v>May 20</c:v>
                </c:pt>
                <c:pt idx="85">
                  <c:v>Jun 20</c:v>
                </c:pt>
                <c:pt idx="86">
                  <c:v>Jul 20</c:v>
                </c:pt>
                <c:pt idx="87">
                  <c:v>Aug 20</c:v>
                </c:pt>
                <c:pt idx="88">
                  <c:v>Sep 20</c:v>
                </c:pt>
                <c:pt idx="89">
                  <c:v>Oct 20</c:v>
                </c:pt>
                <c:pt idx="90">
                  <c:v>Nov 20</c:v>
                </c:pt>
                <c:pt idx="91">
                  <c:v>Dec 20</c:v>
                </c:pt>
                <c:pt idx="92">
                  <c:v>Jan 21</c:v>
                </c:pt>
                <c:pt idx="93">
                  <c:v>Feb 21</c:v>
                </c:pt>
                <c:pt idx="94">
                  <c:v>Mar 21</c:v>
                </c:pt>
                <c:pt idx="95">
                  <c:v>Apr 21</c:v>
                </c:pt>
                <c:pt idx="96">
                  <c:v>May 21</c:v>
                </c:pt>
                <c:pt idx="97">
                  <c:v>Jun 21</c:v>
                </c:pt>
                <c:pt idx="98">
                  <c:v>Jul 21</c:v>
                </c:pt>
                <c:pt idx="99">
                  <c:v>Aug 21</c:v>
                </c:pt>
                <c:pt idx="100">
                  <c:v>Sep 21</c:v>
                </c:pt>
                <c:pt idx="101">
                  <c:v>Oct 21</c:v>
                </c:pt>
                <c:pt idx="102">
                  <c:v>Nov 21</c:v>
                </c:pt>
                <c:pt idx="103">
                  <c:v>Dec 21</c:v>
                </c:pt>
                <c:pt idx="104">
                  <c:v>Jan 22</c:v>
                </c:pt>
                <c:pt idx="105">
                  <c:v>Feb 22</c:v>
                </c:pt>
                <c:pt idx="106">
                  <c:v>Mar 22</c:v>
                </c:pt>
                <c:pt idx="107">
                  <c:v>Apr 22</c:v>
                </c:pt>
                <c:pt idx="108">
                  <c:v>May 22</c:v>
                </c:pt>
                <c:pt idx="109">
                  <c:v>Jun 22</c:v>
                </c:pt>
                <c:pt idx="110">
                  <c:v>Jul 22</c:v>
                </c:pt>
                <c:pt idx="111">
                  <c:v>Aug 22</c:v>
                </c:pt>
                <c:pt idx="112">
                  <c:v>Sep 22</c:v>
                </c:pt>
                <c:pt idx="113">
                  <c:v>Oct 22</c:v>
                </c:pt>
                <c:pt idx="114">
                  <c:v>Nov 22</c:v>
                </c:pt>
                <c:pt idx="115">
                  <c:v>Dec 22</c:v>
                </c:pt>
                <c:pt idx="116">
                  <c:v>Jan 23</c:v>
                </c:pt>
                <c:pt idx="117">
                  <c:v>Feb 23</c:v>
                </c:pt>
                <c:pt idx="118">
                  <c:v>Mar 23</c:v>
                </c:pt>
                <c:pt idx="119">
                  <c:v>Apr 23</c:v>
                </c:pt>
                <c:pt idx="120">
                  <c:v>May 23</c:v>
                </c:pt>
                <c:pt idx="121">
                  <c:v>Jun 23</c:v>
                </c:pt>
                <c:pt idx="122">
                  <c:v>Jul 23</c:v>
                </c:pt>
                <c:pt idx="123">
                  <c:v>Aug 23</c:v>
                </c:pt>
                <c:pt idx="124">
                  <c:v>Sep 23</c:v>
                </c:pt>
                <c:pt idx="125">
                  <c:v>Oct 23</c:v>
                </c:pt>
                <c:pt idx="126">
                  <c:v>Nov 23</c:v>
                </c:pt>
                <c:pt idx="127">
                  <c:v>Dec 23</c:v>
                </c:pt>
                <c:pt idx="128">
                  <c:v>Jan 24</c:v>
                </c:pt>
                <c:pt idx="129">
                  <c:v>Feb 24</c:v>
                </c:pt>
                <c:pt idx="130">
                  <c:v>Mar 24</c:v>
                </c:pt>
                <c:pt idx="131">
                  <c:v>Apr 24</c:v>
                </c:pt>
                <c:pt idx="132">
                  <c:v>May 24</c:v>
                </c:pt>
                <c:pt idx="133">
                  <c:v>Jun 24</c:v>
                </c:pt>
                <c:pt idx="134">
                  <c:v>Jul 24</c:v>
                </c:pt>
                <c:pt idx="135">
                  <c:v>Aug 24</c:v>
                </c:pt>
                <c:pt idx="136">
                  <c:v>Sep 24</c:v>
                </c:pt>
                <c:pt idx="137">
                  <c:v>Oct 24</c:v>
                </c:pt>
                <c:pt idx="138">
                  <c:v>Nov 24</c:v>
                </c:pt>
                <c:pt idx="139">
                  <c:v>Dec 24</c:v>
                </c:pt>
                <c:pt idx="140">
                  <c:v>Jan 25</c:v>
                </c:pt>
                <c:pt idx="141">
                  <c:v>Feb 25</c:v>
                </c:pt>
                <c:pt idx="142">
                  <c:v>Mar 25</c:v>
                </c:pt>
                <c:pt idx="143">
                  <c:v>Apr 25</c:v>
                </c:pt>
                <c:pt idx="144">
                  <c:v>May 25</c:v>
                </c:pt>
                <c:pt idx="145">
                  <c:v>Jun 25</c:v>
                </c:pt>
              </c:strCache>
            </c:strRef>
          </c:cat>
          <c:val>
            <c:numRef>
              <c:f>Sheet1!$B$2:$B$147</c:f>
              <c:numCache>
                <c:formatCode>General</c:formatCode>
                <c:ptCount val="146"/>
                <c:pt idx="0">
                  <c:v>2.1600000000000001E-2</c:v>
                </c:pt>
                <c:pt idx="1">
                  <c:v>2.52E-2</c:v>
                </c:pt>
                <c:pt idx="2">
                  <c:v>2.5999999999999999E-2</c:v>
                </c:pt>
                <c:pt idx="3">
                  <c:v>2.7799999999999998E-2</c:v>
                </c:pt>
                <c:pt idx="4">
                  <c:v>2.64E-2</c:v>
                </c:pt>
                <c:pt idx="5">
                  <c:v>2.5700000000000001E-2</c:v>
                </c:pt>
                <c:pt idx="6">
                  <c:v>2.75E-2</c:v>
                </c:pt>
                <c:pt idx="7">
                  <c:v>3.04E-2</c:v>
                </c:pt>
                <c:pt idx="8">
                  <c:v>2.6700000000000002E-2</c:v>
                </c:pt>
                <c:pt idx="9">
                  <c:v>2.6599999999999999E-2</c:v>
                </c:pt>
                <c:pt idx="10">
                  <c:v>2.7300000000000001E-2</c:v>
                </c:pt>
                <c:pt idx="11">
                  <c:v>2.6700000000000002E-2</c:v>
                </c:pt>
                <c:pt idx="12">
                  <c:v>2.4799999999999999E-2</c:v>
                </c:pt>
                <c:pt idx="13">
                  <c:v>2.53E-2</c:v>
                </c:pt>
                <c:pt idx="14">
                  <c:v>2.5700000000000001E-2</c:v>
                </c:pt>
                <c:pt idx="15">
                  <c:v>2.35E-2</c:v>
                </c:pt>
                <c:pt idx="16">
                  <c:v>2.52E-2</c:v>
                </c:pt>
                <c:pt idx="17">
                  <c:v>2.35E-2</c:v>
                </c:pt>
                <c:pt idx="18">
                  <c:v>2.18E-2</c:v>
                </c:pt>
                <c:pt idx="19">
                  <c:v>2.1700000000000001E-2</c:v>
                </c:pt>
                <c:pt idx="20">
                  <c:v>1.6799999999999999E-2</c:v>
                </c:pt>
                <c:pt idx="21">
                  <c:v>0.02</c:v>
                </c:pt>
                <c:pt idx="22">
                  <c:v>1.9400000000000001E-2</c:v>
                </c:pt>
                <c:pt idx="23">
                  <c:v>2.0500000000000001E-2</c:v>
                </c:pt>
                <c:pt idx="24">
                  <c:v>2.12E-2</c:v>
                </c:pt>
                <c:pt idx="25">
                  <c:v>2.35E-2</c:v>
                </c:pt>
                <c:pt idx="26">
                  <c:v>2.1999999999999999E-2</c:v>
                </c:pt>
                <c:pt idx="27">
                  <c:v>2.2100000000000002E-2</c:v>
                </c:pt>
                <c:pt idx="28">
                  <c:v>2.06E-2</c:v>
                </c:pt>
                <c:pt idx="29">
                  <c:v>2.1600000000000001E-2</c:v>
                </c:pt>
                <c:pt idx="30">
                  <c:v>2.2100000000000002E-2</c:v>
                </c:pt>
                <c:pt idx="31">
                  <c:v>2.2700000000000001E-2</c:v>
                </c:pt>
                <c:pt idx="32">
                  <c:v>1.9400000000000001E-2</c:v>
                </c:pt>
                <c:pt idx="33">
                  <c:v>1.7399999999999999E-2</c:v>
                </c:pt>
                <c:pt idx="34">
                  <c:v>1.78E-2</c:v>
                </c:pt>
                <c:pt idx="35">
                  <c:v>1.83E-2</c:v>
                </c:pt>
                <c:pt idx="36">
                  <c:v>1.84E-2</c:v>
                </c:pt>
                <c:pt idx="37">
                  <c:v>1.49E-2</c:v>
                </c:pt>
                <c:pt idx="38">
                  <c:v>1.46E-2</c:v>
                </c:pt>
                <c:pt idx="39">
                  <c:v>1.5800000000000002E-2</c:v>
                </c:pt>
                <c:pt idx="40">
                  <c:v>1.6E-2</c:v>
                </c:pt>
                <c:pt idx="41">
                  <c:v>1.84E-2</c:v>
                </c:pt>
                <c:pt idx="42">
                  <c:v>2.3699999999999999E-2</c:v>
                </c:pt>
                <c:pt idx="43">
                  <c:v>2.4500000000000001E-2</c:v>
                </c:pt>
                <c:pt idx="44">
                  <c:v>2.4500000000000001E-2</c:v>
                </c:pt>
                <c:pt idx="45">
                  <c:v>2.3599999999999999E-2</c:v>
                </c:pt>
                <c:pt idx="46">
                  <c:v>2.4E-2</c:v>
                </c:pt>
                <c:pt idx="47">
                  <c:v>2.29E-2</c:v>
                </c:pt>
                <c:pt idx="48">
                  <c:v>2.2100000000000002E-2</c:v>
                </c:pt>
                <c:pt idx="49">
                  <c:v>2.3099999999999999E-2</c:v>
                </c:pt>
                <c:pt idx="50">
                  <c:v>2.3E-2</c:v>
                </c:pt>
                <c:pt idx="51">
                  <c:v>2.12E-2</c:v>
                </c:pt>
                <c:pt idx="52">
                  <c:v>2.3300000000000001E-2</c:v>
                </c:pt>
                <c:pt idx="53">
                  <c:v>2.3800000000000002E-2</c:v>
                </c:pt>
                <c:pt idx="54">
                  <c:v>2.4199999999999999E-2</c:v>
                </c:pt>
                <c:pt idx="55">
                  <c:v>2.4E-2</c:v>
                </c:pt>
                <c:pt idx="56">
                  <c:v>2.7199999999999998E-2</c:v>
                </c:pt>
                <c:pt idx="57">
                  <c:v>2.87E-2</c:v>
                </c:pt>
                <c:pt idx="58">
                  <c:v>2.7400000000000001E-2</c:v>
                </c:pt>
                <c:pt idx="59">
                  <c:v>2.9499999999999998E-2</c:v>
                </c:pt>
                <c:pt idx="60">
                  <c:v>2.8299999999999999E-2</c:v>
                </c:pt>
                <c:pt idx="61">
                  <c:v>2.8500000000000001E-2</c:v>
                </c:pt>
                <c:pt idx="62">
                  <c:v>2.9600000000000001E-2</c:v>
                </c:pt>
                <c:pt idx="63">
                  <c:v>2.86E-2</c:v>
                </c:pt>
                <c:pt idx="64">
                  <c:v>3.0499999999999999E-2</c:v>
                </c:pt>
                <c:pt idx="65">
                  <c:v>3.15E-2</c:v>
                </c:pt>
                <c:pt idx="66">
                  <c:v>3.0099999999999998E-2</c:v>
                </c:pt>
                <c:pt idx="67">
                  <c:v>2.69E-2</c:v>
                </c:pt>
                <c:pt idx="68">
                  <c:v>2.63E-2</c:v>
                </c:pt>
                <c:pt idx="69">
                  <c:v>2.7300000000000001E-2</c:v>
                </c:pt>
                <c:pt idx="70">
                  <c:v>2.41E-2</c:v>
                </c:pt>
                <c:pt idx="71">
                  <c:v>2.5100000000000001E-2</c:v>
                </c:pt>
                <c:pt idx="72">
                  <c:v>2.1399999999999999E-2</c:v>
                </c:pt>
                <c:pt idx="73">
                  <c:v>0.02</c:v>
                </c:pt>
                <c:pt idx="74">
                  <c:v>2.0199999999999999E-2</c:v>
                </c:pt>
                <c:pt idx="75">
                  <c:v>1.4999999999999999E-2</c:v>
                </c:pt>
                <c:pt idx="76">
                  <c:v>1.6799999999999999E-2</c:v>
                </c:pt>
                <c:pt idx="77">
                  <c:v>1.6899999999999998E-2</c:v>
                </c:pt>
                <c:pt idx="78">
                  <c:v>1.78E-2</c:v>
                </c:pt>
                <c:pt idx="79">
                  <c:v>1.9199999999999998E-2</c:v>
                </c:pt>
                <c:pt idx="80">
                  <c:v>1.5100000000000001E-2</c:v>
                </c:pt>
                <c:pt idx="81">
                  <c:v>1.1299999999999999E-2</c:v>
                </c:pt>
                <c:pt idx="82">
                  <c:v>7.0000000000000001E-3</c:v>
                </c:pt>
                <c:pt idx="83">
                  <c:v>6.4000000000000003E-3</c:v>
                </c:pt>
                <c:pt idx="84">
                  <c:v>6.4999999999999997E-3</c:v>
                </c:pt>
                <c:pt idx="85">
                  <c:v>6.6E-3</c:v>
                </c:pt>
                <c:pt idx="86">
                  <c:v>5.4999999999999997E-3</c:v>
                </c:pt>
                <c:pt idx="87">
                  <c:v>7.1999999999999998E-3</c:v>
                </c:pt>
                <c:pt idx="88">
                  <c:v>6.8999999999999999E-3</c:v>
                </c:pt>
                <c:pt idx="89">
                  <c:v>8.8000000000000005E-3</c:v>
                </c:pt>
                <c:pt idx="90">
                  <c:v>8.3999999999999995E-3</c:v>
                </c:pt>
                <c:pt idx="91">
                  <c:v>9.2999999999999992E-3</c:v>
                </c:pt>
                <c:pt idx="92">
                  <c:v>1.11E-2</c:v>
                </c:pt>
                <c:pt idx="93">
                  <c:v>1.44E-2</c:v>
                </c:pt>
                <c:pt idx="94">
                  <c:v>1.7399999999999999E-2</c:v>
                </c:pt>
                <c:pt idx="95">
                  <c:v>1.6500000000000001E-2</c:v>
                </c:pt>
                <c:pt idx="96">
                  <c:v>1.5800000000000002E-2</c:v>
                </c:pt>
                <c:pt idx="97">
                  <c:v>1.4500000000000001E-2</c:v>
                </c:pt>
                <c:pt idx="98">
                  <c:v>1.24E-2</c:v>
                </c:pt>
                <c:pt idx="99">
                  <c:v>1.2999999999999999E-2</c:v>
                </c:pt>
                <c:pt idx="100">
                  <c:v>1.52E-2</c:v>
                </c:pt>
                <c:pt idx="101">
                  <c:v>1.55E-2</c:v>
                </c:pt>
                <c:pt idx="102">
                  <c:v>1.43E-2</c:v>
                </c:pt>
                <c:pt idx="103">
                  <c:v>1.52E-2</c:v>
                </c:pt>
                <c:pt idx="104">
                  <c:v>1.7899999999999999E-2</c:v>
                </c:pt>
                <c:pt idx="105">
                  <c:v>1.83E-2</c:v>
                </c:pt>
                <c:pt idx="106">
                  <c:v>2.3199999999999998E-2</c:v>
                </c:pt>
                <c:pt idx="107">
                  <c:v>2.8899999999999999E-2</c:v>
                </c:pt>
                <c:pt idx="108">
                  <c:v>2.8500000000000001E-2</c:v>
                </c:pt>
                <c:pt idx="109">
                  <c:v>2.98E-2</c:v>
                </c:pt>
                <c:pt idx="110">
                  <c:v>2.6700000000000002E-2</c:v>
                </c:pt>
                <c:pt idx="111">
                  <c:v>3.15E-2</c:v>
                </c:pt>
                <c:pt idx="112">
                  <c:v>3.8300000000000001E-2</c:v>
                </c:pt>
                <c:pt idx="113">
                  <c:v>4.1000000000000002E-2</c:v>
                </c:pt>
                <c:pt idx="114">
                  <c:v>3.6799999999999999E-2</c:v>
                </c:pt>
                <c:pt idx="115">
                  <c:v>3.8800000000000001E-2</c:v>
                </c:pt>
                <c:pt idx="116">
                  <c:v>3.5200000000000002E-2</c:v>
                </c:pt>
                <c:pt idx="117">
                  <c:v>3.9199999999999999E-2</c:v>
                </c:pt>
                <c:pt idx="118">
                  <c:v>3.4799999999999998E-2</c:v>
                </c:pt>
                <c:pt idx="119">
                  <c:v>3.44E-2</c:v>
                </c:pt>
                <c:pt idx="120">
                  <c:v>3.6400000000000002E-2</c:v>
                </c:pt>
                <c:pt idx="121">
                  <c:v>3.8100000000000002E-2</c:v>
                </c:pt>
                <c:pt idx="122">
                  <c:v>3.9699999999999999E-2</c:v>
                </c:pt>
                <c:pt idx="123">
                  <c:v>4.0899999999999999E-2</c:v>
                </c:pt>
                <c:pt idx="124">
                  <c:v>4.5900000000000003E-2</c:v>
                </c:pt>
                <c:pt idx="125">
                  <c:v>4.8800000000000003E-2</c:v>
                </c:pt>
                <c:pt idx="126">
                  <c:v>4.3700000000000003E-2</c:v>
                </c:pt>
                <c:pt idx="127">
                  <c:v>3.8800000000000001E-2</c:v>
                </c:pt>
                <c:pt idx="128">
                  <c:v>3.9899999999999998E-2</c:v>
                </c:pt>
                <c:pt idx="129">
                  <c:v>4.2500000000000003E-2</c:v>
                </c:pt>
                <c:pt idx="130">
                  <c:v>4.2000000000000003E-2</c:v>
                </c:pt>
                <c:pt idx="131">
                  <c:v>4.6899999999999997E-2</c:v>
                </c:pt>
                <c:pt idx="132">
                  <c:v>4.5100000000000001E-2</c:v>
                </c:pt>
                <c:pt idx="133">
                  <c:v>4.36E-2</c:v>
                </c:pt>
                <c:pt idx="134">
                  <c:v>4.0899999999999999E-2</c:v>
                </c:pt>
                <c:pt idx="135">
                  <c:v>3.9100000000000003E-2</c:v>
                </c:pt>
                <c:pt idx="136">
                  <c:v>3.8100000000000002E-2</c:v>
                </c:pt>
                <c:pt idx="137">
                  <c:v>4.2799999999999998E-2</c:v>
                </c:pt>
                <c:pt idx="138">
                  <c:v>4.1799999999999997E-2</c:v>
                </c:pt>
                <c:pt idx="139">
                  <c:v>4.58E-2</c:v>
                </c:pt>
                <c:pt idx="140">
                  <c:v>4.5199999999999997E-2</c:v>
                </c:pt>
                <c:pt idx="141">
                  <c:v>4.24E-2</c:v>
                </c:pt>
                <c:pt idx="142">
                  <c:v>4.2299999999999997E-2</c:v>
                </c:pt>
                <c:pt idx="143">
                  <c:v>4.1700000000000001E-2</c:v>
                </c:pt>
                <c:pt idx="144">
                  <c:v>4.41E-2</c:v>
                </c:pt>
                <c:pt idx="145">
                  <c:v>4.24E-2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B-45CD-A37B-BAC0D7DAC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451136"/>
        <c:axId val="66437120"/>
      </c:line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dirty="0">
                    <a:solidFill>
                      <a:srgbClr val="0F283E"/>
                    </a:solidFill>
                    <a:latin typeface="Open Sans Light"/>
                  </a:rPr>
                  <a:t>Yield rate</a:t>
                </a:r>
              </a:p>
            </c:rich>
          </c:tx>
          <c:overlay val="0"/>
        </c:title>
        <c:numFmt formatCode="#,##0.0%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International Mig.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'Revised 2025'!$N$1:$S$1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'Revised 2025'!$N$7:$S$7</c:f>
              <c:numCache>
                <c:formatCode>_(* #,##0_);_(* \(#,##0\);_(* "-"??_);_(@_)</c:formatCode>
                <c:ptCount val="6"/>
                <c:pt idx="0">
                  <c:v>1955</c:v>
                </c:pt>
                <c:pt idx="1">
                  <c:v>43481</c:v>
                </c:pt>
                <c:pt idx="2">
                  <c:v>198371</c:v>
                </c:pt>
                <c:pt idx="3">
                  <c:v>251690</c:v>
                </c:pt>
                <c:pt idx="4">
                  <c:v>354864</c:v>
                </c:pt>
                <c:pt idx="5">
                  <c:v>167475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E-4208-AE28-0A245D808076}"/>
            </c:ext>
          </c:extLst>
        </c:ser>
        <c:ser>
          <c:idx val="1"/>
          <c:order val="1"/>
          <c:tx>
            <c:v>Domestic Mig.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'Revised 2025'!$N$1:$S$1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'Revised 2025'!$N$8:$S$8</c:f>
              <c:numCache>
                <c:formatCode>_(* #,##0_);_(* \(#,##0\);_(* "-"??_);_(@_)</c:formatCode>
                <c:ptCount val="6"/>
                <c:pt idx="0">
                  <c:v>52502</c:v>
                </c:pt>
                <c:pt idx="1">
                  <c:v>199360</c:v>
                </c:pt>
                <c:pt idx="2">
                  <c:v>218840</c:v>
                </c:pt>
                <c:pt idx="3">
                  <c:v>188667</c:v>
                </c:pt>
                <c:pt idx="4">
                  <c:v>86067</c:v>
                </c:pt>
                <c:pt idx="5">
                  <c:v>67299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E-4208-AE28-0A245D808076}"/>
            </c:ext>
          </c:extLst>
        </c:ser>
        <c:ser>
          <c:idx val="2"/>
          <c:order val="2"/>
          <c:tx>
            <c:v>Natural Increase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'Revised 2025'!$N$1:$S$1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'Revised 2025'!$N$9:$S$9</c:f>
              <c:numCache>
                <c:formatCode>_(* #,##0_);_(* \(#,##0\);_(* "-"??_);_(@_)</c:formatCode>
                <c:ptCount val="6"/>
                <c:pt idx="0">
                  <c:v>32416</c:v>
                </c:pt>
                <c:pt idx="1">
                  <c:v>94381</c:v>
                </c:pt>
                <c:pt idx="2">
                  <c:v>123136</c:v>
                </c:pt>
                <c:pt idx="3">
                  <c:v>158683</c:v>
                </c:pt>
                <c:pt idx="4">
                  <c:v>157366</c:v>
                </c:pt>
                <c:pt idx="5">
                  <c:v>157711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CE-4208-AE28-0A245D808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6420320"/>
        <c:axId val="1586420800"/>
      </c:barChart>
      <c:catAx>
        <c:axId val="15864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86420800"/>
        <c:crosses val="autoZero"/>
        <c:auto val="1"/>
        <c:lblAlgn val="ctr"/>
        <c:lblOffset val="100"/>
        <c:noMultiLvlLbl val="0"/>
      </c:catAx>
      <c:valAx>
        <c:axId val="158642080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864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3-4487-9613-492CD295882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03-4487-9613-492CD29588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3-4487-9613-492CD29588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03-4487-9613-492CD295882F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3-4487-9613-492CD29588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'Growth Chart'!$N$2:$N$8</c:f>
              <c:strCache>
                <c:ptCount val="7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MSAs</c:v>
                </c:pt>
                <c:pt idx="5">
                  <c:v>Micros</c:v>
                </c:pt>
                <c:pt idx="6">
                  <c:v>Rural</c:v>
                </c:pt>
              </c:strCache>
            </c:strRef>
          </c:cat>
          <c:val>
            <c:numRef>
              <c:f>'Growth Chart'!$O$2:$O$8</c:f>
              <c:numCache>
                <c:formatCode>_(* #,##0_);_(* \(#,##0\);_(* "-"??_);_(@_)</c:formatCode>
                <c:ptCount val="7"/>
                <c:pt idx="0">
                  <c:v>769642</c:v>
                </c:pt>
                <c:pt idx="1">
                  <c:v>703915</c:v>
                </c:pt>
                <c:pt idx="2">
                  <c:v>322531</c:v>
                </c:pt>
                <c:pt idx="3">
                  <c:v>212859</c:v>
                </c:pt>
                <c:pt idx="4">
                  <c:v>259083</c:v>
                </c:pt>
                <c:pt idx="5">
                  <c:v>30798</c:v>
                </c:pt>
                <c:pt idx="6">
                  <c:v>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3-4487-9613-492CD2958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696127"/>
        <c:axId val="528694687"/>
      </c:barChart>
      <c:catAx>
        <c:axId val="52869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28694687"/>
        <c:crosses val="autoZero"/>
        <c:auto val="1"/>
        <c:lblAlgn val="ctr"/>
        <c:lblOffset val="100"/>
        <c:noMultiLvlLbl val="0"/>
      </c:catAx>
      <c:valAx>
        <c:axId val="528694687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52869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1-4420-873D-CFC6126418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1-4420-873D-CFC6126418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1-4420-873D-CFC6126418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E1-4420-873D-CFC61264189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E1-4420-873D-CFC61264189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E1-4420-873D-CFC6126418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E1-4420-873D-CFC612641893}"/>
              </c:ext>
            </c:extLst>
          </c:dPt>
          <c:dLbls>
            <c:dLbl>
              <c:idx val="0"/>
              <c:layout>
                <c:manualLayout>
                  <c:x val="0.11944444444444434"/>
                  <c:y val="4.6296296296295869E-3"/>
                </c:manualLayout>
              </c:layout>
              <c:tx>
                <c:rich>
                  <a:bodyPr/>
                  <a:lstStyle/>
                  <a:p>
                    <a:fld id="{A9BD5463-2E0E-4748-A355-72AD79E7A4A0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58ABBBD6-A3D0-4AD1-9C1F-66710C6D6A0B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BE1-4420-873D-CFC612641893}"/>
                </c:ext>
              </c:extLst>
            </c:dLbl>
            <c:dLbl>
              <c:idx val="1"/>
              <c:layout>
                <c:manualLayout>
                  <c:x val="-8.3333333333333835E-3"/>
                  <c:y val="7.407407407407407E-2"/>
                </c:manualLayout>
              </c:layout>
              <c:tx>
                <c:rich>
                  <a:bodyPr/>
                  <a:lstStyle/>
                  <a:p>
                    <a:fld id="{A7165914-5FE5-42A5-8933-143C08D60FAA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E84B9EBF-2D8B-403F-989D-A4672198D02F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BE1-4420-873D-CFC612641893}"/>
                </c:ext>
              </c:extLst>
            </c:dLbl>
            <c:dLbl>
              <c:idx val="2"/>
              <c:layout>
                <c:manualLayout>
                  <c:x val="-0.125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6E357331-43DD-4CFF-8EC8-FDE7D525C0F7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AFD8F571-0EA7-4B3F-96E9-EB1CE49B04F2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BE1-4420-873D-CFC612641893}"/>
                </c:ext>
              </c:extLst>
            </c:dLbl>
            <c:dLbl>
              <c:idx val="3"/>
              <c:layout>
                <c:manualLayout>
                  <c:x val="-0.11388888888888889"/>
                  <c:y val="-1.3888888888888931E-2"/>
                </c:manualLayout>
              </c:layout>
              <c:tx>
                <c:rich>
                  <a:bodyPr/>
                  <a:lstStyle/>
                  <a:p>
                    <a:fld id="{8D92A472-AB58-4947-9967-502B1923FA83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7C47931D-8216-477B-8234-B1612E87BD97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BE1-4420-873D-CFC612641893}"/>
                </c:ext>
              </c:extLst>
            </c:dLbl>
            <c:dLbl>
              <c:idx val="4"/>
              <c:layout>
                <c:manualLayout>
                  <c:x val="-0.15277777777777779"/>
                  <c:y val="-4.6296296296296315E-2"/>
                </c:manualLayout>
              </c:layout>
              <c:tx>
                <c:rich>
                  <a:bodyPr/>
                  <a:lstStyle/>
                  <a:p>
                    <a:fld id="{9DFE159D-372F-445F-98AF-644310627E4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44D5D2F0-3D74-43D0-8305-9FE616BC41F2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66666666666665"/>
                      <c:h val="0.115601851851851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BE1-4420-873D-CFC612641893}"/>
                </c:ext>
              </c:extLst>
            </c:dLbl>
            <c:dLbl>
              <c:idx val="5"/>
              <c:layout>
                <c:manualLayout>
                  <c:x val="-1.1111111111111162E-2"/>
                  <c:y val="-8.3333333333333356E-2"/>
                </c:manualLayout>
              </c:layout>
              <c:tx>
                <c:rich>
                  <a:bodyPr/>
                  <a:lstStyle/>
                  <a:p>
                    <a:fld id="{A64CD09B-C9FA-47F8-99D6-C85565579D0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B47C28B9-82F0-4AD8-9372-200E3B281A9E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BE1-4420-873D-CFC612641893}"/>
                </c:ext>
              </c:extLst>
            </c:dLbl>
            <c:dLbl>
              <c:idx val="6"/>
              <c:layout>
                <c:manualLayout>
                  <c:x val="0.15416666666666667"/>
                  <c:y val="-0.10185185185185185"/>
                </c:manualLayout>
              </c:layout>
              <c:tx>
                <c:rich>
                  <a:bodyPr/>
                  <a:lstStyle/>
                  <a:p>
                    <a:fld id="{5FA78E06-B70A-43FF-8383-7784B9BA6983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6B4984F5-7313-4CCB-A118-EE02E83BBA1A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"/>
                      <c:h val="0.115601851851851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BE1-4420-873D-CFC612641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'Growth Chart'!$P$2:$P$8</c:f>
              <c:strCache>
                <c:ptCount val="7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MSAs</c:v>
                </c:pt>
                <c:pt idx="5">
                  <c:v>Micros</c:v>
                </c:pt>
                <c:pt idx="6">
                  <c:v>Rural</c:v>
                </c:pt>
              </c:strCache>
            </c:strRef>
          </c:cat>
          <c:val>
            <c:numRef>
              <c:f>'Growth Chart'!$Q$2:$Q$8</c:f>
              <c:numCache>
                <c:formatCode>0%</c:formatCode>
                <c:ptCount val="7"/>
                <c:pt idx="0">
                  <c:v>0.33435322299178544</c:v>
                </c:pt>
                <c:pt idx="1">
                  <c:v>0.30579964316170716</c:v>
                </c:pt>
                <c:pt idx="2">
                  <c:v>0.14011615707661945</c:v>
                </c:pt>
                <c:pt idx="3">
                  <c:v>9.247168513777633E-2</c:v>
                </c:pt>
                <c:pt idx="4">
                  <c:v>0.11255263625475317</c:v>
                </c:pt>
                <c:pt idx="5">
                  <c:v>1.3379481059636827E-2</c:v>
                </c:pt>
                <c:pt idx="6">
                  <c:v>1.3271743177216218E-3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'Growth Chart'!$P$2:$P$8</c15:f>
                <c15:dlblRangeCache>
                  <c:ptCount val="7"/>
                  <c:pt idx="0">
                    <c:v>DFW</c:v>
                  </c:pt>
                  <c:pt idx="1">
                    <c:v>Houston</c:v>
                  </c:pt>
                  <c:pt idx="2">
                    <c:v>Austin</c:v>
                  </c:pt>
                  <c:pt idx="3">
                    <c:v>San Antonio</c:v>
                  </c:pt>
                  <c:pt idx="4">
                    <c:v>Other MSAs</c:v>
                  </c:pt>
                  <c:pt idx="5">
                    <c:v>Micros</c:v>
                  </c:pt>
                  <c:pt idx="6">
                    <c:v>Rural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2BE1-4420-873D-CFC612641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79-4A12-B73C-0A6E570CEEC7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79-4A12-B73C-0A6E570CEE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79-4A12-B73C-0A6E570CEEC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79-4A12-B73C-0A6E570CEEC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79-4A12-B73C-0A6E570CEEC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79-4A12-B73C-0A6E570CE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Employment!$AY$398:$AY$403</c:f>
              <c:strCache>
                <c:ptCount val="6"/>
                <c:pt idx="0">
                  <c:v>DFW</c:v>
                </c:pt>
                <c:pt idx="1">
                  <c:v>Houston</c:v>
                </c:pt>
                <c:pt idx="2">
                  <c:v>Austin</c:v>
                </c:pt>
                <c:pt idx="3">
                  <c:v>San Antonio</c:v>
                </c:pt>
                <c:pt idx="4">
                  <c:v>Other MSAs</c:v>
                </c:pt>
                <c:pt idx="5">
                  <c:v>Rest of State</c:v>
                </c:pt>
              </c:strCache>
            </c:strRef>
          </c:cat>
          <c:val>
            <c:numRef>
              <c:f>Employment!$AZ$398:$AZ$403</c:f>
              <c:numCache>
                <c:formatCode>_(* #,##0_);_(* \(#,##0\);_(* "-"??_);_(@_)</c:formatCode>
                <c:ptCount val="6"/>
                <c:pt idx="0">
                  <c:v>466.66666666666652</c:v>
                </c:pt>
                <c:pt idx="1">
                  <c:v>272.33333333333303</c:v>
                </c:pt>
                <c:pt idx="2">
                  <c:v>224.16666666666674</c:v>
                </c:pt>
                <c:pt idx="3">
                  <c:v>110.10000000000036</c:v>
                </c:pt>
                <c:pt idx="4">
                  <c:v>195.36666666666724</c:v>
                </c:pt>
                <c:pt idx="5">
                  <c:v>53.266666666667334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9-4A12-B73C-0A6E570CE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6930095"/>
        <c:axId val="1266930575"/>
      </c:barChart>
      <c:catAx>
        <c:axId val="126693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66930575"/>
        <c:crosses val="autoZero"/>
        <c:auto val="1"/>
        <c:lblAlgn val="ctr"/>
        <c:lblOffset val="100"/>
        <c:noMultiLvlLbl val="0"/>
      </c:catAx>
      <c:valAx>
        <c:axId val="1266930575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26693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85-4B2E-882C-CCF75FA173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85-4B2E-882C-CCF75FA1736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85-4B2E-882C-CCF75FA173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85-4B2E-882C-CCF75FA17363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85-4B2E-882C-CCF75FA173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85-4B2E-882C-CCF75FA17363}"/>
              </c:ext>
            </c:extLst>
          </c:dPt>
          <c:dLbls>
            <c:dLbl>
              <c:idx val="0"/>
              <c:layout>
                <c:manualLayout>
                  <c:x val="0.17222222222222222"/>
                  <c:y val="-3.2407407407407406E-2"/>
                </c:manualLayout>
              </c:layout>
              <c:tx>
                <c:rich>
                  <a:bodyPr/>
                  <a:lstStyle/>
                  <a:p>
                    <a:fld id="{26D64F82-8F3D-4CC7-A1A4-C75CDEA86A46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C1D19A2F-0B5D-4DBA-96CA-B86F00CD94D7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85-4B2E-882C-CCF75FA17363}"/>
                </c:ext>
              </c:extLst>
            </c:dLbl>
            <c:dLbl>
              <c:idx val="1"/>
              <c:layout>
                <c:manualLayout>
                  <c:x val="0.18611111111111112"/>
                  <c:y val="2.3148148148148064E-2"/>
                </c:manualLayout>
              </c:layout>
              <c:tx>
                <c:rich>
                  <a:bodyPr/>
                  <a:lstStyle/>
                  <a:p>
                    <a:fld id="{BF4EA810-C070-4B58-9B64-B11E73E3AFE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D75A9303-7EF4-4FA9-9F5A-C449C93340FC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85-4B2E-882C-CCF75FA17363}"/>
                </c:ext>
              </c:extLst>
            </c:dLbl>
            <c:dLbl>
              <c:idx val="2"/>
              <c:layout>
                <c:manualLayout>
                  <c:x val="-0.16944444444444445"/>
                  <c:y val="7.8703703703703706E-2"/>
                </c:manualLayout>
              </c:layout>
              <c:tx>
                <c:rich>
                  <a:bodyPr/>
                  <a:lstStyle/>
                  <a:p>
                    <a:fld id="{0B526C50-1BD8-41FB-A1F5-055E56824A38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B224FD6A-C168-4B5B-8FDB-1038EFF70342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5555555555554"/>
                      <c:h val="0.268888888888888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85-4B2E-882C-CCF75FA17363}"/>
                </c:ext>
              </c:extLst>
            </c:dLbl>
            <c:dLbl>
              <c:idx val="3"/>
              <c:layout>
                <c:manualLayout>
                  <c:x val="-0.14166666666666666"/>
                  <c:y val="2.7777777777777776E-2"/>
                </c:manualLayout>
              </c:layout>
              <c:tx>
                <c:rich>
                  <a:bodyPr/>
                  <a:lstStyle/>
                  <a:p>
                    <a:fld id="{23D61E97-AD2E-4025-A043-47982D4AF62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539031F8-9A36-4154-BAD8-70F379C4ADE3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0693350831146"/>
                      <c:h val="0.33270851560221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785-4B2E-882C-CCF75FA17363}"/>
                </c:ext>
              </c:extLst>
            </c:dLbl>
            <c:dLbl>
              <c:idx val="4"/>
              <c:layout>
                <c:manualLayout>
                  <c:x val="-0.21388888888888888"/>
                  <c:y val="-7.8703703703703706E-2"/>
                </c:manualLayout>
              </c:layout>
              <c:tx>
                <c:rich>
                  <a:bodyPr/>
                  <a:lstStyle/>
                  <a:p>
                    <a:fld id="{3FFFA8D0-69AA-4BE8-AB38-E5BE68B837F2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45664C92-91C6-4E6D-B301-25C2943FA070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785-4B2E-882C-CCF75FA17363}"/>
                </c:ext>
              </c:extLst>
            </c:dLbl>
            <c:dLbl>
              <c:idx val="5"/>
              <c:layout>
                <c:manualLayout>
                  <c:x val="1.3888998250218722E-2"/>
                  <c:y val="-0.11342574365704286"/>
                </c:manualLayout>
              </c:layout>
              <c:tx>
                <c:rich>
                  <a:bodyPr/>
                  <a:lstStyle/>
                  <a:p>
                    <a:fld id="{8A74BFE6-50FF-404D-8D4B-4CFB8D00859A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5492D4F7-F050-48E1-8A9B-9F462C6460D6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322222222222219"/>
                      <c:h val="9.659740449110527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785-4B2E-882C-CCF75FA17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Employment!$AY$407:$AY$412</c:f>
              <c:strCache>
                <c:ptCount val="6"/>
                <c:pt idx="0">
                  <c:v>Austin</c:v>
                </c:pt>
                <c:pt idx="1">
                  <c:v>DFW</c:v>
                </c:pt>
                <c:pt idx="2">
                  <c:v>Houston</c:v>
                </c:pt>
                <c:pt idx="3">
                  <c:v>San Antonio</c:v>
                </c:pt>
                <c:pt idx="4">
                  <c:v>Other MSAs</c:v>
                </c:pt>
                <c:pt idx="5">
                  <c:v>Rest of State</c:v>
                </c:pt>
              </c:strCache>
            </c:strRef>
          </c:cat>
          <c:val>
            <c:numRef>
              <c:f>Employment!$AZ$407:$AZ$412</c:f>
              <c:numCache>
                <c:formatCode>0%</c:formatCode>
                <c:ptCount val="6"/>
                <c:pt idx="0">
                  <c:v>0.16957914113523451</c:v>
                </c:pt>
                <c:pt idx="1">
                  <c:v>0.3530272083112686</c:v>
                </c:pt>
                <c:pt idx="2">
                  <c:v>0.20601659227879018</c:v>
                </c:pt>
                <c:pt idx="3">
                  <c:v>8.3289204932294608E-2</c:v>
                </c:pt>
                <c:pt idx="4">
                  <c:v>0.14779231913659657</c:v>
                </c:pt>
                <c:pt idx="5">
                  <c:v>4.0295534205815324E-2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Employment!$AY$407:$AY$412</c15:f>
                <c15:dlblRangeCache>
                  <c:ptCount val="6"/>
                  <c:pt idx="0">
                    <c:v>Austin</c:v>
                  </c:pt>
                  <c:pt idx="1">
                    <c:v>DFW</c:v>
                  </c:pt>
                  <c:pt idx="2">
                    <c:v>Houston</c:v>
                  </c:pt>
                  <c:pt idx="3">
                    <c:v>San Antonio</c:v>
                  </c:pt>
                  <c:pt idx="4">
                    <c:v>Other MSAs</c:v>
                  </c:pt>
                  <c:pt idx="5">
                    <c:v>Rest of State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2785-4B2E-882C-CCF75FA1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US</c:v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TX GDP SQGDP09'!$AN$70:$AO$70</c:f>
              <c:strCache>
                <c:ptCount val="2"/>
                <c:pt idx="0">
                  <c:v>3-Yr</c:v>
                </c:pt>
                <c:pt idx="1">
                  <c:v>1-Yr</c:v>
                </c:pt>
              </c:strCache>
            </c:strRef>
          </c:cat>
          <c:val>
            <c:numRef>
              <c:f>'US TX GDP SQGDP09'!$AN$71:$AO$71</c:f>
              <c:numCache>
                <c:formatCode>0.0%</c:formatCode>
                <c:ptCount val="2"/>
                <c:pt idx="0">
                  <c:v>2.6656413733109341E-2</c:v>
                </c:pt>
                <c:pt idx="1">
                  <c:v>2.080466508761214E-2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E-4CBE-BBE4-50B85C3741F4}"/>
            </c:ext>
          </c:extLst>
        </c:ser>
        <c:ser>
          <c:idx val="1"/>
          <c:order val="1"/>
          <c:tx>
            <c:v>TX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'US TX GDP SQGDP09'!$AN$70:$AO$70</c:f>
              <c:strCache>
                <c:ptCount val="2"/>
                <c:pt idx="0">
                  <c:v>3-Yr</c:v>
                </c:pt>
                <c:pt idx="1">
                  <c:v>1-Yr</c:v>
                </c:pt>
              </c:strCache>
            </c:strRef>
          </c:cat>
          <c:val>
            <c:numRef>
              <c:f>'US TX GDP SQGDP09'!$AN$72:$AO$72</c:f>
              <c:numCache>
                <c:formatCode>0.0%</c:formatCode>
                <c:ptCount val="2"/>
                <c:pt idx="0">
                  <c:v>5.2562520119053824E-2</c:v>
                </c:pt>
                <c:pt idx="1">
                  <c:v>2.7252076008044135E-2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E-4CBE-BBE4-50B85C374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161743"/>
        <c:axId val="1786573455"/>
      </c:barChart>
      <c:catAx>
        <c:axId val="16511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786573455"/>
        <c:crosses val="autoZero"/>
        <c:auto val="1"/>
        <c:lblAlgn val="ctr"/>
        <c:lblOffset val="100"/>
        <c:noMultiLvlLbl val="0"/>
      </c:catAx>
      <c:valAx>
        <c:axId val="17865734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5116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DB16E3F-8F4D-804F-A25D-E80F0E854137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72186F-4D6D-584F-98AF-D9DEAC3B1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5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41C860-8BD0-4E61-B1D5-8A5809205CF8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D1E91AF-1F01-48E4-8B42-0BA1372E9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Build, remodel, demo; buy/sell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3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A227F-BD40-9D9E-A443-77E5161F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8493B-0209-F487-D5B6-2EB640439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FD593-5F6E-D13C-B6A4-2D2BB67D6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F4F8-50D3-B2C4-1051-D7C3A7739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249D7-95BA-7504-AEDC-777C94CC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33E31-4C12-9BFB-A215-57E36FF85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EB19E-ECF6-F5C4-EFFF-1F2CD3BAD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more on commercial costs: construction, labor, operations.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FFC7-D49C-28FA-FD2A-4ED663CA3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4 are 68% of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 35 percent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BE4E1-2E4C-87BF-BF95-23433815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676B3-EA9D-C3E0-F7FC-733AF1FB4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5C0F8-C2B3-4A2F-E05A-7D15F3FCE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 35 percent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A91E7-A7E2-ACEF-D9B4-9DEA999EA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9C247-4CEB-CB55-B405-ACB8D7C0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6314C-B471-3812-CC70-42CBAF6AD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21C1F-BA74-94B9-C714-CE999F6F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1293-44D0-5E05-FF56-C45B7D589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Altman, OpenAI</a:t>
            </a:r>
          </a:p>
          <a:p>
            <a:r>
              <a:rPr lang="en-US" dirty="0"/>
              <a:t>Dalio, Bridgewater Associates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1AF-1F01-48E4-8B42-0BA1372E94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2192000" cy="4928970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177944"/>
            <a:ext cx="11277600" cy="849027"/>
          </a:xfrm>
        </p:spPr>
        <p:txBody>
          <a:bodyPr lIns="0" tIns="0" rIns="0" bIns="0" anchor="b">
            <a:noAutofit/>
          </a:bodyPr>
          <a:lstStyle>
            <a:lvl1pPr algn="r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3" y="4101272"/>
            <a:ext cx="11277599" cy="470728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28970"/>
            <a:ext cx="12192000" cy="114300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473075" y="5930300"/>
            <a:ext cx="7261727" cy="579053"/>
          </a:xfrm>
        </p:spPr>
        <p:txBody>
          <a:bodyPr lIns="0" rIns="0" bIns="0">
            <a:noAutofit/>
          </a:bodyPr>
          <a:lstStyle>
            <a:lvl1pPr marL="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r">
              <a:lnSpc>
                <a:spcPts val="1800"/>
              </a:lnSpc>
              <a:buNone/>
              <a:defRPr sz="24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4473073" y="5412755"/>
            <a:ext cx="7264400" cy="461160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r">
              <a:buNone/>
              <a:defRPr sz="3200">
                <a:solidFill>
                  <a:srgbClr val="23558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0560E-B81C-7FBC-C3AF-39A5E4452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978052"/>
            <a:ext cx="2286000" cy="5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6" pos="7392" userDrawn="1">
          <p15:clr>
            <a:srgbClr val="FBAE40"/>
          </p15:clr>
        </p15:guide>
        <p15:guide id="8" orient="horz" pos="2880" userDrawn="1">
          <p15:clr>
            <a:srgbClr val="FBAE40"/>
          </p15:clr>
        </p15:guide>
        <p15:guide id="9" orient="horz" pos="31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31C731E-7A5E-2DEF-4657-4A26974B6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6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NOVEMBER 17 – 18, 2025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9E0B587-AB30-075A-5563-4BAAC461A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6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ARLINGTON, TEXAS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26F6345-0416-8440-7D9B-DC9657CD1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6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8312B-4461-4440-B7F7-3D7C76760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0"/>
            <a:ext cx="12192000" cy="1325563"/>
          </a:xfrm>
          <a:solidFill>
            <a:srgbClr val="235582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5921"/>
            <a:ext cx="10515600" cy="4710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328160"/>
            <a:ext cx="12192000" cy="54864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AE057-4A35-E4D2-A847-622502099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710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710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2600"/>
            <a:ext cx="12192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8160"/>
            <a:ext cx="12192000" cy="54864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8A290-D31F-1076-ED3C-D528EBBF2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2600"/>
            <a:ext cx="12192000" cy="1325563"/>
          </a:xfrm>
          <a:prstGeom prst="rect">
            <a:avLst/>
          </a:prstGeom>
          <a:solidFill>
            <a:srgbClr val="2355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28160"/>
            <a:ext cx="12192000" cy="54864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D2DC6-DCD1-125B-DB8B-3C6F6450E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10515600" cy="567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E800E-C267-D6E1-2F65-8B171205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558802" y="1600200"/>
            <a:ext cx="10970127" cy="36576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3200">
                <a:solidFill>
                  <a:srgbClr val="DF4338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9AFFE-7C95-AF34-3857-E2B0A66A5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2191999" cy="6867358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558802" y="1600200"/>
            <a:ext cx="10970127" cy="36576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4864DB-21C3-C58C-92B4-6A6BAF324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6501154"/>
            <a:ext cx="12191999" cy="366204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DEFDC-E5DC-8514-D26E-67EC3E724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2191999" cy="6867358"/>
          </a:xfrm>
          <a:prstGeom prst="rect">
            <a:avLst/>
          </a:prstGeom>
          <a:solidFill>
            <a:srgbClr val="235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03754"/>
            <a:ext cx="73152" cy="36360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BFC25-F0FA-1E37-2D76-B028B637C1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6542958"/>
            <a:ext cx="2430898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E49C-030B-458D-B852-C9F05419B96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BCEB-C8CF-4059-855C-17B2B8F35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3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70" r:id="rId6"/>
    <p:sldLayoutId id="2147483669" r:id="rId7"/>
    <p:sldLayoutId id="2147483667" r:id="rId8"/>
    <p:sldLayoutId id="2147483668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8FEC-CBBB-8F4C-B79F-7D6962C0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984" y="1036320"/>
            <a:ext cx="9876818" cy="2990651"/>
          </a:xfrm>
        </p:spPr>
        <p:txBody>
          <a:bodyPr/>
          <a:lstStyle/>
          <a:p>
            <a:r>
              <a:rPr lang="en-US" dirty="0"/>
              <a:t>Texas Real Estate Markets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3A3CB-4CC3-7946-B528-7302CA708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3" y="4226782"/>
            <a:ext cx="11277599" cy="4707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 11,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789F2-403D-2E4F-9154-555629213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3074" y="6132061"/>
            <a:ext cx="7261727" cy="5538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Dr. Lynn Krebs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Research Economist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65369-2B98-D341-8219-7387D0457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5054153"/>
            <a:ext cx="11280274" cy="1006179"/>
          </a:xfrm>
        </p:spPr>
        <p:txBody>
          <a:bodyPr/>
          <a:lstStyle/>
          <a:p>
            <a:r>
              <a:rPr lang="en-US" dirty="0"/>
              <a:t>Texas Oil &amp; Gas Association</a:t>
            </a:r>
          </a:p>
          <a:p>
            <a:r>
              <a:rPr lang="en-US" dirty="0"/>
              <a:t>Ad Valorem Tax Conference</a:t>
            </a:r>
          </a:p>
        </p:txBody>
      </p:sp>
    </p:spTree>
    <p:extLst>
      <p:ext uri="{BB962C8B-B14F-4D97-AF65-F5344CB8AC3E}">
        <p14:creationId xmlns:p14="http://schemas.microsoft.com/office/powerpoint/2010/main" val="334783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C1D7-2F7E-8EDC-C58B-4509F9F5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E5F6-74E6-D4B9-9242-D5F9B462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“Real” Fed Funds Rate</a:t>
            </a:r>
            <a:br>
              <a:rPr lang="en-US" sz="3600" dirty="0"/>
            </a:br>
            <a:r>
              <a:rPr lang="en-US" sz="3600" dirty="0"/>
              <a:t>(FFE Rate minus CPI)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C6B2E8-B9B2-EB91-80F6-3A814E355DEF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4DB37-EF51-8C4C-0911-6D3F6013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2" y="1786064"/>
            <a:ext cx="12057365" cy="44533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A98773-36A3-CB17-BE1E-60550661F5C3}"/>
              </a:ext>
            </a:extLst>
          </p:cNvPr>
          <p:cNvSpPr/>
          <p:nvPr/>
        </p:nvSpPr>
        <p:spPr>
          <a:xfrm>
            <a:off x="9744075" y="3232674"/>
            <a:ext cx="1657350" cy="223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E7FBA5-EB8F-2750-4AFD-2F1A3423D4F4}"/>
              </a:ext>
            </a:extLst>
          </p:cNvPr>
          <p:cNvSpPr/>
          <p:nvPr/>
        </p:nvSpPr>
        <p:spPr>
          <a:xfrm>
            <a:off x="4886324" y="3071982"/>
            <a:ext cx="4505325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69F06E-E576-98EA-E38A-59D99F2CF12F}"/>
              </a:ext>
            </a:extLst>
          </p:cNvPr>
          <p:cNvSpPr/>
          <p:nvPr/>
        </p:nvSpPr>
        <p:spPr>
          <a:xfrm>
            <a:off x="1571625" y="3221916"/>
            <a:ext cx="1943100" cy="923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0751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408C7-7204-303A-FFAB-B04473B08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948F-A6CD-DEDC-2AC5-7F83AB1A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 yield on 10-year treasury securities </a:t>
            </a:r>
            <a:br>
              <a:rPr lang="en-US" sz="3600" dirty="0"/>
            </a:br>
            <a:r>
              <a:rPr lang="en-US" sz="3600" dirty="0"/>
              <a:t>from 1970 to 2024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41D07C5-69C8-712D-FDF9-9EDDE8A441F0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ChartObject">
            <a:extLst>
              <a:ext uri="{FF2B5EF4-FFF2-40B4-BE49-F238E27FC236}">
                <a16:creationId xmlns:a16="http://schemas.microsoft.com/office/drawing/2014/main" id="{0C7AFC5A-3E65-522A-9B3D-05EC20FA0683}"/>
              </a:ext>
            </a:extLst>
          </p:cNvPr>
          <p:cNvGraphicFramePr/>
          <p:nvPr/>
        </p:nvGraphicFramePr>
        <p:xfrm>
          <a:off x="724800" y="1813730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24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5966-B19C-4304-C6E6-368F888F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D566-C7E4-71FE-2D7B-D13E0AF5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Market yield on 10-year treasury securities </a:t>
            </a:r>
            <a:br>
              <a:rPr lang="en-US" sz="3600" dirty="0"/>
            </a:br>
            <a:r>
              <a:rPr lang="en-US" sz="3600" dirty="0"/>
              <a:t>from May 2013 to June 2025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063CC6-6E49-1A61-0A0C-A56527184614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ChartObject">
            <a:extLst>
              <a:ext uri="{FF2B5EF4-FFF2-40B4-BE49-F238E27FC236}">
                <a16:creationId xmlns:a16="http://schemas.microsoft.com/office/drawing/2014/main" id="{47EE69B8-4E67-7620-559C-43E794A61F10}"/>
              </a:ext>
            </a:extLst>
          </p:cNvPr>
          <p:cNvGraphicFramePr/>
          <p:nvPr/>
        </p:nvGraphicFramePr>
        <p:xfrm>
          <a:off x="724800" y="1861497"/>
          <a:ext cx="107424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7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AF5D-0C4A-9AB8-E246-47EF73291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70E6-937E-1382-1966-1F974B2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Surplus or Deficit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1E26E51-0132-C211-9BB9-4EE6A2BD2032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8BF24-79A8-25D4-86F1-385D91FF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15" y="1782924"/>
            <a:ext cx="11884498" cy="43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AADE-0671-D770-143F-B71293ADE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8240-FE25-23BC-80C9-714F9FED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Surplus or Deficit as Percent of GDP</a:t>
            </a:r>
            <a:br>
              <a:rPr lang="en-US" sz="3600" dirty="0"/>
            </a:br>
            <a:r>
              <a:rPr lang="en-US" sz="3600" dirty="0"/>
              <a:t>2024 = 6.4%; 2025 Est = 5.9%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81FAC8E-FE39-3F96-6175-874C60636828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B4C4B-33CD-1368-847B-BCDE43E8638A}"/>
              </a:ext>
            </a:extLst>
          </p:cNvPr>
          <p:cNvGrpSpPr/>
          <p:nvPr/>
        </p:nvGrpSpPr>
        <p:grpSpPr>
          <a:xfrm>
            <a:off x="76920" y="1732270"/>
            <a:ext cx="12028254" cy="4442619"/>
            <a:chOff x="96376" y="1732270"/>
            <a:chExt cx="12028254" cy="44426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5E23A0-8E15-81C5-E980-F672524B1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76" y="1732270"/>
              <a:ext cx="12028254" cy="444261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DD05E6-C482-B1F1-A45C-6ADC7D4EF040}"/>
                </a:ext>
              </a:extLst>
            </p:cNvPr>
            <p:cNvCxnSpPr>
              <a:cxnSpLocks/>
            </p:cNvCxnSpPr>
            <p:nvPr/>
          </p:nvCxnSpPr>
          <p:spPr>
            <a:xfrm>
              <a:off x="9243392" y="2385391"/>
              <a:ext cx="2831543" cy="799691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781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A691-A24C-A37F-B089-5F298AD2B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BCA89F-B023-1804-2781-CBBCE55590E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7200" b="1" dirty="0"/>
              <a:t>Texas Economy: Demographic,  Employment and Economic Trends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BCE4E-708F-BA57-1E66-6C572BB3F6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00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2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D45F6-3AB4-A413-E0D0-8E490F9D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E0D5-2DE8-E676-AD92-0C03C81F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23094" cy="6506928"/>
          </a:xfrm>
        </p:spPr>
        <p:txBody>
          <a:bodyPr>
            <a:noAutofit/>
          </a:bodyPr>
          <a:lstStyle/>
          <a:p>
            <a:r>
              <a:rPr lang="en-US" sz="3500" b="1" dirty="0"/>
              <a:t>SE TX grew fastest, all regions grew</a:t>
            </a:r>
            <a:br>
              <a:rPr lang="en-US" sz="3500" b="1" dirty="0"/>
            </a:br>
            <a:r>
              <a:rPr lang="en-US" sz="2800" dirty="0"/>
              <a:t>(Annual percent population change, </a:t>
            </a:r>
            <a:r>
              <a:rPr lang="en-US" sz="2800" b="1" u="sng" dirty="0"/>
              <a:t>2024</a:t>
            </a:r>
            <a:r>
              <a:rPr lang="en-US" sz="2800" dirty="0"/>
              <a:t>)</a:t>
            </a:r>
          </a:p>
        </p:txBody>
      </p:sp>
      <p:pic>
        <p:nvPicPr>
          <p:cNvPr id="6" name="Picture 5" descr="A map of the state of texas&#10;&#10;AI-generated content may be incorrect.">
            <a:extLst>
              <a:ext uri="{FF2B5EF4-FFF2-40B4-BE49-F238E27FC236}">
                <a16:creationId xmlns:a16="http://schemas.microsoft.com/office/drawing/2014/main" id="{9B187961-00CA-184F-AC4C-EF2663F7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3094" y="0"/>
            <a:ext cx="8568906" cy="65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8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E64C-4005-15F9-62DC-6F84C687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57D0BF-B9CE-9D50-0B27-4DD7144881A1}"/>
              </a:ext>
            </a:extLst>
          </p:cNvPr>
          <p:cNvGraphicFramePr>
            <a:graphicFrameLocks/>
          </p:cNvGraphicFramePr>
          <p:nvPr/>
        </p:nvGraphicFramePr>
        <p:xfrm>
          <a:off x="254643" y="1493133"/>
          <a:ext cx="11710017" cy="44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086491-E28B-D0DC-EC95-35886092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Accelerating population growth slowed in 2025</a:t>
            </a:r>
            <a:br>
              <a:rPr lang="en-US" sz="3500" b="1" dirty="0"/>
            </a:br>
            <a:r>
              <a:rPr lang="en-US" sz="2800" dirty="0"/>
              <a:t>(Total population growth by source, YE 6-30)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2ACB8-5312-BF2D-8ACB-71D8191F607C}"/>
              </a:ext>
            </a:extLst>
          </p:cNvPr>
          <p:cNvSpPr txBox="1"/>
          <p:nvPr/>
        </p:nvSpPr>
        <p:spPr>
          <a:xfrm>
            <a:off x="9538996" y="6161115"/>
            <a:ext cx="2425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US Census data.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875E22-91C8-7906-99DB-8A134116FBC9}"/>
              </a:ext>
            </a:extLst>
          </p:cNvPr>
          <p:cNvGraphicFramePr>
            <a:graphicFrameLocks noGrp="1"/>
          </p:cNvGraphicFramePr>
          <p:nvPr/>
        </p:nvGraphicFramePr>
        <p:xfrm>
          <a:off x="4230574" y="6000598"/>
          <a:ext cx="46298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273">
                  <a:extLst>
                    <a:ext uri="{9D8B030D-6E8A-4147-A177-3AD203B41FA5}">
                      <a16:colId xmlns:a16="http://schemas.microsoft.com/office/drawing/2014/main" val="1856593000"/>
                    </a:ext>
                  </a:extLst>
                </a:gridCol>
                <a:gridCol w="1543273">
                  <a:extLst>
                    <a:ext uri="{9D8B030D-6E8A-4147-A177-3AD203B41FA5}">
                      <a16:colId xmlns:a16="http://schemas.microsoft.com/office/drawing/2014/main" val="2054980829"/>
                    </a:ext>
                  </a:extLst>
                </a:gridCol>
                <a:gridCol w="1543273">
                  <a:extLst>
                    <a:ext uri="{9D8B030D-6E8A-4147-A177-3AD203B41FA5}">
                      <a16:colId xmlns:a16="http://schemas.microsoft.com/office/drawing/2014/main" val="957904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Natural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Domestic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International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70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DAE4-82B5-58D2-BFB9-3D7BEB75EBB0}"/>
              </a:ext>
            </a:extLst>
          </p:cNvPr>
          <p:cNvSpPr txBox="1"/>
          <p:nvPr/>
        </p:nvSpPr>
        <p:spPr>
          <a:xfrm>
            <a:off x="891251" y="434050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86,873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918A7-A021-74FB-B464-59B840ABE662}"/>
              </a:ext>
            </a:extLst>
          </p:cNvPr>
          <p:cNvSpPr txBox="1"/>
          <p:nvPr/>
        </p:nvSpPr>
        <p:spPr>
          <a:xfrm>
            <a:off x="10351626" y="275965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392,485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E3D65-710C-7E16-1135-60A777170A10}"/>
              </a:ext>
            </a:extLst>
          </p:cNvPr>
          <p:cNvSpPr txBox="1"/>
          <p:nvPr/>
        </p:nvSpPr>
        <p:spPr>
          <a:xfrm>
            <a:off x="6545484" y="167255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599,040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039D1-00F3-9DAF-DA95-A969DF0105E8}"/>
              </a:ext>
            </a:extLst>
          </p:cNvPr>
          <p:cNvSpPr txBox="1"/>
          <p:nvPr/>
        </p:nvSpPr>
        <p:spPr>
          <a:xfrm>
            <a:off x="4660739" y="1970595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540,347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B63DB-A852-620E-06D0-39E5EEC92234}"/>
              </a:ext>
            </a:extLst>
          </p:cNvPr>
          <p:cNvSpPr txBox="1"/>
          <p:nvPr/>
        </p:nvSpPr>
        <p:spPr>
          <a:xfrm>
            <a:off x="2737587" y="299048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337,222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D096-264A-29EC-ABB7-0BBB14206291}"/>
              </a:ext>
            </a:extLst>
          </p:cNvPr>
          <p:cNvSpPr txBox="1"/>
          <p:nvPr/>
        </p:nvSpPr>
        <p:spPr>
          <a:xfrm>
            <a:off x="8437412" y="1718189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598,297</a:t>
            </a:r>
          </a:p>
        </p:txBody>
      </p:sp>
    </p:spTree>
    <p:extLst>
      <p:ext uri="{BB962C8B-B14F-4D97-AF65-F5344CB8AC3E}">
        <p14:creationId xmlns:p14="http://schemas.microsoft.com/office/powerpoint/2010/main" val="177486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5436-1718-ED41-DA73-245BABC1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CC57C7-F9C8-DAF7-A310-C388A79FAB3F}"/>
              </a:ext>
            </a:extLst>
          </p:cNvPr>
          <p:cNvGraphicFramePr>
            <a:graphicFrameLocks/>
          </p:cNvGraphicFramePr>
          <p:nvPr/>
        </p:nvGraphicFramePr>
        <p:xfrm>
          <a:off x="258101" y="1527858"/>
          <a:ext cx="11675798" cy="4690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011FFB-E27D-F29E-32A3-4E151D6D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87% of population growth in the Big-4*</a:t>
            </a:r>
            <a:br>
              <a:rPr lang="en-US" sz="3500" b="1" dirty="0"/>
            </a:br>
            <a:r>
              <a:rPr lang="en-US" sz="2800" dirty="0"/>
              <a:t>(5-yr change; Pct. of total change)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CE81D-1B00-A9DB-FC45-2AA6B452A698}"/>
              </a:ext>
            </a:extLst>
          </p:cNvPr>
          <p:cNvSpPr txBox="1"/>
          <p:nvPr/>
        </p:nvSpPr>
        <p:spPr>
          <a:xfrm>
            <a:off x="9535504" y="6218615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Census Bureau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44592-A98E-4F32-7E47-F71148C3CC24}"/>
              </a:ext>
            </a:extLst>
          </p:cNvPr>
          <p:cNvSpPr txBox="1"/>
          <p:nvPr/>
        </p:nvSpPr>
        <p:spPr>
          <a:xfrm>
            <a:off x="258102" y="6299639"/>
            <a:ext cx="6385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*Other MSAs = 22 smaller metro areas. Micros = 41 micropolitan areas, Rural = remaining 121 counties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44AFAB-1502-DB4C-CAC1-4B85CCE73927}"/>
              </a:ext>
            </a:extLst>
          </p:cNvPr>
          <p:cNvGraphicFramePr>
            <a:graphicFrameLocks/>
          </p:cNvGraphicFramePr>
          <p:nvPr/>
        </p:nvGraphicFramePr>
        <p:xfrm>
          <a:off x="5995686" y="1328163"/>
          <a:ext cx="5708248" cy="304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867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D4C4-2D1A-F791-C7A3-3BC388F2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D9F1-718F-66C3-2984-2B88618C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Total payroll employment up, but concentrated*</a:t>
            </a:r>
            <a:br>
              <a:rPr lang="en-US" sz="3500" b="1" dirty="0"/>
            </a:br>
            <a:r>
              <a:rPr lang="en-US" sz="2800" dirty="0"/>
              <a:t>(Change since March 2020, 1,000s; Pct. of total)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189A5-E016-D64A-3AED-139FCD01EFAC}"/>
              </a:ext>
            </a:extLst>
          </p:cNvPr>
          <p:cNvSpPr txBox="1"/>
          <p:nvPr/>
        </p:nvSpPr>
        <p:spPr>
          <a:xfrm>
            <a:off x="10149453" y="6218615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BLS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4A689-6859-2D6E-776F-35325F7B3B5E}"/>
              </a:ext>
            </a:extLst>
          </p:cNvPr>
          <p:cNvSpPr txBox="1"/>
          <p:nvPr/>
        </p:nvSpPr>
        <p:spPr>
          <a:xfrm>
            <a:off x="258102" y="6218614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*Other MSAs = 21 smaller metro areas. Rest of State = 177 remaining non-metro counties.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CA9E22-4D41-8C5A-A4C3-05EC2024944D}"/>
              </a:ext>
            </a:extLst>
          </p:cNvPr>
          <p:cNvGraphicFramePr>
            <a:graphicFrameLocks/>
          </p:cNvGraphicFramePr>
          <p:nvPr/>
        </p:nvGraphicFramePr>
        <p:xfrm>
          <a:off x="258101" y="1527858"/>
          <a:ext cx="11754579" cy="458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1C7577-9FBC-D5FA-5521-3CC8C1CB5DF6}"/>
              </a:ext>
            </a:extLst>
          </p:cNvPr>
          <p:cNvGraphicFramePr>
            <a:graphicFrameLocks/>
          </p:cNvGraphicFramePr>
          <p:nvPr/>
        </p:nvGraphicFramePr>
        <p:xfrm>
          <a:off x="7620000" y="14206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360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Texas Real Estate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DAAD-4CC9-2A44-B011-D963676C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1633636"/>
            <a:ext cx="11102288" cy="471043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US Macroeconomic Backdrop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Texas Demographic, Employment and Economic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Select Texas RE Markets (Office, Industrial, Rural)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Macro Review and Texas Real Estate Forecast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Not speaking on behalf of TAMU, opinions are my own. </a:t>
            </a:r>
          </a:p>
        </p:txBody>
      </p:sp>
    </p:spTree>
    <p:extLst>
      <p:ext uri="{BB962C8B-B14F-4D97-AF65-F5344CB8AC3E}">
        <p14:creationId xmlns:p14="http://schemas.microsoft.com/office/powerpoint/2010/main" val="357309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AEA7-4535-4584-B752-44E25CCE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6B6BFB-FD55-C1F3-327E-89FE1A533166}"/>
              </a:ext>
            </a:extLst>
          </p:cNvPr>
          <p:cNvGraphicFramePr>
            <a:graphicFrameLocks/>
          </p:cNvGraphicFramePr>
          <p:nvPr/>
        </p:nvGraphicFramePr>
        <p:xfrm>
          <a:off x="154328" y="1539434"/>
          <a:ext cx="7038886" cy="470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F9016E-39E4-90A7-495E-69451F6A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/>
              <a:t>TX economic growth slows on shifting industry contributions</a:t>
            </a:r>
            <a:br>
              <a:rPr lang="en-US" sz="3500" dirty="0"/>
            </a:br>
            <a:r>
              <a:rPr lang="en-US" sz="2800" b="0" dirty="0"/>
              <a:t>(</a:t>
            </a:r>
            <a:r>
              <a:rPr lang="en-US" sz="2800" dirty="0"/>
              <a:t>C</a:t>
            </a:r>
            <a:r>
              <a:rPr lang="en-US" sz="2800" b="0" dirty="0"/>
              <a:t>ompound annual GDP growth rates)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69F02-71E1-CAB2-5374-42EA2945B7E0}"/>
              </a:ext>
            </a:extLst>
          </p:cNvPr>
          <p:cNvSpPr txBox="1"/>
          <p:nvPr/>
        </p:nvSpPr>
        <p:spPr>
          <a:xfrm>
            <a:off x="8124190" y="6239749"/>
            <a:ext cx="3483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Texas Real Estate Research Center analysis of BEA data.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EC1697-D9BE-77E9-1722-5F5E1A23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33" y="1645922"/>
            <a:ext cx="5011839" cy="3909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Year Growth Contributions*</a:t>
            </a:r>
          </a:p>
          <a:p>
            <a:r>
              <a:rPr lang="en-US" dirty="0"/>
              <a:t>Positive Impact:</a:t>
            </a:r>
          </a:p>
          <a:p>
            <a:pPr lvl="1"/>
            <a:r>
              <a:rPr lang="en-US" dirty="0"/>
              <a:t>Real Estate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Prof/Sci/Technical</a:t>
            </a:r>
          </a:p>
          <a:p>
            <a:r>
              <a:rPr lang="en-US" dirty="0"/>
              <a:t>Negative Impact:</a:t>
            </a:r>
          </a:p>
          <a:p>
            <a:pPr lvl="1"/>
            <a:r>
              <a:rPr lang="en-US" dirty="0"/>
              <a:t>Accom/Food Services</a:t>
            </a:r>
          </a:p>
          <a:p>
            <a:pPr lvl="1"/>
            <a:r>
              <a:rPr lang="en-US" dirty="0"/>
              <a:t>Other Services</a:t>
            </a:r>
          </a:p>
          <a:p>
            <a:pPr lvl="1"/>
            <a:r>
              <a:rPr lang="en-US" dirty="0"/>
              <a:t>Mgmt./Companies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26F0CE-5411-5064-083E-49624931856E}"/>
              </a:ext>
            </a:extLst>
          </p:cNvPr>
          <p:cNvSpPr txBox="1">
            <a:spLocks/>
          </p:cNvSpPr>
          <p:nvPr/>
        </p:nvSpPr>
        <p:spPr>
          <a:xfrm>
            <a:off x="7193215" y="5555848"/>
            <a:ext cx="4414622" cy="60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*Mining/Oil &amp; Gas has been flat</a:t>
            </a:r>
          </a:p>
        </p:txBody>
      </p:sp>
    </p:spTree>
    <p:extLst>
      <p:ext uri="{BB962C8B-B14F-4D97-AF65-F5344CB8AC3E}">
        <p14:creationId xmlns:p14="http://schemas.microsoft.com/office/powerpoint/2010/main" val="30468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5289-F5E2-894D-55C8-4906FC39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3E2524-20C1-C55A-5A67-643F2514DBCA}"/>
              </a:ext>
            </a:extLst>
          </p:cNvPr>
          <p:cNvGraphicFramePr>
            <a:graphicFrameLocks/>
          </p:cNvGraphicFramePr>
          <p:nvPr/>
        </p:nvGraphicFramePr>
        <p:xfrm>
          <a:off x="351099" y="1539429"/>
          <a:ext cx="11489802" cy="47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B822A7-8CBE-44C0-D869-A1AF3B13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TX’s slowing GDP returning to long-term trend</a:t>
            </a:r>
            <a:br>
              <a:rPr lang="en-US" sz="3500" dirty="0"/>
            </a:br>
            <a:r>
              <a:rPr lang="en-US" sz="2800" b="0" dirty="0"/>
              <a:t>(YoY Pct Change)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98CB3-0588-85ED-4A5A-070E4C9E13D5}"/>
              </a:ext>
            </a:extLst>
          </p:cNvPr>
          <p:cNvSpPr txBox="1"/>
          <p:nvPr/>
        </p:nvSpPr>
        <p:spPr>
          <a:xfrm>
            <a:off x="8124190" y="6239749"/>
            <a:ext cx="3483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Texas Real Estate Research Center analysis of BEA data.</a:t>
            </a:r>
          </a:p>
        </p:txBody>
      </p:sp>
    </p:spTree>
    <p:extLst>
      <p:ext uri="{BB962C8B-B14F-4D97-AF65-F5344CB8AC3E}">
        <p14:creationId xmlns:p14="http://schemas.microsoft.com/office/powerpoint/2010/main" val="329352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FB21-FB1E-7764-AFCA-2B5544EF6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17ED6B-7F4B-EE13-1D2F-BF6C55E85C6F}"/>
              </a:ext>
            </a:extLst>
          </p:cNvPr>
          <p:cNvGraphicFramePr>
            <a:graphicFrameLocks/>
          </p:cNvGraphicFramePr>
          <p:nvPr/>
        </p:nvGraphicFramePr>
        <p:xfrm>
          <a:off x="154328" y="1539427"/>
          <a:ext cx="6871505" cy="47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BB0A46-9AD4-BC92-508B-52DB5130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TX job growth rate also down, by almost 1/3rd</a:t>
            </a:r>
            <a:br>
              <a:rPr lang="en-US" sz="3500" dirty="0"/>
            </a:br>
            <a:r>
              <a:rPr lang="en-US" sz="2800" b="0" dirty="0"/>
              <a:t>(</a:t>
            </a:r>
            <a:r>
              <a:rPr lang="en-US" sz="2800" dirty="0"/>
              <a:t>C</a:t>
            </a:r>
            <a:r>
              <a:rPr lang="en-US" sz="2800" b="0" dirty="0"/>
              <a:t>ompound annual payroll employment growth rates)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3A3DB-9244-750D-49B0-888AF1228152}"/>
              </a:ext>
            </a:extLst>
          </p:cNvPr>
          <p:cNvSpPr txBox="1"/>
          <p:nvPr/>
        </p:nvSpPr>
        <p:spPr>
          <a:xfrm>
            <a:off x="8124190" y="6239749"/>
            <a:ext cx="3483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Texas Real Estate Research Center analysis of BEA data.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382A22-EF36-E9E2-764A-19D86AD5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833" y="1645922"/>
            <a:ext cx="5011839" cy="3909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Year Growth Contributions*</a:t>
            </a:r>
          </a:p>
          <a:p>
            <a:r>
              <a:rPr lang="en-US" dirty="0"/>
              <a:t>Positive Impact:</a:t>
            </a:r>
          </a:p>
          <a:p>
            <a:pPr lvl="1"/>
            <a:r>
              <a:rPr lang="en-US" dirty="0"/>
              <a:t>Health Care &amp; Social Assistance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Leisure and Hospitality</a:t>
            </a:r>
          </a:p>
          <a:p>
            <a:r>
              <a:rPr lang="en-US" dirty="0"/>
              <a:t>Negative Impact: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Professional &amp; Business Services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4D64E6-76D4-5276-50EF-70BD7F4598DE}"/>
              </a:ext>
            </a:extLst>
          </p:cNvPr>
          <p:cNvSpPr txBox="1">
            <a:spLocks/>
          </p:cNvSpPr>
          <p:nvPr/>
        </p:nvSpPr>
        <p:spPr>
          <a:xfrm>
            <a:off x="7193215" y="5555848"/>
            <a:ext cx="4414622" cy="601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*Mining/Logging with some growth (1.9%)</a:t>
            </a:r>
          </a:p>
        </p:txBody>
      </p:sp>
    </p:spTree>
    <p:extLst>
      <p:ext uri="{BB962C8B-B14F-4D97-AF65-F5344CB8AC3E}">
        <p14:creationId xmlns:p14="http://schemas.microsoft.com/office/powerpoint/2010/main" val="144869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26F01-1156-1A51-0176-D80724387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89EC96-954C-470C-ADAC-509A3C78DA5F}"/>
              </a:ext>
            </a:extLst>
          </p:cNvPr>
          <p:cNvGraphicFramePr>
            <a:graphicFrameLocks/>
          </p:cNvGraphicFramePr>
          <p:nvPr/>
        </p:nvGraphicFramePr>
        <p:xfrm>
          <a:off x="266218" y="1595871"/>
          <a:ext cx="11698618" cy="4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8F4CEA-84CC-D410-6085-6B0BC79B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/>
              <a:t>New Single Family construction cost index has been relatively flat since 2022</a:t>
            </a:r>
            <a:br>
              <a:rPr lang="en-US" sz="3500" dirty="0"/>
            </a:br>
            <a:r>
              <a:rPr lang="en-US" sz="2400" dirty="0"/>
              <a:t>(Producer Price New Construction Index (Left=YoY Pct, Right = Index) </a:t>
            </a:r>
            <a:endParaRPr lang="en-US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35BE-F7A4-306D-FF6E-76CD51277EF3}"/>
              </a:ext>
            </a:extLst>
          </p:cNvPr>
          <p:cNvSpPr txBox="1"/>
          <p:nvPr/>
        </p:nvSpPr>
        <p:spPr>
          <a:xfrm>
            <a:off x="8124190" y="6239749"/>
            <a:ext cx="2223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TRERC of Census Bureau data.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175EF2-716D-112B-3DF1-65750D5B8382}"/>
              </a:ext>
            </a:extLst>
          </p:cNvPr>
          <p:cNvSpPr/>
          <p:nvPr/>
        </p:nvSpPr>
        <p:spPr>
          <a:xfrm rot="20485356">
            <a:off x="6340746" y="2987498"/>
            <a:ext cx="2711806" cy="1048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 percent increase</a:t>
            </a:r>
          </a:p>
          <a:p>
            <a:pPr algn="ctr"/>
            <a:r>
              <a:rPr lang="en-US" dirty="0"/>
              <a:t>3/20 to 10/22</a:t>
            </a:r>
          </a:p>
        </p:txBody>
      </p:sp>
    </p:spTree>
    <p:extLst>
      <p:ext uri="{BB962C8B-B14F-4D97-AF65-F5344CB8AC3E}">
        <p14:creationId xmlns:p14="http://schemas.microsoft.com/office/powerpoint/2010/main" val="227184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40081B-2931-1893-9F77-8F340454F78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082786" y="1600200"/>
            <a:ext cx="10044128" cy="3657600"/>
          </a:xfrm>
        </p:spPr>
        <p:txBody>
          <a:bodyPr/>
          <a:lstStyle/>
          <a:p>
            <a:r>
              <a:rPr lang="en-US" sz="7200" b="1" dirty="0"/>
              <a:t>Select Texas Real Estate Markets</a:t>
            </a:r>
          </a:p>
          <a:p>
            <a:r>
              <a:rPr lang="en-US" dirty="0"/>
              <a:t>A mixed bag with oversupply in most assets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DCD616-8FF9-23FE-E8B5-F07CE8B2C654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4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DB0CB9-F634-4E2C-B359-A8950D9C369E}"/>
              </a:ext>
            </a:extLst>
          </p:cNvPr>
          <p:cNvGraphicFramePr>
            <a:graphicFrameLocks/>
          </p:cNvGraphicFramePr>
          <p:nvPr/>
        </p:nvGraphicFramePr>
        <p:xfrm>
          <a:off x="224287" y="1595886"/>
          <a:ext cx="5728838" cy="464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C563E8-66C7-6A08-1FAD-179851FB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CRE construction costs flattened, up 46% since 2020</a:t>
            </a:r>
            <a:br>
              <a:rPr lang="en-US" sz="3500" dirty="0"/>
            </a:br>
            <a:r>
              <a:rPr lang="en-US" sz="2400" dirty="0"/>
              <a:t>(Producer Price New Construction Index (Left=YoY Pct, Right = Index) </a:t>
            </a:r>
            <a:endParaRPr lang="en-US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7D18D-8172-99E9-3CAF-674D3CFB5DFC}"/>
              </a:ext>
            </a:extLst>
          </p:cNvPr>
          <p:cNvSpPr txBox="1"/>
          <p:nvPr/>
        </p:nvSpPr>
        <p:spPr>
          <a:xfrm>
            <a:off x="8124190" y="6239749"/>
            <a:ext cx="3597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Texas Real Estate Research Center analysis of BLS data.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F55EE3-5D12-487C-BC0A-5EFA8C063A9D}"/>
              </a:ext>
            </a:extLst>
          </p:cNvPr>
          <p:cNvGraphicFramePr>
            <a:graphicFrameLocks/>
          </p:cNvGraphicFramePr>
          <p:nvPr/>
        </p:nvGraphicFramePr>
        <p:xfrm>
          <a:off x="6235998" y="1595883"/>
          <a:ext cx="5728838" cy="464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9E5D55-7FB4-9BD4-8D17-E57C7D7BD209}"/>
              </a:ext>
            </a:extLst>
          </p:cNvPr>
          <p:cNvGraphicFramePr>
            <a:graphicFrameLocks noGrp="1"/>
          </p:cNvGraphicFramePr>
          <p:nvPr/>
        </p:nvGraphicFramePr>
        <p:xfrm>
          <a:off x="4571357" y="6177439"/>
          <a:ext cx="30492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643">
                  <a:extLst>
                    <a:ext uri="{9D8B030D-6E8A-4147-A177-3AD203B41FA5}">
                      <a16:colId xmlns:a16="http://schemas.microsoft.com/office/drawing/2014/main" val="3236488854"/>
                    </a:ext>
                  </a:extLst>
                </a:gridCol>
                <a:gridCol w="1524643">
                  <a:extLst>
                    <a:ext uri="{9D8B030D-6E8A-4147-A177-3AD203B41FA5}">
                      <a16:colId xmlns:a16="http://schemas.microsoft.com/office/drawing/2014/main" val="119186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Warehouse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1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5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16DA-72F0-F2DC-AD8B-FE26D62EB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98FB57-A92E-53C3-5B8F-494C6F30E787}"/>
              </a:ext>
            </a:extLst>
          </p:cNvPr>
          <p:cNvGraphicFramePr>
            <a:graphicFrameLocks/>
          </p:cNvGraphicFramePr>
          <p:nvPr/>
        </p:nvGraphicFramePr>
        <p:xfrm>
          <a:off x="258100" y="1527855"/>
          <a:ext cx="11754578" cy="469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BE2AA7-B135-D303-5C84-9D3468DF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DFW Office job growth 2X Houston or Austin*</a:t>
            </a:r>
            <a:br>
              <a:rPr lang="en-US" sz="3500" b="1" dirty="0"/>
            </a:br>
            <a:r>
              <a:rPr lang="en-US" sz="2800" dirty="0"/>
              <a:t>(Last five years 1,000s; Pct. of total)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EBAA7-524E-06D1-C80F-CF9C306C445D}"/>
              </a:ext>
            </a:extLst>
          </p:cNvPr>
          <p:cNvSpPr txBox="1"/>
          <p:nvPr/>
        </p:nvSpPr>
        <p:spPr>
          <a:xfrm>
            <a:off x="10149453" y="6218615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BLS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6531A-58CB-7BFB-C9EA-7C7AB12A92E5}"/>
              </a:ext>
            </a:extLst>
          </p:cNvPr>
          <p:cNvSpPr txBox="1"/>
          <p:nvPr/>
        </p:nvSpPr>
        <p:spPr>
          <a:xfrm>
            <a:off x="258102" y="6218614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*Other MSAs = 21 smaller metro areas. Rest of State = 177 remaining non-metro counties.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A5C99F-3D6A-8686-4297-B5932FFADC08}"/>
              </a:ext>
            </a:extLst>
          </p:cNvPr>
          <p:cNvGraphicFramePr>
            <a:graphicFrameLocks/>
          </p:cNvGraphicFramePr>
          <p:nvPr/>
        </p:nvGraphicFramePr>
        <p:xfrm>
          <a:off x="7620000" y="13281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4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CEF6B-3E9D-C267-9EA6-25B3A33E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2DD4-AC2F-0534-7157-3FC0BC0D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More space for AIs than people – a bubble?</a:t>
            </a:r>
            <a:endParaRPr lang="en-US" sz="3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6AFE7-FF7D-F318-8C65-D5CED094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713" y="1645921"/>
            <a:ext cx="3934134" cy="471043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“When bubbles happen, smart people get overexcited about a kernel of truth… That’s not rational behavior. Someone’s gonna get burned there, I think.” –  S. Altman</a:t>
            </a:r>
          </a:p>
          <a:p>
            <a:r>
              <a:rPr lang="en-US" dirty="0"/>
              <a:t>There’s a major new technology that certainly will change the world and be successful. But some people are confusing that with the investments being successful. – </a:t>
            </a:r>
            <a:r>
              <a:rPr lang="en-US" dirty="0" err="1"/>
              <a:t>R.Dalio</a:t>
            </a:r>
            <a:endParaRPr lang="en-US" dirty="0"/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0BCDB03C-6116-5190-BD83-6B6F9DB9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9" y="1477421"/>
            <a:ext cx="7722879" cy="49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BE42-0819-BC59-91DF-D93C8931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C4C72A-2737-3C1B-2EC3-7D80408B6FE0}"/>
              </a:ext>
            </a:extLst>
          </p:cNvPr>
          <p:cNvSpPr/>
          <p:nvPr/>
        </p:nvSpPr>
        <p:spPr>
          <a:xfrm>
            <a:off x="3084945" y="1574151"/>
            <a:ext cx="8827850" cy="257297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CE3EBA-167C-7494-BD71-DDDA506D0FF6}"/>
              </a:ext>
            </a:extLst>
          </p:cNvPr>
          <p:cNvGraphicFramePr>
            <a:graphicFrameLocks/>
          </p:cNvGraphicFramePr>
          <p:nvPr/>
        </p:nvGraphicFramePr>
        <p:xfrm>
          <a:off x="279204" y="1574155"/>
          <a:ext cx="11633591" cy="464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70B5A8-0046-2884-1845-70CEB211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Office conditions better here than nationally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47D2D-E30A-E8A9-CB02-43239351B13E}"/>
              </a:ext>
            </a:extLst>
          </p:cNvPr>
          <p:cNvSpPr txBox="1"/>
          <p:nvPr/>
        </p:nvSpPr>
        <p:spPr>
          <a:xfrm>
            <a:off x="9888842" y="6217805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CoStar data.</a:t>
            </a:r>
          </a:p>
        </p:txBody>
      </p:sp>
    </p:spTree>
    <p:extLst>
      <p:ext uri="{BB962C8B-B14F-4D97-AF65-F5344CB8AC3E}">
        <p14:creationId xmlns:p14="http://schemas.microsoft.com/office/powerpoint/2010/main" val="320926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89F3-117E-7D09-DC2E-BB965334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452C72-C2E0-80B0-2AFE-C7F6CC64E82C}"/>
              </a:ext>
            </a:extLst>
          </p:cNvPr>
          <p:cNvGraphicFramePr>
            <a:graphicFrameLocks/>
          </p:cNvGraphicFramePr>
          <p:nvPr/>
        </p:nvGraphicFramePr>
        <p:xfrm>
          <a:off x="293913" y="1551008"/>
          <a:ext cx="11604173" cy="466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03FA24-0F74-615C-DBA6-64A16BE5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Office oversupply persists, slight drop Q3</a:t>
            </a:r>
            <a:br>
              <a:rPr lang="en-US" sz="3500" b="1" dirty="0"/>
            </a:br>
            <a:r>
              <a:rPr lang="en-US" sz="2800" dirty="0"/>
              <a:t>(Texas MSA cumulative supply minus demand, MSF)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4958B-89A0-C7A2-3AE9-7341011A1817}"/>
              </a:ext>
            </a:extLst>
          </p:cNvPr>
          <p:cNvSpPr txBox="1"/>
          <p:nvPr/>
        </p:nvSpPr>
        <p:spPr>
          <a:xfrm>
            <a:off x="9888842" y="6217805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CoStar data.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7A26BA-BEB6-0D46-2963-0F7B19B71F06}"/>
              </a:ext>
            </a:extLst>
          </p:cNvPr>
          <p:cNvGraphicFramePr>
            <a:graphicFrameLocks noGrp="1"/>
          </p:cNvGraphicFramePr>
          <p:nvPr/>
        </p:nvGraphicFramePr>
        <p:xfrm>
          <a:off x="1229241" y="1669731"/>
          <a:ext cx="3240960" cy="154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320">
                  <a:extLst>
                    <a:ext uri="{9D8B030D-6E8A-4147-A177-3AD203B41FA5}">
                      <a16:colId xmlns:a16="http://schemas.microsoft.com/office/drawing/2014/main" val="3937983217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1507108560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2875927186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Percent of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Surplus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Percent of Inventory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1445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Austin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884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DFW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4957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Houston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0747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7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16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40081B-2931-1893-9F77-8F340454F78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z="4000" b="1" dirty="0"/>
              <a:t>Macroeconomics</a:t>
            </a:r>
          </a:p>
          <a:p>
            <a:endParaRPr lang="en-US" dirty="0"/>
          </a:p>
          <a:p>
            <a:r>
              <a:rPr lang="en-US" dirty="0"/>
              <a:t>Factors that most affect real estate markets, inflation, interest rates, and other financial conditions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04C8D36-6DE3-EFBF-2708-1A78E779D77F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A41E-22B3-4E88-8F69-156B12E2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C40773-7889-4675-8DE3-7EE05596C521}"/>
              </a:ext>
            </a:extLst>
          </p:cNvPr>
          <p:cNvGraphicFramePr>
            <a:graphicFrameLocks/>
          </p:cNvGraphicFramePr>
          <p:nvPr/>
        </p:nvGraphicFramePr>
        <p:xfrm>
          <a:off x="219920" y="1857694"/>
          <a:ext cx="11752162" cy="475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4771C0-582C-A939-1B25-231A1ABA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Office sale price leveling, income improves (a little)</a:t>
            </a:r>
            <a:br>
              <a:rPr lang="en-US" sz="3500" b="1" dirty="0"/>
            </a:br>
            <a:r>
              <a:rPr lang="en-US" sz="2800" dirty="0"/>
              <a:t>(Chart = US data, Table = Local Markets)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E43C8-B3B6-3374-0BA2-F1DBA4F7B156}"/>
              </a:ext>
            </a:extLst>
          </p:cNvPr>
          <p:cNvSpPr txBox="1"/>
          <p:nvPr/>
        </p:nvSpPr>
        <p:spPr>
          <a:xfrm>
            <a:off x="9936254" y="6610088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CoStar data.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7B5B98-D602-FA71-A989-7B5DD25513DA}"/>
              </a:ext>
            </a:extLst>
          </p:cNvPr>
          <p:cNvGraphicFramePr>
            <a:graphicFrameLocks noGrp="1"/>
          </p:cNvGraphicFramePr>
          <p:nvPr/>
        </p:nvGraphicFramePr>
        <p:xfrm>
          <a:off x="796000" y="1833684"/>
          <a:ext cx="5401600" cy="154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320">
                  <a:extLst>
                    <a:ext uri="{9D8B030D-6E8A-4147-A177-3AD203B41FA5}">
                      <a16:colId xmlns:a16="http://schemas.microsoft.com/office/drawing/2014/main" val="3937983217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1507108560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2875927186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3163361705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4025666772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Cap 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12-Mo BP Change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12-Mo Sales ($M)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Latest Per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SF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1445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Austin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4572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$911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$103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884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DFW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4572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$1,271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$408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4957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Houston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4572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$681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$259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0747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4572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$127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$165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7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71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2639-8103-E9B4-24D4-A002057A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4D1E-99DB-B330-A6CB-90A1FB57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will outperform a generally weak office sector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1DF06E-CF38-7E49-09A3-C52EA4CCDBD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Texas benefited from record office job growth – but hiring slows (AI impact or excuse?)</a:t>
            </a:r>
          </a:p>
          <a:p>
            <a:r>
              <a:rPr lang="en-US" dirty="0"/>
              <a:t>Prime space in Austin and Dallas are relocation opportunities</a:t>
            </a:r>
          </a:p>
          <a:p>
            <a:pPr marL="690563" lvl="1" indent="-233363">
              <a:buNone/>
            </a:pPr>
            <a:r>
              <a:rPr lang="en-US" dirty="0"/>
              <a:t>– </a:t>
            </a:r>
            <a:r>
              <a:rPr lang="en-US" sz="2800" dirty="0"/>
              <a:t>Texas still ahead in the HQ relocation game (48% of national total, 12 of CA’s 17 losses.)</a:t>
            </a:r>
          </a:p>
          <a:p>
            <a:r>
              <a:rPr lang="en-US" dirty="0"/>
              <a:t>Limited residential conversion opportunities (for now)</a:t>
            </a:r>
          </a:p>
        </p:txBody>
      </p:sp>
    </p:spTree>
    <p:extLst>
      <p:ext uri="{BB962C8B-B14F-4D97-AF65-F5344CB8AC3E}">
        <p14:creationId xmlns:p14="http://schemas.microsoft.com/office/powerpoint/2010/main" val="1843412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9DF50-B762-1C1C-BAE7-DACBAD04B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230319-3489-4508-BFD1-45093127B650}"/>
              </a:ext>
            </a:extLst>
          </p:cNvPr>
          <p:cNvGraphicFramePr>
            <a:graphicFrameLocks/>
          </p:cNvGraphicFramePr>
          <p:nvPr/>
        </p:nvGraphicFramePr>
        <p:xfrm>
          <a:off x="258100" y="1625130"/>
          <a:ext cx="11754578" cy="469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FE6CF7-033D-766E-9E3E-2C44D666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Industrial: Dallas, Houston lead job gains*</a:t>
            </a:r>
            <a:br>
              <a:rPr lang="en-US" sz="3500" b="1" dirty="0"/>
            </a:br>
            <a:r>
              <a:rPr lang="en-US" sz="2800" dirty="0"/>
              <a:t>(Last five years 1,000s; Pct. of total)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EBE76-DAD3-0F24-5576-3F62DE0E8A21}"/>
              </a:ext>
            </a:extLst>
          </p:cNvPr>
          <p:cNvSpPr txBox="1"/>
          <p:nvPr/>
        </p:nvSpPr>
        <p:spPr>
          <a:xfrm>
            <a:off x="9824937" y="6274336"/>
            <a:ext cx="236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TRERC analysis of BLS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213E4-B114-A5F0-D364-655616C89E7A}"/>
              </a:ext>
            </a:extLst>
          </p:cNvPr>
          <p:cNvSpPr txBox="1"/>
          <p:nvPr/>
        </p:nvSpPr>
        <p:spPr>
          <a:xfrm>
            <a:off x="258102" y="6257521"/>
            <a:ext cx="64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*Other MSAs = 21 smaller metro areas. Rest of State = 177 remaining non-metro counties.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BF9CAB-4390-4D7E-B5C8-8DF18414E260}"/>
              </a:ext>
            </a:extLst>
          </p:cNvPr>
          <p:cNvGraphicFramePr>
            <a:graphicFrameLocks/>
          </p:cNvGraphicFramePr>
          <p:nvPr/>
        </p:nvGraphicFramePr>
        <p:xfrm>
          <a:off x="7858664" y="1425438"/>
          <a:ext cx="4333336" cy="257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10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8DBFC-4DE2-E9AF-B76A-1AAE50B30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2CF64A-43F2-08EE-D4F2-33C91B8E4191}"/>
              </a:ext>
            </a:extLst>
          </p:cNvPr>
          <p:cNvSpPr/>
          <p:nvPr/>
        </p:nvSpPr>
        <p:spPr>
          <a:xfrm>
            <a:off x="2715490" y="1919000"/>
            <a:ext cx="9007807" cy="180831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DEBCED-3CFA-4065-B355-097B87221243}"/>
              </a:ext>
            </a:extLst>
          </p:cNvPr>
          <p:cNvGraphicFramePr>
            <a:graphicFrameLocks/>
          </p:cNvGraphicFramePr>
          <p:nvPr/>
        </p:nvGraphicFramePr>
        <p:xfrm>
          <a:off x="279204" y="1919000"/>
          <a:ext cx="11538547" cy="470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C97136-C876-9BDF-EA57-2EE40F63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Industrial</a:t>
            </a:r>
            <a:br>
              <a:rPr lang="en-US" sz="3200" b="1" dirty="0"/>
            </a:br>
            <a:r>
              <a:rPr lang="en-US" sz="3200" b="1" dirty="0"/>
              <a:t>DFW, Houston, San Antonio top performing markets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4F029-3905-248C-9B20-E4330DD56214}"/>
              </a:ext>
            </a:extLst>
          </p:cNvPr>
          <p:cNvSpPr txBox="1"/>
          <p:nvPr/>
        </p:nvSpPr>
        <p:spPr>
          <a:xfrm>
            <a:off x="9888842" y="6516118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CoStar data.</a:t>
            </a:r>
          </a:p>
        </p:txBody>
      </p:sp>
    </p:spTree>
    <p:extLst>
      <p:ext uri="{BB962C8B-B14F-4D97-AF65-F5344CB8AC3E}">
        <p14:creationId xmlns:p14="http://schemas.microsoft.com/office/powerpoint/2010/main" val="1088334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4D67-27A3-C537-B1F0-98D94DFCF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D9B290-E475-4885-8421-F2AB252C5090}"/>
              </a:ext>
            </a:extLst>
          </p:cNvPr>
          <p:cNvGraphicFramePr>
            <a:graphicFrameLocks/>
          </p:cNvGraphicFramePr>
          <p:nvPr/>
        </p:nvGraphicFramePr>
        <p:xfrm>
          <a:off x="293914" y="1926647"/>
          <a:ext cx="11732128" cy="460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2D9A727-3EB7-7334-FCDD-C4C939A9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Industrial oversupply still increasing</a:t>
            </a:r>
            <a:br>
              <a:rPr lang="en-US" sz="3500" b="1" dirty="0"/>
            </a:br>
            <a:r>
              <a:rPr lang="en-US" sz="2800" dirty="0"/>
              <a:t>(Texas MSA cumulative supply minus demand, MSF)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73CD9-9299-9999-94B8-BE864C85D4CD}"/>
              </a:ext>
            </a:extLst>
          </p:cNvPr>
          <p:cNvSpPr txBox="1"/>
          <p:nvPr/>
        </p:nvSpPr>
        <p:spPr>
          <a:xfrm>
            <a:off x="9888842" y="6535571"/>
            <a:ext cx="21996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Source: TRERC analysis of CoStar data.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623B57-587D-FB6E-C7F0-E8E5C0BC11A2}"/>
              </a:ext>
            </a:extLst>
          </p:cNvPr>
          <p:cNvGraphicFramePr>
            <a:graphicFrameLocks noGrp="1"/>
          </p:cNvGraphicFramePr>
          <p:nvPr/>
        </p:nvGraphicFramePr>
        <p:xfrm>
          <a:off x="1298252" y="1970244"/>
          <a:ext cx="3240960" cy="154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320">
                  <a:extLst>
                    <a:ext uri="{9D8B030D-6E8A-4147-A177-3AD203B41FA5}">
                      <a16:colId xmlns:a16="http://schemas.microsoft.com/office/drawing/2014/main" val="3937983217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1507108560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2875927186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Percent of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Surplus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Percent of Inventory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1445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Austin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884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DFW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4957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Houston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0747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7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63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C9456-0CB1-96B2-6341-A4FA8FA3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C321E6-1B77-44F8-ACC7-939B1B67B1E4}"/>
              </a:ext>
            </a:extLst>
          </p:cNvPr>
          <p:cNvGraphicFramePr>
            <a:graphicFrameLocks/>
          </p:cNvGraphicFramePr>
          <p:nvPr/>
        </p:nvGraphicFramePr>
        <p:xfrm>
          <a:off x="219919" y="1825264"/>
          <a:ext cx="11690429" cy="475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324576-D7DF-A6F4-37B8-C6E40660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Industrial cap rates down on weaker income</a:t>
            </a:r>
            <a:br>
              <a:rPr lang="en-US" sz="3500" b="1" dirty="0"/>
            </a:br>
            <a:r>
              <a:rPr lang="en-US" sz="2800" dirty="0"/>
              <a:t>(Chart = US data, Table = Local Markets)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D07CA-4535-89AA-30DC-A57ED9DCF669}"/>
              </a:ext>
            </a:extLst>
          </p:cNvPr>
          <p:cNvSpPr txBox="1"/>
          <p:nvPr/>
        </p:nvSpPr>
        <p:spPr>
          <a:xfrm>
            <a:off x="8902317" y="6401613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Note: Cap rate, sale price and NOI indices = 1.00 in 2009 Q2.</a:t>
            </a:r>
          </a:p>
          <a:p>
            <a:pPr algn="r"/>
            <a:r>
              <a:rPr lang="en-US" sz="1000" dirty="0"/>
              <a:t>Source: TRERC analysis of CoStar data.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C67A4A-0072-5853-C169-CF57DCEB3616}"/>
              </a:ext>
            </a:extLst>
          </p:cNvPr>
          <p:cNvGraphicFramePr>
            <a:graphicFrameLocks noGrp="1"/>
          </p:cNvGraphicFramePr>
          <p:nvPr/>
        </p:nvGraphicFramePr>
        <p:xfrm>
          <a:off x="796000" y="1801254"/>
          <a:ext cx="5401600" cy="154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320">
                  <a:extLst>
                    <a:ext uri="{9D8B030D-6E8A-4147-A177-3AD203B41FA5}">
                      <a16:colId xmlns:a16="http://schemas.microsoft.com/office/drawing/2014/main" val="3937983217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1507108560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2875927186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3163361705"/>
                    </a:ext>
                  </a:extLst>
                </a:gridCol>
                <a:gridCol w="1080320">
                  <a:extLst>
                    <a:ext uri="{9D8B030D-6E8A-4147-A177-3AD203B41FA5}">
                      <a16:colId xmlns:a16="http://schemas.microsoft.com/office/drawing/2014/main" val="4025666772"/>
                    </a:ext>
                  </a:extLst>
                </a:gridCol>
              </a:tblGrid>
              <a:tr h="3788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Cap Rate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12-Mo BP Change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12-Mo Sales ($M)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Latest Per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SF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1445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Austin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$333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$125 </a:t>
                      </a:r>
                    </a:p>
                  </a:txBody>
                  <a:tcPr marL="9525" marR="36576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884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DFW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$2,218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$128 </a:t>
                      </a:r>
                    </a:p>
                  </a:txBody>
                  <a:tcPr marL="9525" marR="36576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74957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Houston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$1,605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$107 </a:t>
                      </a:r>
                    </a:p>
                  </a:txBody>
                  <a:tcPr marL="9525" marR="36576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07470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San Antonio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$217 </a:t>
                      </a:r>
                    </a:p>
                  </a:txBody>
                  <a:tcPr marL="9525" marR="27432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$34 </a:t>
                      </a:r>
                    </a:p>
                  </a:txBody>
                  <a:tcPr marL="9525" marR="36576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7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18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0175A-674D-B1F5-BA95-342B7451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65D-77F3-EB31-F3CF-76815BF6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industrial markets still waiting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482F57-990D-A222-7A8E-15FB83641B86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Excess supply still ticking up</a:t>
            </a:r>
          </a:p>
          <a:p>
            <a:r>
              <a:rPr lang="en-US" dirty="0"/>
              <a:t>Distribution not as vulnerable to tariffs as some expect</a:t>
            </a:r>
          </a:p>
          <a:p>
            <a:r>
              <a:rPr lang="en-US" dirty="0"/>
              <a:t>Manufacturing may play a more important role if Trump Administration policies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93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1972-122D-ED1C-6305-8C9EB943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Texas Rural Land Markets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1DCF3-146E-72B3-F85A-A659F91BD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/>
          <a:stretch/>
        </p:blipFill>
        <p:spPr>
          <a:xfrm>
            <a:off x="3521303" y="1396457"/>
            <a:ext cx="5291959" cy="50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7462-8AF7-3027-8F70-C6434BD9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C9FF-E880-F1F3-D2F4-0DD0B68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90"/>
          </a:xfrm>
        </p:spPr>
        <p:txBody>
          <a:bodyPr anchor="ctr">
            <a:normAutofit/>
          </a:bodyPr>
          <a:lstStyle/>
          <a:p>
            <a:r>
              <a:rPr lang="en-US" b="1" dirty="0"/>
              <a:t>Texas Land Markets</a:t>
            </a:r>
            <a:br>
              <a:rPr lang="en-US" b="1" dirty="0"/>
            </a:br>
            <a:r>
              <a:rPr lang="en-US" sz="3600" b="1" dirty="0"/>
              <a:t>Size Segments</a:t>
            </a:r>
            <a:br>
              <a:rPr lang="en-US" sz="3600" b="1" dirty="0"/>
            </a:br>
            <a:r>
              <a:rPr lang="en-US" sz="2000" b="1" dirty="0"/>
              <a:t>(excluding 10 acres or less)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54FD5-DE28-A1F4-6DCD-AB5893AE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6" r="30688"/>
          <a:stretch>
            <a:fillRect/>
          </a:stretch>
        </p:blipFill>
        <p:spPr>
          <a:xfrm>
            <a:off x="1143624" y="2052918"/>
            <a:ext cx="9708663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06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CB4A-B9F0-D518-DA95-8DF744385CD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Texas Rural Land Prices </a:t>
            </a:r>
            <a:br>
              <a:rPr lang="en-US"/>
            </a:br>
            <a:r>
              <a:rPr lang="en-US"/>
              <a:t> </a:t>
            </a:r>
          </a:p>
        </p:txBody>
      </p:sp>
      <p:pic>
        <p:nvPicPr>
          <p:cNvPr id="5" name="Content Placeholder 4" descr="Plot of price by DATE">
            <a:extLst>
              <a:ext uri="{FF2B5EF4-FFF2-40B4-BE49-F238E27FC236}">
                <a16:creationId xmlns:a16="http://schemas.microsoft.com/office/drawing/2014/main" id="{AAB0E2C7-1B81-80EC-DF31-BA53D385CFBE}"/>
              </a:ext>
            </a:extLst>
          </p:cNvPr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061"/>
            <a:ext cx="10515600" cy="42084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708FF-27E8-BB94-A965-EFD975F705A8}"/>
              </a:ext>
            </a:extLst>
          </p:cNvPr>
          <p:cNvSpPr txBox="1"/>
          <p:nvPr/>
        </p:nvSpPr>
        <p:spPr>
          <a:xfrm>
            <a:off x="11146367" y="2003592"/>
            <a:ext cx="102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4Q2025 $5,214</a:t>
            </a:r>
          </a:p>
          <a:p>
            <a:pPr algn="ctr"/>
            <a:r>
              <a:rPr lang="en-US" sz="2000" b="1" dirty="0"/>
              <a:t>Per acre</a:t>
            </a:r>
          </a:p>
        </p:txBody>
      </p:sp>
    </p:spTree>
    <p:extLst>
      <p:ext uri="{BB962C8B-B14F-4D97-AF65-F5344CB8AC3E}">
        <p14:creationId xmlns:p14="http://schemas.microsoft.com/office/powerpoint/2010/main" val="279771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256A-7079-A846-8B54-A7C4ACB1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Inflation?</a:t>
            </a:r>
          </a:p>
        </p:txBody>
      </p:sp>
      <p:pic>
        <p:nvPicPr>
          <p:cNvPr id="3" name="Picture 2" descr="A person in glasses and a suit holding his head&#10;&#10;Description automatically generated">
            <a:extLst>
              <a:ext uri="{FF2B5EF4-FFF2-40B4-BE49-F238E27FC236}">
                <a16:creationId xmlns:a16="http://schemas.microsoft.com/office/drawing/2014/main" id="{F3E163C8-B3CB-680A-F771-93FA0DB7A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6786" b="-1"/>
          <a:stretch/>
        </p:blipFill>
        <p:spPr>
          <a:xfrm>
            <a:off x="536641" y="1714016"/>
            <a:ext cx="4589834" cy="417247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E52150-5244-349A-5843-448A72280957}"/>
              </a:ext>
            </a:extLst>
          </p:cNvPr>
          <p:cNvSpPr txBox="1">
            <a:spLocks/>
          </p:cNvSpPr>
          <p:nvPr/>
        </p:nvSpPr>
        <p:spPr>
          <a:xfrm>
            <a:off x="5359941" y="1634247"/>
            <a:ext cx="6478098" cy="4540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1" dirty="0"/>
              <a:t>Inflation is always and everywhere a monetary phenomenon, in the sense that it is and can be produced only by a more rapid increase in the quantity of money than in output. </a:t>
            </a:r>
          </a:p>
          <a:p>
            <a:pPr>
              <a:buFontTx/>
              <a:buChar char="-"/>
            </a:pPr>
            <a:r>
              <a:rPr lang="en-US" sz="3600" i="1" dirty="0"/>
              <a:t>Milton Friedman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/>
              <a:t>Effective Demand vs. Supply</a:t>
            </a:r>
          </a:p>
        </p:txBody>
      </p:sp>
    </p:spTree>
    <p:extLst>
      <p:ext uri="{BB962C8B-B14F-4D97-AF65-F5344CB8AC3E}">
        <p14:creationId xmlns:p14="http://schemas.microsoft.com/office/powerpoint/2010/main" val="1556727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0CE3-E55C-A15D-342A-C44E28F79A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Total Acres Sold</a:t>
            </a:r>
            <a:br>
              <a:rPr lang="en-US"/>
            </a:br>
            <a:r>
              <a:rPr lang="en-US"/>
              <a:t>Texas Rural Land Statewide </a:t>
            </a:r>
          </a:p>
        </p:txBody>
      </p:sp>
      <p:pic>
        <p:nvPicPr>
          <p:cNvPr id="5" name="Content Placeholder 4" descr="Bar chart of DATE">
            <a:extLst>
              <a:ext uri="{FF2B5EF4-FFF2-40B4-BE49-F238E27FC236}">
                <a16:creationId xmlns:a16="http://schemas.microsoft.com/office/drawing/2014/main" id="{72017734-9736-5E12-58AF-4F5D2747B834}"/>
              </a:ext>
            </a:extLst>
          </p:cNvPr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061"/>
            <a:ext cx="10515600" cy="4208466"/>
          </a:xfrm>
        </p:spPr>
      </p:pic>
    </p:spTree>
    <p:extLst>
      <p:ext uri="{BB962C8B-B14F-4D97-AF65-F5344CB8AC3E}">
        <p14:creationId xmlns:p14="http://schemas.microsoft.com/office/powerpoint/2010/main" val="504883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206C-3265-3530-3B45-C633F7F4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Rural Land Market</a:t>
            </a:r>
            <a:br>
              <a:rPr lang="en-US" dirty="0"/>
            </a:br>
            <a:r>
              <a:rPr lang="en-US" dirty="0"/>
              <a:t>Large Tracts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541475-0038-A9ED-45F4-E44963FD1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28530"/>
              </p:ext>
            </p:extLst>
          </p:nvPr>
        </p:nvGraphicFramePr>
        <p:xfrm>
          <a:off x="1501609" y="2042414"/>
          <a:ext cx="9241422" cy="415604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4146152">
                  <a:extLst>
                    <a:ext uri="{9D8B030D-6E8A-4147-A177-3AD203B41FA5}">
                      <a16:colId xmlns:a16="http://schemas.microsoft.com/office/drawing/2014/main" val="11662806"/>
                    </a:ext>
                  </a:extLst>
                </a:gridCol>
                <a:gridCol w="2345167">
                  <a:extLst>
                    <a:ext uri="{9D8B030D-6E8A-4147-A177-3AD203B41FA5}">
                      <a16:colId xmlns:a16="http://schemas.microsoft.com/office/drawing/2014/main" val="1407869402"/>
                    </a:ext>
                  </a:extLst>
                </a:gridCol>
                <a:gridCol w="2750103">
                  <a:extLst>
                    <a:ext uri="{9D8B030D-6E8A-4147-A177-3AD203B41FA5}">
                      <a16:colId xmlns:a16="http://schemas.microsoft.com/office/drawing/2014/main" val="1012149552"/>
                    </a:ext>
                  </a:extLst>
                </a:gridCol>
              </a:tblGrid>
              <a:tr h="593720">
                <a:tc>
                  <a:txBody>
                    <a:bodyPr/>
                    <a:lstStyle/>
                    <a:p>
                      <a:r>
                        <a:rPr lang="en-US" sz="3200" b="0" dirty="0">
                          <a:latin typeface="+mn-lt"/>
                        </a:rPr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+mn-lt"/>
                        </a:rPr>
                        <a:t>YoY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+mn-lt"/>
                        </a:rPr>
                        <a:t>YE 2025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86612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r>
                        <a:rPr lang="en-US" sz="3200" b="1" dirty="0"/>
                        <a:t>Price</a:t>
                      </a:r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6.56%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$5,214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23941700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Typical Tract Size</a:t>
                      </a:r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0093658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r>
                        <a:rPr lang="en-US" sz="3200" b="1" dirty="0"/>
                        <a:t>Sales Volume</a:t>
                      </a:r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-8.16%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3,852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59392704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Total Dollar Volume</a:t>
                      </a:r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6.22%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$1.58B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46898036"/>
                  </a:ext>
                </a:extLst>
              </a:tr>
              <a:tr h="593720"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 Acres</a:t>
                      </a:r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-0.32%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 panose="020F0502020204030204" pitchFamily="34" charset="0"/>
                        </a:rPr>
                        <a:t>303,148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8149033"/>
                  </a:ext>
                </a:extLst>
              </a:tr>
              <a:tr h="5937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*** Price and Volume Regained Momentum </a:t>
                      </a:r>
                      <a:r>
                        <a:rPr lang="en-US" sz="3200" b="1" baseline="0" dirty="0"/>
                        <a:t>***</a:t>
                      </a:r>
                      <a:endParaRPr lang="en-US" sz="3200" b="1" i="1" dirty="0">
                        <a:latin typeface="Century Gothic" panose="020B0502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2648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6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DBB3-70DA-8676-7E09-97D58C78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AB7D-C59D-FB60-4427-C415A92D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23094" cy="6506928"/>
          </a:xfrm>
        </p:spPr>
        <p:txBody>
          <a:bodyPr>
            <a:noAutofit/>
          </a:bodyPr>
          <a:lstStyle/>
          <a:p>
            <a:r>
              <a:rPr lang="en-US" sz="3500" b="1" dirty="0"/>
              <a:t>Texas Rural Land Prices by Region</a:t>
            </a:r>
            <a:br>
              <a:rPr lang="en-US" sz="3500" b="1" dirty="0"/>
            </a:br>
            <a:r>
              <a:rPr lang="en-US" sz="3500" b="1" dirty="0"/>
              <a:t>2024 to 2025</a:t>
            </a:r>
            <a:endParaRPr lang="en-US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93DDF-4E7D-9BE6-9AA0-FCCF6EC3C117}"/>
              </a:ext>
            </a:extLst>
          </p:cNvPr>
          <p:cNvGrpSpPr/>
          <p:nvPr/>
        </p:nvGrpSpPr>
        <p:grpSpPr>
          <a:xfrm>
            <a:off x="3450681" y="0"/>
            <a:ext cx="7944387" cy="6807727"/>
            <a:chOff x="3450681" y="0"/>
            <a:chExt cx="7944387" cy="68077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883CCC-97B3-D745-1482-5A552A44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634" y="0"/>
              <a:ext cx="2310063" cy="274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34C5A5F-F66C-24ED-8745-39589C67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681" y="2237116"/>
              <a:ext cx="2512967" cy="29841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7EA67A-E7CB-F95B-A8F6-3A915BCA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094" y="500753"/>
              <a:ext cx="3396279" cy="40330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BC90A7-5FD1-A9C8-5600-9B97014C3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863" y="970493"/>
              <a:ext cx="2660039" cy="31587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1533AC-A4CD-DEAE-8278-CC33E92C0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299" y="2708817"/>
              <a:ext cx="2498415" cy="29668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2A9C5F-D8DA-6A29-3481-B68A6337B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984" y="1953164"/>
              <a:ext cx="2382106" cy="28287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D11688-953A-97A0-7F2B-0408BB417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505" y="4129289"/>
              <a:ext cx="2255527" cy="267843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86EA09-2D2E-3E63-5582-FED819205ED1}"/>
                </a:ext>
              </a:extLst>
            </p:cNvPr>
            <p:cNvSpPr txBox="1"/>
            <p:nvPr/>
          </p:nvSpPr>
          <p:spPr>
            <a:xfrm>
              <a:off x="3978491" y="172498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1 $5,214</a:t>
              </a:r>
            </a:p>
            <a:p>
              <a:pPr algn="ctr"/>
              <a:r>
                <a:rPr lang="en-US" sz="2000" b="1" dirty="0"/>
                <a:t>-1.6%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552C59-1F9A-5A2C-41F4-9963F9E9DDC7}"/>
                </a:ext>
              </a:extLst>
            </p:cNvPr>
            <p:cNvSpPr txBox="1"/>
            <p:nvPr/>
          </p:nvSpPr>
          <p:spPr>
            <a:xfrm>
              <a:off x="3661651" y="1708532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2 $751</a:t>
              </a:r>
            </a:p>
            <a:p>
              <a:pPr algn="ctr"/>
              <a:r>
                <a:rPr lang="en-US" sz="2000" b="1" dirty="0"/>
                <a:t>20.4%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D99D32-7EDB-CB1C-A0E3-C16F927F7210}"/>
                </a:ext>
              </a:extLst>
            </p:cNvPr>
            <p:cNvSpPr txBox="1"/>
            <p:nvPr/>
          </p:nvSpPr>
          <p:spPr>
            <a:xfrm>
              <a:off x="6873575" y="204099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3 $2,878</a:t>
              </a:r>
            </a:p>
            <a:p>
              <a:pPr algn="ctr"/>
              <a:r>
                <a:rPr lang="en-US" sz="2000" b="1" dirty="0"/>
                <a:t>13.5%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E81F6D-9B55-B08C-AA7F-A3C7FA02D69A}"/>
                </a:ext>
              </a:extLst>
            </p:cNvPr>
            <p:cNvSpPr txBox="1"/>
            <p:nvPr/>
          </p:nvSpPr>
          <p:spPr>
            <a:xfrm>
              <a:off x="10366369" y="1708532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4 $9,159</a:t>
              </a:r>
            </a:p>
            <a:p>
              <a:pPr algn="ctr"/>
              <a:r>
                <a:rPr lang="en-US" sz="2000" b="1" dirty="0"/>
                <a:t>2.2%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1CE9C7-F2A5-4B39-3BAE-5FBDF4B18049}"/>
                </a:ext>
              </a:extLst>
            </p:cNvPr>
            <p:cNvSpPr txBox="1"/>
            <p:nvPr/>
          </p:nvSpPr>
          <p:spPr>
            <a:xfrm>
              <a:off x="9852019" y="4488294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5 $11,502</a:t>
              </a:r>
            </a:p>
            <a:p>
              <a:pPr algn="ctr"/>
              <a:r>
                <a:rPr lang="en-US" sz="2000" b="1" dirty="0"/>
                <a:t>10.6%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615A9B-532C-1C9F-7DDD-417045248D1B}"/>
                </a:ext>
              </a:extLst>
            </p:cNvPr>
            <p:cNvSpPr txBox="1"/>
            <p:nvPr/>
          </p:nvSpPr>
          <p:spPr>
            <a:xfrm>
              <a:off x="7197141" y="2845970"/>
              <a:ext cx="1028699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7 $7,911</a:t>
              </a:r>
            </a:p>
            <a:p>
              <a:pPr algn="ctr"/>
              <a:r>
                <a:rPr lang="en-US" sz="2000" b="1" dirty="0"/>
                <a:t>8.2%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1CDD1E-416E-2EB3-0B03-DFC54ADF377F}"/>
                </a:ext>
              </a:extLst>
            </p:cNvPr>
            <p:cNvSpPr txBox="1"/>
            <p:nvPr/>
          </p:nvSpPr>
          <p:spPr>
            <a:xfrm>
              <a:off x="5732189" y="5459493"/>
              <a:ext cx="1028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Reg. 6 $6,107</a:t>
              </a:r>
            </a:p>
            <a:p>
              <a:pPr algn="ctr"/>
              <a:r>
                <a:rPr lang="en-US" sz="2000" b="1" dirty="0"/>
                <a:t>4.1%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471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5AAC-20FD-7CFF-1329-D1887B569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B604-7820-6A22-A76D-40DD772C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Real Estate Research Center (TRERC)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C24A-97BA-AB00-0183-85324EAA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Save the Date!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A50021"/>
                </a:solidFill>
              </a:rPr>
              <a:t>Outlook on Texas Rural Land Markets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A50021"/>
                </a:solidFill>
              </a:rPr>
              <a:t>Annual Conference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A50021"/>
                </a:solidFill>
              </a:rPr>
              <a:t>April 8-10, 2026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A50021"/>
                </a:solidFill>
              </a:rPr>
              <a:t>Hyatt Hill Country Resort – San Antonio</a:t>
            </a:r>
            <a:endParaRPr lang="en-US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00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6EBE-BD1E-E77E-2B74-139C912D0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BFDF8D-58F0-3C94-8F85-E1109EE54BB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58802" y="1132764"/>
            <a:ext cx="10970127" cy="4125036"/>
          </a:xfrm>
        </p:spPr>
        <p:txBody>
          <a:bodyPr>
            <a:normAutofit/>
          </a:bodyPr>
          <a:lstStyle/>
          <a:p>
            <a:r>
              <a:rPr lang="en-US" sz="7200" b="1" dirty="0"/>
              <a:t>Macro Review and </a:t>
            </a:r>
          </a:p>
          <a:p>
            <a:r>
              <a:rPr lang="en-US" sz="7200" b="1" dirty="0"/>
              <a:t>Texas RE Forecast</a:t>
            </a:r>
          </a:p>
        </p:txBody>
      </p:sp>
    </p:spTree>
    <p:extLst>
      <p:ext uri="{BB962C8B-B14F-4D97-AF65-F5344CB8AC3E}">
        <p14:creationId xmlns:p14="http://schemas.microsoft.com/office/powerpoint/2010/main" val="765753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55BD-4F87-DD0C-EAD6-CE61EFEB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005F-E31F-5DC9-0F36-5F47E4D5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Macro Review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3973-F97C-3946-0B79-4F1D6BC8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717"/>
            <a:ext cx="10515600" cy="497309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Despite the Fed’s recent rate cuts, long-term borrowing costs remain elevated compared to the last two decades </a:t>
            </a:r>
          </a:p>
          <a:p>
            <a:pPr marL="257175" indent="-257175">
              <a:lnSpc>
                <a:spcPct val="100000"/>
              </a:lnSpc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en-US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Real estate, construction, and other rate-sensitive segments are likely to continue to face pressures </a:t>
            </a:r>
          </a:p>
          <a:p>
            <a:pPr marL="257175" indent="-257175">
              <a:lnSpc>
                <a:spcPct val="100000"/>
              </a:lnSpc>
              <a:spcAft>
                <a:spcPts val="675"/>
              </a:spcAft>
              <a:buSzPct val="90000"/>
              <a:buFont typeface="Wingdings" pitchFamily="2" charset="2"/>
              <a:buChar char="Ø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Nonetheless, expect higher GDP growth in 2026</a:t>
            </a:r>
            <a:endParaRPr lang="en-US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0000"/>
              </a:lnSpc>
              <a:spcAft>
                <a:spcPts val="675"/>
              </a:spcAft>
              <a:buSzPct val="90000"/>
              <a:buFont typeface="Wingdings" pitchFamily="2" charset="2"/>
              <a:buChar char="Ø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Federal Debt still a growing problem, potential for major trouble in next 5-15 years (rates, dollar weakness, etc.)</a:t>
            </a:r>
          </a:p>
          <a:p>
            <a:pPr marL="257175" indent="-257175">
              <a:lnSpc>
                <a:spcPct val="100000"/>
              </a:lnSpc>
              <a:spcAft>
                <a:spcPts val="675"/>
              </a:spcAft>
              <a:buSzPct val="90000"/>
              <a:buFont typeface="Wingdings" pitchFamily="2" charset="2"/>
              <a:buChar char="Ø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now, watch Deficit to GDP Ratio and 10-Year Treasury yields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CB746-87BC-FCA7-1B70-48778D486AA3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6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1BD72-9F40-DAFC-8446-5509042D5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75BA-A5A4-61B1-8400-E2C592F3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Federal Surplus or Deficit as Percent of GDP</a:t>
            </a:r>
            <a:br>
              <a:rPr lang="en-US" sz="3600" dirty="0"/>
            </a:br>
            <a:r>
              <a:rPr lang="en-US" sz="3600" dirty="0"/>
              <a:t>2024 = 6.4%; 2025 Est = 5.9%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704178D-3A87-DDFE-0EE0-3DFCB8B0CC68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6333A-CA77-88D3-D749-3EE6D9FC313D}"/>
              </a:ext>
            </a:extLst>
          </p:cNvPr>
          <p:cNvGrpSpPr/>
          <p:nvPr/>
        </p:nvGrpSpPr>
        <p:grpSpPr>
          <a:xfrm>
            <a:off x="76920" y="1732270"/>
            <a:ext cx="12028254" cy="4442619"/>
            <a:chOff x="96376" y="1732270"/>
            <a:chExt cx="12028254" cy="44426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E9C13F-8077-F39A-0379-81E24E3FA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76" y="1732270"/>
              <a:ext cx="12028254" cy="444261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E38D91-13EF-C9A2-05E4-0FF2D18C075E}"/>
                </a:ext>
              </a:extLst>
            </p:cNvPr>
            <p:cNvCxnSpPr>
              <a:cxnSpLocks/>
            </p:cNvCxnSpPr>
            <p:nvPr/>
          </p:nvCxnSpPr>
          <p:spPr>
            <a:xfrm>
              <a:off x="9243392" y="2385391"/>
              <a:ext cx="2831543" cy="799691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254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EF0-79E9-2185-FF4B-52C972FFC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306A-2822-D79A-BFC3-3873EE21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Economic forecast through December 2026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1C6C7D-F357-0C92-20EA-AFEEDD9F397F}"/>
              </a:ext>
            </a:extLst>
          </p:cNvPr>
          <p:cNvGraphicFramePr>
            <a:graphicFrameLocks noGrp="1"/>
          </p:cNvGraphicFramePr>
          <p:nvPr/>
        </p:nvGraphicFramePr>
        <p:xfrm>
          <a:off x="213141" y="3749811"/>
          <a:ext cx="1182932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865">
                  <a:extLst>
                    <a:ext uri="{9D8B030D-6E8A-4147-A177-3AD203B41FA5}">
                      <a16:colId xmlns:a16="http://schemas.microsoft.com/office/drawing/2014/main" val="1219236316"/>
                    </a:ext>
                  </a:extLst>
                </a:gridCol>
                <a:gridCol w="2365865">
                  <a:extLst>
                    <a:ext uri="{9D8B030D-6E8A-4147-A177-3AD203B41FA5}">
                      <a16:colId xmlns:a16="http://schemas.microsoft.com/office/drawing/2014/main" val="3196747848"/>
                    </a:ext>
                  </a:extLst>
                </a:gridCol>
                <a:gridCol w="2365865">
                  <a:extLst>
                    <a:ext uri="{9D8B030D-6E8A-4147-A177-3AD203B41FA5}">
                      <a16:colId xmlns:a16="http://schemas.microsoft.com/office/drawing/2014/main" val="3899274692"/>
                    </a:ext>
                  </a:extLst>
                </a:gridCol>
                <a:gridCol w="2365865">
                  <a:extLst>
                    <a:ext uri="{9D8B030D-6E8A-4147-A177-3AD203B41FA5}">
                      <a16:colId xmlns:a16="http://schemas.microsoft.com/office/drawing/2014/main" val="2244203245"/>
                    </a:ext>
                  </a:extLst>
                </a:gridCol>
                <a:gridCol w="2365865">
                  <a:extLst>
                    <a:ext uri="{9D8B030D-6E8A-4147-A177-3AD203B41FA5}">
                      <a16:colId xmlns:a16="http://schemas.microsoft.com/office/drawing/2014/main" val="2139531874"/>
                    </a:ext>
                  </a:extLst>
                </a:gridCol>
              </a:tblGrid>
              <a:tr h="23511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Economic Output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(GDP)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U.S.: 2.0% to 2.6%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TX: 2.4% to 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Jobs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(Payroll)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U.S.: 0.8% to 1.2%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TX: 1.3% to 1.7%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Income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(Personal Income)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U.S.: 5.0% to 5.5%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TX: 5.0% to 5.5%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Inflation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(CPI)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2.4% to 2.8%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Interest Rates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Fed Funds Target Range: 3% to 3.5%</a:t>
                      </a:r>
                    </a:p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30-Year Fixed Mortgage Rate: 5.0% to 5.6%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00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6873C6-13F2-3DF6-C174-CDEC0E5F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44" y="1690255"/>
            <a:ext cx="11093920" cy="16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Do not assume any significant changes in macro economic or geopolitical events that would result in a major shift in recently prevailing trends.</a:t>
            </a:r>
          </a:p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No recession or major increase in growth rates.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195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CF5F-2104-F862-DE2D-F531297F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BBEE-1CD1-3D02-5B55-B264F7E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Real Estate Forecast </a:t>
            </a:r>
            <a:r>
              <a:rPr lang="en-US" sz="4000" i="1" dirty="0"/>
              <a:t>(Ending December 2026)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807D9A-03F5-DD40-AE83-1C1BB6D0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56" y="1996528"/>
            <a:ext cx="4435887" cy="443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B9CB0B-7E97-D951-5532-2A15A02E6D91}"/>
              </a:ext>
            </a:extLst>
          </p:cNvPr>
          <p:cNvSpPr txBox="1"/>
          <p:nvPr/>
        </p:nvSpPr>
        <p:spPr>
          <a:xfrm>
            <a:off x="1121001" y="1632735"/>
            <a:ext cx="1026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Single Family | Multifamily | Office | Industrial | Retail | Rural Land</a:t>
            </a:r>
          </a:p>
        </p:txBody>
      </p:sp>
    </p:spTree>
    <p:extLst>
      <p:ext uri="{BB962C8B-B14F-4D97-AF65-F5344CB8AC3E}">
        <p14:creationId xmlns:p14="http://schemas.microsoft.com/office/powerpoint/2010/main" val="2545100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557EB66-F6C8-F566-4099-57269829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" y="2045696"/>
            <a:ext cx="9262279" cy="4125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31468-761F-F1FE-152C-8994417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Real Estate Research Center (TRERC)</a:t>
            </a:r>
            <a:br>
              <a:rPr lang="en-US" sz="3500" b="1" dirty="0"/>
            </a:br>
            <a:r>
              <a:rPr lang="en-US" sz="3500" b="1" dirty="0"/>
              <a:t>Rural Land Data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E0A979B-6589-30E3-B7F6-62DFB8CA9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15" y="2649068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0CE63-2C0F-A133-936D-CF9568B0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179D8E-696E-41B2-A247-65B498CCEE4B}"/>
              </a:ext>
            </a:extLst>
          </p:cNvPr>
          <p:cNvGraphicFramePr>
            <a:graphicFrameLocks/>
          </p:cNvGraphicFramePr>
          <p:nvPr/>
        </p:nvGraphicFramePr>
        <p:xfrm>
          <a:off x="224287" y="1595885"/>
          <a:ext cx="11740549" cy="464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B0DFFB-9EB2-03CC-30BD-78CBBBED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Inflation slowing, but above historic levels</a:t>
            </a:r>
            <a:br>
              <a:rPr lang="en-US" sz="3500" dirty="0"/>
            </a:br>
            <a:r>
              <a:rPr lang="en-US" sz="2800" dirty="0"/>
              <a:t>(CPI, year over year pct. change) </a:t>
            </a:r>
            <a:endParaRPr lang="en-US" sz="35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6D4F0-E069-A639-AB82-1906E74A1F1D}"/>
              </a:ext>
            </a:extLst>
          </p:cNvPr>
          <p:cNvGraphicFramePr>
            <a:graphicFrameLocks noGrp="1"/>
          </p:cNvGraphicFramePr>
          <p:nvPr/>
        </p:nvGraphicFramePr>
        <p:xfrm>
          <a:off x="1410531" y="2065020"/>
          <a:ext cx="32168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47">
                  <a:extLst>
                    <a:ext uri="{9D8B030D-6E8A-4147-A177-3AD203B41FA5}">
                      <a16:colId xmlns:a16="http://schemas.microsoft.com/office/drawing/2014/main" val="1057097171"/>
                    </a:ext>
                  </a:extLst>
                </a:gridCol>
                <a:gridCol w="1608447">
                  <a:extLst>
                    <a:ext uri="{9D8B030D-6E8A-4147-A177-3AD203B41FA5}">
                      <a16:colId xmlns:a16="http://schemas.microsoft.com/office/drawing/2014/main" val="2569529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All Urban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arrow" panose="020B0606020202030204" pitchFamily="34" charset="0"/>
                        </a:rPr>
                        <a:t>Housing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2017-20 Average =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latin typeface="Arial Narrow" panose="020B0606020202030204" pitchFamily="34" charset="0"/>
                        </a:rPr>
                        <a:t>2.0%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2017-20 Average = </a:t>
                      </a:r>
                      <a:r>
                        <a:rPr lang="en-US" sz="1800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2.9%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995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37D7FE-6BDA-82BB-C97C-867C8C8CCFFC}"/>
              </a:ext>
            </a:extLst>
          </p:cNvPr>
          <p:cNvSpPr txBox="1"/>
          <p:nvPr/>
        </p:nvSpPr>
        <p:spPr>
          <a:xfrm>
            <a:off x="8124190" y="6239749"/>
            <a:ext cx="3597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Texas Real Estate Research Center analysis of BLS data.</a:t>
            </a:r>
          </a:p>
        </p:txBody>
      </p:sp>
    </p:spTree>
    <p:extLst>
      <p:ext uri="{BB962C8B-B14F-4D97-AF65-F5344CB8AC3E}">
        <p14:creationId xmlns:p14="http://schemas.microsoft.com/office/powerpoint/2010/main" val="2735940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ACB2-5C61-CBD9-0550-B2BEC333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4200-7572-76A3-30D3-C8071CB9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Real Estate Research Center (TRERC)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1FEFE9-1A23-5882-843B-35D02DA05533}"/>
              </a:ext>
            </a:extLst>
          </p:cNvPr>
          <p:cNvGrpSpPr/>
          <p:nvPr/>
        </p:nvGrpSpPr>
        <p:grpSpPr>
          <a:xfrm>
            <a:off x="1217405" y="1818036"/>
            <a:ext cx="3440657" cy="4099569"/>
            <a:chOff x="851643" y="1818036"/>
            <a:chExt cx="3440657" cy="4099569"/>
          </a:xfrm>
        </p:grpSpPr>
        <p:pic>
          <p:nvPicPr>
            <p:cNvPr id="5" name="Picture 4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6FAE1EB-39EC-D17F-7280-239B832BF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43" y="2476948"/>
              <a:ext cx="3440657" cy="34406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5DFAD2-3CD8-D10D-7354-D8A13014F6AC}"/>
                </a:ext>
              </a:extLst>
            </p:cNvPr>
            <p:cNvSpPr txBox="1"/>
            <p:nvPr/>
          </p:nvSpPr>
          <p:spPr>
            <a:xfrm>
              <a:off x="1667445" y="1818036"/>
              <a:ext cx="18241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Subscribe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C54801-C50F-2CA0-1CEB-E26DCC47897A}"/>
              </a:ext>
            </a:extLst>
          </p:cNvPr>
          <p:cNvGrpSpPr/>
          <p:nvPr/>
        </p:nvGrpSpPr>
        <p:grpSpPr>
          <a:xfrm>
            <a:off x="7693506" y="1841343"/>
            <a:ext cx="3440656" cy="4076257"/>
            <a:chOff x="7693506" y="1841343"/>
            <a:chExt cx="3440656" cy="4076257"/>
          </a:xfrm>
        </p:grpSpPr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52716921-63AA-0E6D-8776-45F85917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506" y="2476944"/>
              <a:ext cx="3440656" cy="34406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ECCD1F-591C-E79B-073A-545184408AD1}"/>
                </a:ext>
              </a:extLst>
            </p:cNvPr>
            <p:cNvSpPr txBox="1"/>
            <p:nvPr/>
          </p:nvSpPr>
          <p:spPr>
            <a:xfrm>
              <a:off x="8618664" y="1841343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LinkedIn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37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9573C-A503-E690-EAF2-E8C163F53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44C6-50A3-01B5-8E1A-47CED478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Texas Real Estate Research Center (TRERC)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7257-4243-E0BC-55E5-B310E30D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669985"/>
            <a:ext cx="11381875" cy="1602604"/>
          </a:xfrm>
        </p:spPr>
        <p:txBody>
          <a:bodyPr>
            <a:normAutofit/>
          </a:bodyPr>
          <a:lstStyle/>
          <a:p>
            <a:r>
              <a:rPr lang="en-US" dirty="0"/>
              <a:t>Created by Texas Legislature in 1971</a:t>
            </a:r>
          </a:p>
          <a:p>
            <a:r>
              <a:rPr lang="en-US" dirty="0"/>
              <a:t>Advisory board of real estate professionals approves research agenda</a:t>
            </a:r>
          </a:p>
          <a:p>
            <a:r>
              <a:rPr lang="en-US" dirty="0"/>
              <a:t>Texas A&amp;M University, Division of Research</a:t>
            </a:r>
          </a:p>
        </p:txBody>
      </p:sp>
      <p:pic>
        <p:nvPicPr>
          <p:cNvPr id="1026" name="Picture 2" descr="Bucket clip art free download on jpg - Clipartix | Clip art, Clipart black  and white, Free clip art">
            <a:extLst>
              <a:ext uri="{FF2B5EF4-FFF2-40B4-BE49-F238E27FC236}">
                <a16:creationId xmlns:a16="http://schemas.microsoft.com/office/drawing/2014/main" id="{2353665B-A0DD-60AA-BDBE-52F54541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8" y="3585412"/>
            <a:ext cx="2168942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ucket clip art free download on jpg - Clipartix | Clip art, Clipart black  and white, Free clip art">
            <a:extLst>
              <a:ext uri="{FF2B5EF4-FFF2-40B4-BE49-F238E27FC236}">
                <a16:creationId xmlns:a16="http://schemas.microsoft.com/office/drawing/2014/main" id="{5F25BE2F-A66C-BFC2-4B0A-D67F9D5D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87" y="3585412"/>
            <a:ext cx="2168942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ucket clip art free download on jpg - Clipartix | Clip art, Clipart black  and white, Free clip art">
            <a:extLst>
              <a:ext uri="{FF2B5EF4-FFF2-40B4-BE49-F238E27FC236}">
                <a16:creationId xmlns:a16="http://schemas.microsoft.com/office/drawing/2014/main" id="{C6180475-8377-88FA-885C-6A19A2EC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29" y="3585412"/>
            <a:ext cx="2168942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cket clip art free download on jpg - Clipartix | Clip art, Clipart black  and white, Free clip art">
            <a:extLst>
              <a:ext uri="{FF2B5EF4-FFF2-40B4-BE49-F238E27FC236}">
                <a16:creationId xmlns:a16="http://schemas.microsoft.com/office/drawing/2014/main" id="{80BFC0E9-4C90-4F6B-BD35-EAA6B3B6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71" y="3585412"/>
            <a:ext cx="2168942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354F83-1A8E-2503-705F-C575EF569DF5}"/>
              </a:ext>
            </a:extLst>
          </p:cNvPr>
          <p:cNvSpPr txBox="1"/>
          <p:nvPr/>
        </p:nvSpPr>
        <p:spPr>
          <a:xfrm>
            <a:off x="1078960" y="5029200"/>
            <a:ext cx="83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Rural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4E396-7A4B-04AF-0D01-B5D18267A755}"/>
              </a:ext>
            </a:extLst>
          </p:cNvPr>
          <p:cNvSpPr txBox="1"/>
          <p:nvPr/>
        </p:nvSpPr>
        <p:spPr>
          <a:xfrm>
            <a:off x="3035161" y="5188015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Residential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57B4F8-B452-FCD5-1CC9-5B3DD54DBD49}"/>
              </a:ext>
            </a:extLst>
          </p:cNvPr>
          <p:cNvSpPr txBox="1"/>
          <p:nvPr/>
        </p:nvSpPr>
        <p:spPr>
          <a:xfrm>
            <a:off x="5673448" y="517037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Legal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0F898-71BD-ABB2-472B-926B61A30DB8}"/>
              </a:ext>
            </a:extLst>
          </p:cNvPr>
          <p:cNvSpPr txBox="1"/>
          <p:nvPr/>
        </p:nvSpPr>
        <p:spPr>
          <a:xfrm>
            <a:off x="7573553" y="5188014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Commercial</a:t>
            </a:r>
          </a:p>
        </p:txBody>
      </p:sp>
      <p:pic>
        <p:nvPicPr>
          <p:cNvPr id="11" name="Picture 2" descr="Bucket clip art free download on jpg - Clipartix | Clip art, Clipart black  and white, Free clip art">
            <a:extLst>
              <a:ext uri="{FF2B5EF4-FFF2-40B4-BE49-F238E27FC236}">
                <a16:creationId xmlns:a16="http://schemas.microsoft.com/office/drawing/2014/main" id="{654E957E-216C-22C3-CC41-78EA8913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95" y="3585412"/>
            <a:ext cx="2168942" cy="27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F06D31-4641-9801-A7FF-2576BA81F67A}"/>
              </a:ext>
            </a:extLst>
          </p:cNvPr>
          <p:cNvSpPr txBox="1"/>
          <p:nvPr/>
        </p:nvSpPr>
        <p:spPr>
          <a:xfrm>
            <a:off x="10236099" y="5029199"/>
            <a:ext cx="1181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Special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136499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1468-761F-F1FE-152C-8994417E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Lynn D. Krebs, Ph.D.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9998-58D9-C26D-640E-DA1A0744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Lynn Krebs</a:t>
            </a:r>
          </a:p>
          <a:p>
            <a:r>
              <a:rPr lang="en-US" dirty="0"/>
              <a:t>Research Economist</a:t>
            </a:r>
          </a:p>
          <a:p>
            <a:r>
              <a:rPr lang="en-US" dirty="0"/>
              <a:t>Specializations: Rural land markets and property taxation (all property types) </a:t>
            </a:r>
          </a:p>
          <a:p>
            <a:r>
              <a:rPr lang="en-US" dirty="0"/>
              <a:t>Lkrebs@tamu.edu</a:t>
            </a:r>
          </a:p>
          <a:p>
            <a:r>
              <a:rPr lang="en-US" dirty="0"/>
              <a:t>979.845.7972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D1E0-2DAA-FE42-CB37-D2BD3196F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8FB29-F48D-FC0B-C9EC-E24EA4852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665"/>
            <a:ext cx="12192000" cy="4322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752C0-172C-BC00-2908-2039CABA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Consumer Price Index</a:t>
            </a:r>
            <a:br>
              <a:rPr lang="en-US" sz="3600" dirty="0"/>
            </a:br>
            <a:r>
              <a:rPr lang="en-US" sz="2800" dirty="0"/>
              <a:t>(Index 2020=100)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30C37D-960F-4670-1AA3-321E9442324A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F46EC-CEDC-627C-4E55-F66151E2107A}"/>
              </a:ext>
            </a:extLst>
          </p:cNvPr>
          <p:cNvSpPr txBox="1"/>
          <p:nvPr/>
        </p:nvSpPr>
        <p:spPr>
          <a:xfrm>
            <a:off x="10116766" y="2480650"/>
            <a:ext cx="875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Jul 2022</a:t>
            </a:r>
          </a:p>
          <a:p>
            <a:pPr algn="ctr"/>
            <a:r>
              <a:rPr lang="en-US" sz="1500" b="1" dirty="0"/>
              <a:t>113.8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31CE2-6415-7CEE-7204-DCCCFDF0382C}"/>
              </a:ext>
            </a:extLst>
          </p:cNvPr>
          <p:cNvSpPr txBox="1"/>
          <p:nvPr/>
        </p:nvSpPr>
        <p:spPr>
          <a:xfrm>
            <a:off x="11138170" y="1961838"/>
            <a:ext cx="1066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Dec 2025</a:t>
            </a:r>
          </a:p>
          <a:p>
            <a:pPr algn="ctr"/>
            <a:r>
              <a:rPr lang="en-US" sz="1500" b="1" dirty="0"/>
              <a:t>125.8</a:t>
            </a:r>
          </a:p>
        </p:txBody>
      </p:sp>
    </p:spTree>
    <p:extLst>
      <p:ext uri="{BB962C8B-B14F-4D97-AF65-F5344CB8AC3E}">
        <p14:creationId xmlns:p14="http://schemas.microsoft.com/office/powerpoint/2010/main" val="36770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D80B-48E6-FFE5-EB47-AA01F298F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573FB-5555-DC86-CA6D-5004E5DA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195"/>
            <a:ext cx="12192000" cy="4516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6B8621-B074-0A84-A32A-32518419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M2 – Money Supply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EE33EEB-D56F-4A48-14DF-027E8E33CB7C}"/>
              </a:ext>
            </a:extLst>
          </p:cNvPr>
          <p:cNvSpPr txBox="1">
            <a:spLocks/>
          </p:cNvSpPr>
          <p:nvPr/>
        </p:nvSpPr>
        <p:spPr>
          <a:xfrm>
            <a:off x="11757990" y="649584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07EDA-7938-AAD7-6638-F19334E89E6C}"/>
              </a:ext>
            </a:extLst>
          </p:cNvPr>
          <p:cNvSpPr txBox="1"/>
          <p:nvPr/>
        </p:nvSpPr>
        <p:spPr>
          <a:xfrm>
            <a:off x="11146367" y="1847944"/>
            <a:ext cx="102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4Q2025 $22.23T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ECE13-9E68-E0F9-84C0-3D1BCFB07873}"/>
              </a:ext>
            </a:extLst>
          </p:cNvPr>
          <p:cNvSpPr txBox="1"/>
          <p:nvPr/>
        </p:nvSpPr>
        <p:spPr>
          <a:xfrm>
            <a:off x="8489175" y="3036957"/>
            <a:ext cx="113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1Q2020 $15.42T</a:t>
            </a:r>
          </a:p>
        </p:txBody>
      </p:sp>
    </p:spTree>
    <p:extLst>
      <p:ext uri="{BB962C8B-B14F-4D97-AF65-F5344CB8AC3E}">
        <p14:creationId xmlns:p14="http://schemas.microsoft.com/office/powerpoint/2010/main" val="105186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267AB-B1A7-0783-BBB2-342CD3C7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930"/>
            <a:ext cx="12192000" cy="4492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FD8A1-22C3-4C4A-82F2-B464BE29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Total Federal Government Current Expenditures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0227EEA-C897-A3DC-4001-62D7A0B70BE5}"/>
              </a:ext>
            </a:extLst>
          </p:cNvPr>
          <p:cNvSpPr txBox="1">
            <a:spLocks/>
          </p:cNvSpPr>
          <p:nvPr/>
        </p:nvSpPr>
        <p:spPr>
          <a:xfrm>
            <a:off x="11757990" y="649584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F6C7D-4AC9-1779-3F27-E0BEA1677118}"/>
              </a:ext>
            </a:extLst>
          </p:cNvPr>
          <p:cNvSpPr txBox="1"/>
          <p:nvPr/>
        </p:nvSpPr>
        <p:spPr>
          <a:xfrm>
            <a:off x="11054574" y="2298343"/>
            <a:ext cx="113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3Q2025 $7.77T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72148-77A1-F4A3-170C-77DDE43B3F34}"/>
              </a:ext>
            </a:extLst>
          </p:cNvPr>
          <p:cNvSpPr txBox="1"/>
          <p:nvPr/>
        </p:nvSpPr>
        <p:spPr>
          <a:xfrm>
            <a:off x="8692374" y="3347684"/>
            <a:ext cx="113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1Q2020 $4.86T</a:t>
            </a:r>
          </a:p>
        </p:txBody>
      </p:sp>
    </p:spTree>
    <p:extLst>
      <p:ext uri="{BB962C8B-B14F-4D97-AF65-F5344CB8AC3E}">
        <p14:creationId xmlns:p14="http://schemas.microsoft.com/office/powerpoint/2010/main" val="378002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C1D7-2F7E-8EDC-C58B-4509F9F5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F37264-BD70-BA46-AB6F-357AE72D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33" y="1783193"/>
            <a:ext cx="12192000" cy="4368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F5E5F6-74E6-D4B9-9242-D5F9B462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Fed Funds Effective Rate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C6B2E8-B9B2-EB91-80F6-3A814E355DEF}"/>
              </a:ext>
            </a:extLst>
          </p:cNvPr>
          <p:cNvSpPr txBox="1">
            <a:spLocks/>
          </p:cNvSpPr>
          <p:nvPr/>
        </p:nvSpPr>
        <p:spPr>
          <a:xfrm>
            <a:off x="11757990" y="6500813"/>
            <a:ext cx="43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7BCEB-C8CF-4059-855C-17B2B8F351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F1472-AFD7-CFE2-7F85-D7F1DA77E2C0}"/>
              </a:ext>
            </a:extLst>
          </p:cNvPr>
          <p:cNvSpPr txBox="1"/>
          <p:nvPr/>
        </p:nvSpPr>
        <p:spPr>
          <a:xfrm>
            <a:off x="423197" y="2201962"/>
            <a:ext cx="10591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6.5%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95048-C32F-2CBC-4BFB-E80E50F389C0}"/>
              </a:ext>
            </a:extLst>
          </p:cNvPr>
          <p:cNvSpPr txBox="1"/>
          <p:nvPr/>
        </p:nvSpPr>
        <p:spPr>
          <a:xfrm>
            <a:off x="3167977" y="2772463"/>
            <a:ext cx="1203349" cy="49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5.25%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8B86B-6F61-F271-9854-54DD98A4DA7A}"/>
              </a:ext>
            </a:extLst>
          </p:cNvPr>
          <p:cNvSpPr txBox="1"/>
          <p:nvPr/>
        </p:nvSpPr>
        <p:spPr>
          <a:xfrm>
            <a:off x="10828418" y="2730133"/>
            <a:ext cx="7508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5.33%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CCB07-409C-6E43-25CA-701D26308F51}"/>
              </a:ext>
            </a:extLst>
          </p:cNvPr>
          <p:cNvSpPr txBox="1"/>
          <p:nvPr/>
        </p:nvSpPr>
        <p:spPr>
          <a:xfrm>
            <a:off x="8498988" y="4132484"/>
            <a:ext cx="12033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2.42%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B7F5E-6E89-4AB2-6A58-DDA9D669B0BF}"/>
              </a:ext>
            </a:extLst>
          </p:cNvPr>
          <p:cNvSpPr txBox="1"/>
          <p:nvPr/>
        </p:nvSpPr>
        <p:spPr>
          <a:xfrm>
            <a:off x="11364569" y="3825700"/>
            <a:ext cx="7508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3.64%</a:t>
            </a:r>
          </a:p>
        </p:txBody>
      </p:sp>
    </p:spTree>
    <p:extLst>
      <p:ext uri="{BB962C8B-B14F-4D97-AF65-F5344CB8AC3E}">
        <p14:creationId xmlns:p14="http://schemas.microsoft.com/office/powerpoint/2010/main" val="3432719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SINGLEOBJECT_" val="_AMO_SingleObject__ROM_F0.SEC2.GPlot_2.SEC1.HDR.TXT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SINGLEOBJECT_" val="_AMO_SingleObject__ROM_F0.SEC2.GPlot_2.SEC1.BDY.IMG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SINGLEOBJECT_" val="_AMO_SingleObject__ROM_F0.SEC2.GChart_2.SEC1.HDR.TXT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SINGLEOBJECT_" val="_AMO_SingleObject__ROM_F0.SEC2.GChart_2.SEC1.BDY.IMG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8FC490-CC32-3F43-B093-708DFB463D80}" vid="{7ED020DF-FAE4-1B47-A4AA-63B216317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TRERC_PPT_template_wide</Template>
  <TotalTime>11646</TotalTime>
  <Words>1968</Words>
  <Application>Microsoft Office PowerPoint</Application>
  <PresentationFormat>Widescreen</PresentationFormat>
  <Paragraphs>394</Paragraphs>
  <Slides>52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Century Gothic</vt:lpstr>
      <vt:lpstr>Open Sans Light</vt:lpstr>
      <vt:lpstr>Wingdings</vt:lpstr>
      <vt:lpstr>Office Theme</vt:lpstr>
      <vt:lpstr>Texas Real Estate Markets</vt:lpstr>
      <vt:lpstr>Texas Real Estate Markets</vt:lpstr>
      <vt:lpstr>PowerPoint Presentation</vt:lpstr>
      <vt:lpstr>What is Inflation?</vt:lpstr>
      <vt:lpstr>Inflation slowing, but above historic levels (CPI, year over year pct. change) </vt:lpstr>
      <vt:lpstr>Consumer Price Index (Index 2020=100)</vt:lpstr>
      <vt:lpstr>M2 – Money Supply</vt:lpstr>
      <vt:lpstr>Total Federal Government Current Expenditures</vt:lpstr>
      <vt:lpstr>Fed Funds Effective Rate</vt:lpstr>
      <vt:lpstr>“Real” Fed Funds Rate (FFE Rate minus CPI)</vt:lpstr>
      <vt:lpstr>Market yield on 10-year treasury securities  from 1970 to 2024</vt:lpstr>
      <vt:lpstr>Market yield on 10-year treasury securities  from May 2013 to June 2025</vt:lpstr>
      <vt:lpstr>Federal Surplus or Deficit</vt:lpstr>
      <vt:lpstr>Federal Surplus or Deficit as Percent of GDP 2024 = 6.4%; 2025 Est = 5.9%</vt:lpstr>
      <vt:lpstr>PowerPoint Presentation</vt:lpstr>
      <vt:lpstr>SE TX grew fastest, all regions grew (Annual percent population change, 2024)</vt:lpstr>
      <vt:lpstr>Accelerating population growth slowed in 2025 (Total population growth by source, YE 6-30)</vt:lpstr>
      <vt:lpstr>87% of population growth in the Big-4* (5-yr change; Pct. of total change)</vt:lpstr>
      <vt:lpstr>Total payroll employment up, but concentrated* (Change since March 2020, 1,000s; Pct. of total)</vt:lpstr>
      <vt:lpstr>TX economic growth slows on shifting industry contributions (Compound annual GDP growth rates)</vt:lpstr>
      <vt:lpstr>TX’s slowing GDP returning to long-term trend (YoY Pct Change)</vt:lpstr>
      <vt:lpstr>TX job growth rate also down, by almost 1/3rd (Compound annual payroll employment growth rates)</vt:lpstr>
      <vt:lpstr>New Single Family construction cost index has been relatively flat since 2022 (Producer Price New Construction Index (Left=YoY Pct, Right = Index) </vt:lpstr>
      <vt:lpstr>PowerPoint Presentation</vt:lpstr>
      <vt:lpstr>CRE construction costs flattened, up 46% since 2020 (Producer Price New Construction Index (Left=YoY Pct, Right = Index) </vt:lpstr>
      <vt:lpstr>DFW Office job growth 2X Houston or Austin* (Last five years 1,000s; Pct. of total)</vt:lpstr>
      <vt:lpstr>More space for AIs than people – a bubble?</vt:lpstr>
      <vt:lpstr>Office conditions better here than nationally</vt:lpstr>
      <vt:lpstr>Office oversupply persists, slight drop Q3 (Texas MSA cumulative supply minus demand, MSF)</vt:lpstr>
      <vt:lpstr>Office sale price leveling, income improves (a little) (Chart = US data, Table = Local Markets)</vt:lpstr>
      <vt:lpstr>Texas will outperform a generally weak office sector</vt:lpstr>
      <vt:lpstr>Industrial: Dallas, Houston lead job gains* (Last five years 1,000s; Pct. of total)</vt:lpstr>
      <vt:lpstr>Industrial DFW, Houston, San Antonio top performing markets</vt:lpstr>
      <vt:lpstr>Industrial oversupply still increasing (Texas MSA cumulative supply minus demand, MSF)</vt:lpstr>
      <vt:lpstr>Industrial cap rates down on weaker income (Chart = US data, Table = Local Markets)</vt:lpstr>
      <vt:lpstr>Texas industrial markets still waiting</vt:lpstr>
      <vt:lpstr>Texas Rural Land Markets</vt:lpstr>
      <vt:lpstr>Texas Land Markets Size Segments (excluding 10 acres or less)</vt:lpstr>
      <vt:lpstr>Texas Rural Land Prices   </vt:lpstr>
      <vt:lpstr>Total Acres Sold Texas Rural Land Statewide </vt:lpstr>
      <vt:lpstr>Texas Rural Land Market Large Tracts</vt:lpstr>
      <vt:lpstr>Texas Rural Land Prices by Region 2024 to 2025</vt:lpstr>
      <vt:lpstr>Texas Real Estate Research Center (TRERC)</vt:lpstr>
      <vt:lpstr>PowerPoint Presentation</vt:lpstr>
      <vt:lpstr>Macro Review and Outlook</vt:lpstr>
      <vt:lpstr>Federal Surplus or Deficit as Percent of GDP 2024 = 6.4%; 2025 Est = 5.9%</vt:lpstr>
      <vt:lpstr>Economic forecast through December 2026</vt:lpstr>
      <vt:lpstr>Real Estate Forecast (Ending December 2026)</vt:lpstr>
      <vt:lpstr>Texas Real Estate Research Center (TRERC) Rural Land Data</vt:lpstr>
      <vt:lpstr>Texas Real Estate Research Center (TRERC)</vt:lpstr>
      <vt:lpstr>Texas Real Estate Research Center (TRERC)</vt:lpstr>
      <vt:lpstr>Lynn D. Krebs, Ph.D.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Oney, Daniel</dc:creator>
  <cp:lastModifiedBy>Krebs, Lynn</cp:lastModifiedBy>
  <cp:revision>594</cp:revision>
  <cp:lastPrinted>2017-10-20T16:24:38Z</cp:lastPrinted>
  <dcterms:created xsi:type="dcterms:W3CDTF">2023-03-21T19:14:38Z</dcterms:created>
  <dcterms:modified xsi:type="dcterms:W3CDTF">2026-02-10T19:22:00Z</dcterms:modified>
</cp:coreProperties>
</file>