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6" r:id="rId2"/>
    <p:sldId id="257" r:id="rId3"/>
    <p:sldId id="284" r:id="rId4"/>
    <p:sldId id="258" r:id="rId5"/>
    <p:sldId id="260" r:id="rId6"/>
    <p:sldId id="262" r:id="rId7"/>
    <p:sldId id="264" r:id="rId8"/>
    <p:sldId id="265" r:id="rId9"/>
    <p:sldId id="266" r:id="rId10"/>
    <p:sldId id="267" r:id="rId11"/>
    <p:sldId id="268" r:id="rId12"/>
    <p:sldId id="269" r:id="rId13"/>
    <p:sldId id="283" r:id="rId14"/>
    <p:sldId id="270" r:id="rId15"/>
    <p:sldId id="282" r:id="rId16"/>
    <p:sldId id="272" r:id="rId17"/>
    <p:sldId id="286" r:id="rId18"/>
    <p:sldId id="287" r:id="rId19"/>
    <p:sldId id="276" r:id="rId20"/>
    <p:sldId id="277" r:id="rId21"/>
    <p:sldId id="285" r:id="rId22"/>
    <p:sldId id="278" r:id="rId23"/>
    <p:sldId id="279" r:id="rId24"/>
    <p:sldId id="280" r:id="rId25"/>
  </p:sldIdLst>
  <p:sldSz cx="18288000" cy="10287000"/>
  <p:notesSz cx="7315200" cy="9601200"/>
  <p:embeddedFontLst>
    <p:embeddedFont>
      <p:font typeface="Anton" pitchFamily="2" charset="0"/>
      <p:regular r:id="rId28"/>
    </p:embeddedFont>
    <p:embeddedFont>
      <p:font typeface="Anton Italics" panose="020B0604020202020204" charset="0"/>
      <p:regular r:id="rId29"/>
    </p:embeddedFont>
    <p:embeddedFont>
      <p:font typeface="Gotham Medium" panose="020B0604020202020204" charset="0"/>
      <p:regular r:id="rId30"/>
    </p:embeddedFont>
    <p:embeddedFont>
      <p:font typeface="Inter" panose="020B0604020202020204" charset="0"/>
      <p:regular r:id="rId31"/>
    </p:embeddedFont>
    <p:embeddedFont>
      <p:font typeface="Inter Bold" panose="020B0604020202020204" charset="0"/>
      <p:regular r:id="rId32"/>
    </p:embeddedFont>
    <p:embeddedFont>
      <p:font typeface="Inter Bold Italics" panose="020B0604020202020204" charset="0"/>
      <p:regular r:id="rId33"/>
    </p:embeddedFont>
    <p:embeddedFont>
      <p:font typeface="Inter Heavy" panose="020B0604020202020204" charset="0"/>
      <p:regular r:id="rId34"/>
    </p:embeddedFont>
    <p:embeddedFont>
      <p:font typeface="Poppins Light" panose="00000400000000000000" pitchFamily="2" charset="0"/>
      <p:regular r:id="rId35"/>
      <p:italic r:id="rId36"/>
    </p:embeddedFont>
    <p:embeddedFont>
      <p:font typeface="Poppins Light Bold" panose="020B0604020202020204" charset="0"/>
      <p:regular r:id="rId37"/>
    </p:embeddedFont>
    <p:embeddedFont>
      <p:font typeface="Tall"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C34B76-586C-C31F-0985-5BF8AE4CA203}" name="Ethan Riojas" initials="ER" userId="S::eriojas@txoga.org::39fc6816-1aa5-473d-830f-186973eb3fae" providerId="AD"/>
  <p188:author id="{DC6C7C82-3DEF-01C0-CACE-3C5A729D9E7C}" name="Anonymous Edit" initials="AE" userId="Anonymous Edi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2038"/>
    <a:srgbClr val="1122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7A62CE-4EA3-4334-92B7-33A63B40BB1B}" v="2" dt="2026-02-09T15:39:31.954"/>
    <p1510:client id="{62424D04-8899-4ACA-8B85-27B8D172718F}" v="25" dt="2026-02-09T20:14:59.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9510" autoAdjust="0"/>
  </p:normalViewPr>
  <p:slideViewPr>
    <p:cSldViewPr>
      <p:cViewPr>
        <p:scale>
          <a:sx n="33" d="100"/>
          <a:sy n="33" d="100"/>
        </p:scale>
        <p:origin x="2082" y="72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125" d="100"/>
          <a:sy n="125" d="100"/>
        </p:scale>
        <p:origin x="739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han Riojas" userId="39fc6816-1aa5-473d-830f-186973eb3fae" providerId="ADAL" clId="{6C053694-C429-47E4-83F1-34223E9729B0}"/>
    <pc:docChg chg="modSld">
      <pc:chgData name="Ethan Riojas" userId="39fc6816-1aa5-473d-830f-186973eb3fae" providerId="ADAL" clId="{6C053694-C429-47E4-83F1-34223E9729B0}" dt="2026-02-09T21:11:56.431" v="0" actId="1076"/>
      <pc:docMkLst>
        <pc:docMk/>
      </pc:docMkLst>
      <pc:sldChg chg="modSp mod">
        <pc:chgData name="Ethan Riojas" userId="39fc6816-1aa5-473d-830f-186973eb3fae" providerId="ADAL" clId="{6C053694-C429-47E4-83F1-34223E9729B0}" dt="2026-02-09T21:11:56.431" v="0" actId="1076"/>
        <pc:sldMkLst>
          <pc:docMk/>
          <pc:sldMk cId="0" sldId="277"/>
        </pc:sldMkLst>
        <pc:spChg chg="mod">
          <ac:chgData name="Ethan Riojas" userId="39fc6816-1aa5-473d-830f-186973eb3fae" providerId="ADAL" clId="{6C053694-C429-47E4-83F1-34223E9729B0}" dt="2026-02-09T21:11:56.431" v="0" actId="1076"/>
          <ac:spMkLst>
            <pc:docMk/>
            <pc:sldMk cId="0" sldId="277"/>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2B9D1-9FB4-35CD-3FBA-CF688D7BE05E}"/>
              </a:ext>
            </a:extLst>
          </p:cNvPr>
          <p:cNvSpPr>
            <a:spLocks noGrp="1"/>
          </p:cNvSpPr>
          <p:nvPr>
            <p:ph type="hdr" sz="quarter"/>
          </p:nvPr>
        </p:nvSpPr>
        <p:spPr>
          <a:xfrm>
            <a:off x="0" y="0"/>
            <a:ext cx="3169920" cy="481727"/>
          </a:xfrm>
          <a:prstGeom prst="rect">
            <a:avLst/>
          </a:prstGeom>
        </p:spPr>
        <p:txBody>
          <a:bodyPr vert="horz" lIns="96651" tIns="48326" rIns="96651" bIns="48326" rtlCol="0"/>
          <a:lstStyle>
            <a:lvl1pPr algn="l">
              <a:defRPr sz="1200"/>
            </a:lvl1pPr>
          </a:lstStyle>
          <a:p>
            <a:endParaRPr lang="en-US"/>
          </a:p>
        </p:txBody>
      </p:sp>
      <p:sp>
        <p:nvSpPr>
          <p:cNvPr id="3" name="Date Placeholder 2">
            <a:extLst>
              <a:ext uri="{FF2B5EF4-FFF2-40B4-BE49-F238E27FC236}">
                <a16:creationId xmlns:a16="http://schemas.microsoft.com/office/drawing/2014/main" id="{C13FFA00-80CE-31E9-1E13-7512524E3CD1}"/>
              </a:ext>
            </a:extLst>
          </p:cNvPr>
          <p:cNvSpPr>
            <a:spLocks noGrp="1"/>
          </p:cNvSpPr>
          <p:nvPr>
            <p:ph type="dt" sz="quarter" idx="1"/>
          </p:nvPr>
        </p:nvSpPr>
        <p:spPr>
          <a:xfrm>
            <a:off x="4143587" y="0"/>
            <a:ext cx="3169920" cy="481727"/>
          </a:xfrm>
          <a:prstGeom prst="rect">
            <a:avLst/>
          </a:prstGeom>
        </p:spPr>
        <p:txBody>
          <a:bodyPr vert="horz" lIns="96651" tIns="48326" rIns="96651" bIns="48326" rtlCol="0"/>
          <a:lstStyle>
            <a:lvl1pPr algn="r">
              <a:defRPr sz="1200"/>
            </a:lvl1pPr>
          </a:lstStyle>
          <a:p>
            <a:fld id="{DAB77B20-EC78-4334-85CD-DBC89C0B2BED}" type="datetime1">
              <a:rPr lang="en-US" smtClean="0"/>
              <a:t>2/9/2026</a:t>
            </a:fld>
            <a:endParaRPr lang="en-US"/>
          </a:p>
        </p:txBody>
      </p:sp>
      <p:sp>
        <p:nvSpPr>
          <p:cNvPr id="4" name="Footer Placeholder 3">
            <a:extLst>
              <a:ext uri="{FF2B5EF4-FFF2-40B4-BE49-F238E27FC236}">
                <a16:creationId xmlns:a16="http://schemas.microsoft.com/office/drawing/2014/main" id="{B11F084B-130A-0A3F-96CF-E061686A421D}"/>
              </a:ext>
            </a:extLst>
          </p:cNvPr>
          <p:cNvSpPr>
            <a:spLocks noGrp="1"/>
          </p:cNvSpPr>
          <p:nvPr>
            <p:ph type="ftr" sz="quarter" idx="2"/>
          </p:nvPr>
        </p:nvSpPr>
        <p:spPr>
          <a:xfrm>
            <a:off x="0" y="9119474"/>
            <a:ext cx="3169920" cy="481727"/>
          </a:xfrm>
          <a:prstGeom prst="rect">
            <a:avLst/>
          </a:prstGeom>
        </p:spPr>
        <p:txBody>
          <a:bodyPr vert="horz" lIns="96651" tIns="48326" rIns="96651" bIns="4832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A94B36-35EA-41DB-975A-3310476CBB60}"/>
              </a:ext>
            </a:extLst>
          </p:cNvPr>
          <p:cNvSpPr>
            <a:spLocks noGrp="1"/>
          </p:cNvSpPr>
          <p:nvPr>
            <p:ph type="sldNum" sz="quarter" idx="3"/>
          </p:nvPr>
        </p:nvSpPr>
        <p:spPr>
          <a:xfrm>
            <a:off x="4143587" y="9119474"/>
            <a:ext cx="3169920" cy="481727"/>
          </a:xfrm>
          <a:prstGeom prst="rect">
            <a:avLst/>
          </a:prstGeom>
        </p:spPr>
        <p:txBody>
          <a:bodyPr vert="horz" lIns="96651" tIns="48326" rIns="96651" bIns="48326" rtlCol="0" anchor="b"/>
          <a:lstStyle>
            <a:lvl1pPr algn="r">
              <a:defRPr sz="1200"/>
            </a:lvl1pPr>
          </a:lstStyle>
          <a:p>
            <a:fld id="{52DAC034-5EEA-4662-B954-A9C22DDD448D}" type="slidenum">
              <a:rPr lang="en-US" smtClean="0"/>
              <a:t>‹#›</a:t>
            </a:fld>
            <a:endParaRPr lang="en-US"/>
          </a:p>
        </p:txBody>
      </p:sp>
    </p:spTree>
    <p:extLst>
      <p:ext uri="{BB962C8B-B14F-4D97-AF65-F5344CB8AC3E}">
        <p14:creationId xmlns:p14="http://schemas.microsoft.com/office/powerpoint/2010/main" val="414192378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Header Placeholder 24">
            <a:extLst>
              <a:ext uri="{FF2B5EF4-FFF2-40B4-BE49-F238E27FC236}">
                <a16:creationId xmlns:a16="http://schemas.microsoft.com/office/drawing/2014/main" id="{244FACD7-1DCA-5A97-69C5-C0D6D82E8138}"/>
              </a:ext>
            </a:extLst>
          </p:cNvPr>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26" name="Slide Image Placeholder 25">
            <a:extLst>
              <a:ext uri="{FF2B5EF4-FFF2-40B4-BE49-F238E27FC236}">
                <a16:creationId xmlns:a16="http://schemas.microsoft.com/office/drawing/2014/main" id="{5ADDDA4F-4B17-0D03-C2C2-368272C5AC3A}"/>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51" tIns="47425" rIns="94851" bIns="47425" rtlCol="0" anchor="ctr"/>
          <a:lstStyle/>
          <a:p>
            <a:endParaRPr lang="en-US"/>
          </a:p>
        </p:txBody>
      </p:sp>
      <p:sp>
        <p:nvSpPr>
          <p:cNvPr id="27" name="Notes Placeholder 26">
            <a:extLst>
              <a:ext uri="{FF2B5EF4-FFF2-40B4-BE49-F238E27FC236}">
                <a16:creationId xmlns:a16="http://schemas.microsoft.com/office/drawing/2014/main" id="{FB5D3052-F309-E98A-6A37-B397D48C713F}"/>
              </a:ext>
            </a:extLst>
          </p:cNvPr>
          <p:cNvSpPr>
            <a:spLocks noGrp="1"/>
          </p:cNvSpPr>
          <p:nvPr>
            <p:ph type="body" sz="quarter" idx="3"/>
          </p:nvPr>
        </p:nvSpPr>
        <p:spPr>
          <a:xfrm>
            <a:off x="732183" y="4620250"/>
            <a:ext cx="5850835" cy="3780800"/>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Date Placeholder 27">
            <a:extLst>
              <a:ext uri="{FF2B5EF4-FFF2-40B4-BE49-F238E27FC236}">
                <a16:creationId xmlns:a16="http://schemas.microsoft.com/office/drawing/2014/main" id="{7B100D41-DBF4-CAC3-955D-BCF65E4AA07F}"/>
              </a:ext>
            </a:extLst>
          </p:cNvPr>
          <p:cNvSpPr>
            <a:spLocks noGrp="1"/>
          </p:cNvSpPr>
          <p:nvPr>
            <p:ph type="dt" idx="1"/>
          </p:nvPr>
        </p:nvSpPr>
        <p:spPr>
          <a:xfrm>
            <a:off x="4142962" y="1"/>
            <a:ext cx="3170583" cy="482027"/>
          </a:xfrm>
          <a:prstGeom prst="rect">
            <a:avLst/>
          </a:prstGeom>
        </p:spPr>
        <p:txBody>
          <a:bodyPr vert="horz" lIns="94851" tIns="47425" rIns="94851" bIns="47425" rtlCol="0"/>
          <a:lstStyle>
            <a:lvl1pPr algn="r">
              <a:defRPr sz="1200"/>
            </a:lvl1pPr>
          </a:lstStyle>
          <a:p>
            <a:fld id="{35020E08-15C4-4D2F-8D1C-9909767E3917}" type="datetime1">
              <a:rPr lang="en-US" smtClean="0"/>
              <a:t>2/9/2026</a:t>
            </a:fld>
            <a:endParaRPr lang="en-US"/>
          </a:p>
        </p:txBody>
      </p:sp>
      <p:sp>
        <p:nvSpPr>
          <p:cNvPr id="29" name="Footer Placeholder 28">
            <a:extLst>
              <a:ext uri="{FF2B5EF4-FFF2-40B4-BE49-F238E27FC236}">
                <a16:creationId xmlns:a16="http://schemas.microsoft.com/office/drawing/2014/main" id="{711E489A-BC63-1738-779C-2406C0A804CD}"/>
              </a:ext>
            </a:extLst>
          </p:cNvPr>
          <p:cNvSpPr>
            <a:spLocks noGrp="1"/>
          </p:cNvSpPr>
          <p:nvPr>
            <p:ph type="ftr" sz="quarter" idx="4"/>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31" name="Slide Number Placeholder 30">
            <a:extLst>
              <a:ext uri="{FF2B5EF4-FFF2-40B4-BE49-F238E27FC236}">
                <a16:creationId xmlns:a16="http://schemas.microsoft.com/office/drawing/2014/main" id="{75ABFF24-2A1E-F931-5886-6CFB6041BA98}"/>
              </a:ext>
            </a:extLst>
          </p:cNvPr>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0D3CE40C-5263-4837-B725-AB61CF2DEC54}" type="slidenum">
              <a:rPr lang="en-US" smtClean="0"/>
              <a:t>‹#›</a:t>
            </a:fld>
            <a:endParaRPr lang="en-US"/>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sz="1800" dirty="0"/>
              <a:t>TY and glad to be with you.​</a:t>
            </a:r>
          </a:p>
        </p:txBody>
      </p:sp>
      <p:sp>
        <p:nvSpPr>
          <p:cNvPr id="40" name="Slide Image Placeholder 39">
            <a:extLst>
              <a:ext uri="{FF2B5EF4-FFF2-40B4-BE49-F238E27FC236}">
                <a16:creationId xmlns:a16="http://schemas.microsoft.com/office/drawing/2014/main" id="{EC3CF24E-E6E1-5300-204D-767E0D37772E}"/>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5C4C1EC0-CD55-3AA5-5402-B5E3DAE926BC}"/>
              </a:ext>
            </a:extLst>
          </p:cNvPr>
          <p:cNvSpPr>
            <a:spLocks noGrp="1"/>
          </p:cNvSpPr>
          <p:nvPr>
            <p:ph type="ftr" sz="quarter" idx="4"/>
          </p:nvPr>
        </p:nvSpPr>
        <p:spPr/>
        <p:txBody>
          <a:bodyPr/>
          <a:lstStyle/>
          <a:p>
            <a:endParaRPr lang="en-US"/>
          </a:p>
        </p:txBody>
      </p:sp>
      <p:sp>
        <p:nvSpPr>
          <p:cNvPr id="3" name="Slide Number Placeholder 2">
            <a:extLst>
              <a:ext uri="{FF2B5EF4-FFF2-40B4-BE49-F238E27FC236}">
                <a16:creationId xmlns:a16="http://schemas.microsoft.com/office/drawing/2014/main" id="{EF0463DF-B835-873D-5AA7-86F01F6BDBD6}"/>
              </a:ext>
            </a:extLst>
          </p:cNvPr>
          <p:cNvSpPr>
            <a:spLocks noGrp="1"/>
          </p:cNvSpPr>
          <p:nvPr>
            <p:ph type="sldNum" sz="quarter" idx="5"/>
          </p:nvPr>
        </p:nvSpPr>
        <p:spPr/>
        <p:txBody>
          <a:bodyPr/>
          <a:lstStyle/>
          <a:p>
            <a:fld id="{0D3CE40C-5263-4837-B725-AB61CF2DEC5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3A13A0C9-3ACF-430C-A157-864A3B8C7663}"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IN FACT, If Texas were a country, it would be the 3rd largest natural gas producer and 4th largest crude oil producer in the world. </a:t>
            </a:r>
          </a:p>
          <a:p>
            <a:endParaRPr lang="en-US" sz="1800" dirty="0"/>
          </a:p>
          <a:p>
            <a:r>
              <a:rPr lang="en-US" sz="1800" dirty="0"/>
              <a:t>For the first half of 2025, Texas accounted for:</a:t>
            </a:r>
          </a:p>
          <a:p>
            <a:endParaRPr lang="en-US" sz="1800" dirty="0"/>
          </a:p>
          <a:p>
            <a:r>
              <a:rPr lang="en-US" sz="1800" dirty="0"/>
              <a:t>42.9% of U.S. crude oil production</a:t>
            </a:r>
          </a:p>
          <a:p>
            <a:endParaRPr lang="en-US" sz="1800" dirty="0"/>
          </a:p>
          <a:p>
            <a:r>
              <a:rPr lang="en-US" sz="1800" dirty="0"/>
              <a:t>29.6% of U.S. marketed natural gas production</a:t>
            </a:r>
          </a:p>
          <a:p>
            <a:endParaRPr lang="en-US" sz="1800" dirty="0"/>
          </a:p>
          <a:p>
            <a:r>
              <a:rPr lang="en-US" sz="1800" dirty="0"/>
              <a:t>34.4% of U.S. refining capacity</a:t>
            </a:r>
          </a:p>
          <a:p>
            <a:endParaRPr lang="en-US" sz="1800" dirty="0"/>
          </a:p>
          <a:p>
            <a:r>
              <a:rPr lang="en-US" sz="1800" dirty="0"/>
              <a:t>23.2% of U.S. pipeline miles</a:t>
            </a:r>
          </a:p>
        </p:txBody>
      </p:sp>
      <p:sp>
        <p:nvSpPr>
          <p:cNvPr id="7" name="Slide Number Placeholder 6"/>
          <p:cNvSpPr>
            <a:spLocks noGrp="1"/>
          </p:cNvSpPr>
          <p:nvPr>
            <p:ph type="sldNum" sz="quarter" idx="5"/>
          </p:nvPr>
        </p:nvSpPr>
        <p:spPr/>
        <p:txBody>
          <a:bodyPr/>
          <a:lstStyle>
            <a:lvl1pPr algn="r">
              <a:defRPr sz="1200"/>
            </a:lvl1pPr>
          </a:lstStyle>
          <a:p>
            <a:fld id="{FE2D7DCE-5AA7-43AD-9CFC-BDD8A6BD112F}" type="slidenum">
              <a:rPr lang="cs-CZ" smtClean="0"/>
              <a:t>10</a:t>
            </a:fld>
            <a:endParaRPr lang="cs-CZ" dirty="0"/>
          </a:p>
        </p:txBody>
      </p:sp>
      <p:sp>
        <p:nvSpPr>
          <p:cNvPr id="12" name="Slide Image Placeholder 11">
            <a:extLst>
              <a:ext uri="{FF2B5EF4-FFF2-40B4-BE49-F238E27FC236}">
                <a16:creationId xmlns:a16="http://schemas.microsoft.com/office/drawing/2014/main" id="{079904BD-45D8-C556-A189-DF6F1F952C28}"/>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5409C74F-D04A-E2B1-F0CE-DA3A307675D4}"/>
              </a:ext>
            </a:extLst>
          </p:cNvPr>
          <p:cNvSpPr>
            <a:spLocks noGrp="1"/>
          </p:cNvSpPr>
          <p:nvPr>
            <p:ph type="ftr" sz="quarter" idx="4"/>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FF9A653A-6FDA-4037-B39D-92CF17DA6EF0}"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Nothing demonstrates better how this industry has advanced than the production and rig count numbers.</a:t>
            </a:r>
          </a:p>
          <a:p>
            <a:r>
              <a:rPr lang="en-US" sz="1800" dirty="0"/>
              <a:t> </a:t>
            </a:r>
          </a:p>
          <a:p>
            <a:r>
              <a:rPr lang="en-US" sz="1800" dirty="0"/>
              <a:t>In January 2015, 1,543 rigs were running and crude oil production was 9.2 mb/d. </a:t>
            </a:r>
          </a:p>
          <a:p>
            <a:r>
              <a:rPr lang="en-US" sz="1800" dirty="0"/>
              <a:t> </a:t>
            </a:r>
          </a:p>
          <a:p>
            <a:r>
              <a:rPr lang="en-US" sz="1800" dirty="0"/>
              <a:t>In January 2025, 582 rigs were running producing 13.5 mb/d!</a:t>
            </a:r>
          </a:p>
          <a:p>
            <a:r>
              <a:rPr lang="en-US" sz="1800" dirty="0"/>
              <a:t> </a:t>
            </a:r>
          </a:p>
          <a:p>
            <a:r>
              <a:rPr lang="en-US" sz="1800" dirty="0"/>
              <a:t>63% fewer rigs running and 47% more production!</a:t>
            </a:r>
          </a:p>
        </p:txBody>
      </p:sp>
      <p:sp>
        <p:nvSpPr>
          <p:cNvPr id="7" name="Slide Number Placeholder 6"/>
          <p:cNvSpPr>
            <a:spLocks noGrp="1"/>
          </p:cNvSpPr>
          <p:nvPr>
            <p:ph type="sldNum" sz="quarter" idx="5"/>
          </p:nvPr>
        </p:nvSpPr>
        <p:spPr/>
        <p:txBody>
          <a:bodyPr/>
          <a:lstStyle>
            <a:lvl1pPr algn="r">
              <a:defRPr sz="1200"/>
            </a:lvl1pPr>
          </a:lstStyle>
          <a:p>
            <a:fld id="{D30D9220-8808-4E54-9425-5E274BD93F2E}" type="slidenum">
              <a:rPr lang="cs-CZ" smtClean="0"/>
              <a:t>11</a:t>
            </a:fld>
            <a:endParaRPr lang="cs-CZ" dirty="0"/>
          </a:p>
        </p:txBody>
      </p:sp>
      <p:sp>
        <p:nvSpPr>
          <p:cNvPr id="12" name="Slide Image Placeholder 11">
            <a:extLst>
              <a:ext uri="{FF2B5EF4-FFF2-40B4-BE49-F238E27FC236}">
                <a16:creationId xmlns:a16="http://schemas.microsoft.com/office/drawing/2014/main" id="{A166A2DA-EBF5-70C9-3E81-4E7DF2CA5D77}"/>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88B1B1E9-3B30-C176-C2C5-A1021302459C}"/>
              </a:ext>
            </a:extLst>
          </p:cNvPr>
          <p:cNvSpPr>
            <a:spLocks noGrp="1"/>
          </p:cNvSpPr>
          <p:nvPr>
            <p:ph type="ftr" sz="quarter" idx="4"/>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D567C406-77E4-4B75-9FDA-041CC6A7005A}"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Our state and nation are not the only benefactors of our robust production and infrastructure. Texas is leading the way in natural gas exports, sending 13 billion cubic feet per day (bcf/d) to all corners of the globe. </a:t>
            </a:r>
          </a:p>
          <a:p>
            <a:endParaRPr lang="en-US" sz="1800" dirty="0"/>
          </a:p>
          <a:p>
            <a:r>
              <a:rPr lang="en-US" sz="1800" dirty="0"/>
              <a:t>And with 7 new facilities on the way, our state stands to gain a whopping 8 bcf/d in additional capacity. </a:t>
            </a:r>
          </a:p>
          <a:p>
            <a:endParaRPr lang="en-US" sz="1800" dirty="0"/>
          </a:p>
          <a:p>
            <a:r>
              <a:rPr lang="en-US" sz="1800" dirty="0"/>
              <a:t>These exports don’t just fill demand – they build confidence. </a:t>
            </a:r>
          </a:p>
          <a:p>
            <a:endParaRPr lang="en-US" sz="1800" dirty="0"/>
          </a:p>
          <a:p>
            <a:r>
              <a:rPr lang="en-US" sz="1800" dirty="0"/>
              <a:t>For our allies abroad, Texas’ responsible production, transparency and dependable logistics have made America the reliable supplier the world needs. Texas has proven it can deliver, and demand remains high among our allies who value U.S. energy security and stability.</a:t>
            </a:r>
          </a:p>
        </p:txBody>
      </p:sp>
      <p:sp>
        <p:nvSpPr>
          <p:cNvPr id="7" name="Slide Number Placeholder 6"/>
          <p:cNvSpPr>
            <a:spLocks noGrp="1"/>
          </p:cNvSpPr>
          <p:nvPr>
            <p:ph type="sldNum" sz="quarter" idx="5"/>
          </p:nvPr>
        </p:nvSpPr>
        <p:spPr/>
        <p:txBody>
          <a:bodyPr/>
          <a:lstStyle>
            <a:lvl1pPr algn="r">
              <a:defRPr sz="1200"/>
            </a:lvl1pPr>
          </a:lstStyle>
          <a:p>
            <a:fld id="{8D3CD70D-FC02-4C01-A91C-D8A6B992ABDA}" type="slidenum">
              <a:rPr lang="cs-CZ" smtClean="0"/>
              <a:t>12</a:t>
            </a:fld>
            <a:endParaRPr lang="cs-CZ" dirty="0"/>
          </a:p>
        </p:txBody>
      </p:sp>
      <p:sp>
        <p:nvSpPr>
          <p:cNvPr id="12" name="Slide Image Placeholder 11">
            <a:extLst>
              <a:ext uri="{FF2B5EF4-FFF2-40B4-BE49-F238E27FC236}">
                <a16:creationId xmlns:a16="http://schemas.microsoft.com/office/drawing/2014/main" id="{F4ACD4B6-61A6-E34E-C0B3-ECD8451ABD7A}"/>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540AFF42-CCF0-05E2-CE56-CB8DEBBCC17E}"/>
              </a:ext>
            </a:extLst>
          </p:cNvPr>
          <p:cNvSpPr>
            <a:spLocks noGrp="1"/>
          </p:cNvSpPr>
          <p:nvPr>
            <p:ph type="ftr" sz="quarter" idx="4"/>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BEE11ABB-A3B5-422F-AFF0-E1A8DCAFF0DE}"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New Texas natural gas pipelines announced or under construction: </a:t>
            </a:r>
          </a:p>
          <a:p>
            <a:endParaRPr lang="en-US" sz="1800" dirty="0"/>
          </a:p>
          <a:p>
            <a:r>
              <a:rPr lang="en-US" sz="1800" dirty="0"/>
              <a:t>Total 45.2 bcf/d, including </a:t>
            </a:r>
          </a:p>
          <a:p>
            <a:endParaRPr lang="en-US" sz="1800" dirty="0"/>
          </a:p>
          <a:p>
            <a:r>
              <a:rPr lang="en-US" sz="1800" dirty="0"/>
              <a:t>Under construction (23.7 bcf/d) Approved (12.5 bcf/d)</a:t>
            </a:r>
          </a:p>
          <a:p>
            <a:endParaRPr lang="en-US" sz="1800" dirty="0"/>
          </a:p>
          <a:p>
            <a:r>
              <a:rPr lang="en-US" sz="1800" dirty="0"/>
              <a:t>Pre-applied &amp; Applied (4.8 bcf/d)</a:t>
            </a:r>
          </a:p>
          <a:p>
            <a:endParaRPr lang="en-US" sz="1800" dirty="0"/>
          </a:p>
          <a:p>
            <a:r>
              <a:rPr lang="en-US" sz="1800" dirty="0"/>
              <a:t>Announced (4.1 bcf/d)</a:t>
            </a:r>
          </a:p>
          <a:p>
            <a:endParaRPr lang="en-US" sz="1800" dirty="0"/>
          </a:p>
          <a:p>
            <a:r>
              <a:rPr lang="en-US" sz="1800" dirty="0"/>
              <a:t>Disclaimer: “Many pipeline projects conduct an open season to secure shipper commitments before a final investment decision, but the timing and structure vary by project."</a:t>
            </a:r>
          </a:p>
        </p:txBody>
      </p:sp>
      <p:sp>
        <p:nvSpPr>
          <p:cNvPr id="7" name="Slide Number Placeholder 6"/>
          <p:cNvSpPr>
            <a:spLocks noGrp="1"/>
          </p:cNvSpPr>
          <p:nvPr>
            <p:ph type="sldNum" sz="quarter" idx="5"/>
          </p:nvPr>
        </p:nvSpPr>
        <p:spPr/>
        <p:txBody>
          <a:bodyPr/>
          <a:lstStyle>
            <a:lvl1pPr algn="r">
              <a:defRPr sz="1200"/>
            </a:lvl1pPr>
          </a:lstStyle>
          <a:p>
            <a:fld id="{1E0E6467-45C8-44FB-ACD9-A16CB470856E}" type="slidenum">
              <a:rPr lang="cs-CZ" smtClean="0"/>
              <a:t>13</a:t>
            </a:fld>
            <a:endParaRPr lang="cs-CZ" dirty="0"/>
          </a:p>
        </p:txBody>
      </p:sp>
      <p:sp>
        <p:nvSpPr>
          <p:cNvPr id="12" name="Slide Image Placeholder 11">
            <a:extLst>
              <a:ext uri="{FF2B5EF4-FFF2-40B4-BE49-F238E27FC236}">
                <a16:creationId xmlns:a16="http://schemas.microsoft.com/office/drawing/2014/main" id="{30369A52-5D73-A42D-2AB8-921AD153D762}"/>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ED392309-E77C-25A0-57BC-C4E6C0E976FF}"/>
              </a:ext>
            </a:extLst>
          </p:cNvPr>
          <p:cNvSpPr>
            <a:spLocks noGrp="1"/>
          </p:cNvSpPr>
          <p:nvPr>
            <p:ph type="ftr" sz="quarter" idx="4"/>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ABFA47F3-6F0D-4B39-81E2-B40B5628C7FD}"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While production is soaring, emissions are down!</a:t>
            </a:r>
          </a:p>
        </p:txBody>
      </p:sp>
      <p:sp>
        <p:nvSpPr>
          <p:cNvPr id="7" name="Slide Number Placeholder 6"/>
          <p:cNvSpPr>
            <a:spLocks noGrp="1"/>
          </p:cNvSpPr>
          <p:nvPr>
            <p:ph type="sldNum" sz="quarter" idx="5"/>
          </p:nvPr>
        </p:nvSpPr>
        <p:spPr/>
        <p:txBody>
          <a:bodyPr/>
          <a:lstStyle>
            <a:lvl1pPr algn="r">
              <a:defRPr sz="1200"/>
            </a:lvl1pPr>
          </a:lstStyle>
          <a:p>
            <a:fld id="{40116800-561B-4CE6-9402-E6F8E54C20F3}" type="slidenum">
              <a:rPr lang="cs-CZ" smtClean="0"/>
              <a:t>14</a:t>
            </a:fld>
            <a:endParaRPr lang="cs-CZ" dirty="0"/>
          </a:p>
        </p:txBody>
      </p:sp>
      <p:sp>
        <p:nvSpPr>
          <p:cNvPr id="12" name="Slide Image Placeholder 11">
            <a:extLst>
              <a:ext uri="{FF2B5EF4-FFF2-40B4-BE49-F238E27FC236}">
                <a16:creationId xmlns:a16="http://schemas.microsoft.com/office/drawing/2014/main" id="{F62B4096-FD77-8591-A83F-780541D1D3EC}"/>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990FC65A-54D4-80BB-69D3-A25B9B20B032}"/>
              </a:ext>
            </a:extLst>
          </p:cNvPr>
          <p:cNvSpPr>
            <a:spLocks noGrp="1"/>
          </p:cNvSpPr>
          <p:nvPr>
            <p:ph type="ftr" sz="quarter" idx="4"/>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C5763175-09D3-46EE-A833-77DE46C3E776}"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Oil and natural gas operators in the Permian Basin reduced their operations’ methane intensity by more than 50% in the past two years.</a:t>
            </a:r>
          </a:p>
          <a:p>
            <a:endParaRPr lang="en-US" sz="1800" dirty="0"/>
          </a:p>
          <a:p>
            <a:r>
              <a:rPr lang="en-US" sz="1800" dirty="0"/>
              <a:t>This dramatic emissions reduction comes amid soaring production from one of the most prolific basins from the world, responsible for nearly half of U.S. oil production and almost a third of U.S. natural gas production.</a:t>
            </a:r>
          </a:p>
          <a:p>
            <a:r>
              <a:rPr lang="en-US" sz="1800" dirty="0"/>
              <a:t>   </a:t>
            </a:r>
          </a:p>
          <a:p>
            <a:r>
              <a:rPr lang="en-US" sz="1800" dirty="0"/>
              <a:t>SOURCE: https://press.spglobal.com/2025-07-24-Methane-Emissions-Intensity-of-Permian-Basin-Declined-by-More-than-Half-in-Two-Years,-New-S-P-Global-Commodity-Insights-Analysis-Finds</a:t>
            </a:r>
          </a:p>
        </p:txBody>
      </p:sp>
      <p:sp>
        <p:nvSpPr>
          <p:cNvPr id="7" name="Slide Number Placeholder 6"/>
          <p:cNvSpPr>
            <a:spLocks noGrp="1"/>
          </p:cNvSpPr>
          <p:nvPr>
            <p:ph type="sldNum" sz="quarter" idx="5"/>
          </p:nvPr>
        </p:nvSpPr>
        <p:spPr/>
        <p:txBody>
          <a:bodyPr/>
          <a:lstStyle>
            <a:lvl1pPr algn="r">
              <a:defRPr sz="1200"/>
            </a:lvl1pPr>
          </a:lstStyle>
          <a:p>
            <a:fld id="{26B52768-AEDE-40B7-B8BF-B8A502C0E2BD}" type="slidenum">
              <a:rPr lang="cs-CZ" smtClean="0"/>
              <a:t>15</a:t>
            </a:fld>
            <a:endParaRPr lang="cs-CZ" dirty="0"/>
          </a:p>
        </p:txBody>
      </p:sp>
      <p:sp>
        <p:nvSpPr>
          <p:cNvPr id="12" name="Slide Image Placeholder 11">
            <a:extLst>
              <a:ext uri="{FF2B5EF4-FFF2-40B4-BE49-F238E27FC236}">
                <a16:creationId xmlns:a16="http://schemas.microsoft.com/office/drawing/2014/main" id="{CF532A1B-DD39-8035-88BF-804AC11075A0}"/>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0C1E13B7-428B-F088-3628-2296D50EEDAC}"/>
              </a:ext>
            </a:extLst>
          </p:cNvPr>
          <p:cNvSpPr>
            <a:spLocks noGrp="1"/>
          </p:cNvSpPr>
          <p:nvPr>
            <p:ph type="ftr" sz="quarter" idx="4"/>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E1652B7C-0092-47E8-966A-997CDB99F9D5}" type="datetime1">
              <a:rPr lang="en-US" smtClean="0"/>
              <a:t>2/9/2026</a:t>
            </a:fld>
            <a:endParaRPr lang="cs-CZ"/>
          </a:p>
        </p:txBody>
      </p:sp>
      <p:sp>
        <p:nvSpPr>
          <p:cNvPr id="5" name="Notes Placeholder 4"/>
          <p:cNvSpPr>
            <a:spLocks noGrp="1"/>
          </p:cNvSpPr>
          <p:nvPr>
            <p:ph type="body" sz="quarter" idx="3"/>
          </p:nvPr>
        </p:nvSpPr>
        <p:spPr>
          <a:xfrm>
            <a:off x="732183" y="4620250"/>
            <a:ext cx="5850835" cy="4430062"/>
          </a:xfrm>
        </p:spPr>
        <p:txBody>
          <a:bodyPr/>
          <a:lstStyle/>
          <a:p>
            <a:r>
              <a:rPr lang="en-US" sz="1800" dirty="0"/>
              <a:t>All of these amazing numbers are not attributable to just one aspect of our industry. ONLY POSSIBLE BECAUSE OF INFRASTRUCTURE. RIGHT NOW, SAUDI ARABIA, LIBYIA, KUWAIT, UAE, QATAR, RUSSIA ALL TRYING TO PRODUCE MORE SO THAT AMERICA PRODUCES LESS! AMERICA MUST REMAIN THE WORLD’S ENERGY LEADER…AND TEXAS MUST REMAIN THE TIP OF THE SPEAR.</a:t>
            </a:r>
          </a:p>
          <a:p>
            <a:endParaRPr lang="en-US" sz="1800" dirty="0"/>
          </a:p>
          <a:p>
            <a:r>
              <a:rPr lang="en-US" sz="1800" dirty="0"/>
              <a:t>The Four P’s, all work together in a complex and interconnected system. From the initial extraction of resources (Production), to the safe and efficient transportation (Pipelines), the refining and transformation of raw materials (Processing), and finally, the crucial link to global markets (Ports), every step is essential. It's this synergy and collaboration across all four areas that allows us to achieve such remarkable results and deliver the resources the world needs.</a:t>
            </a:r>
          </a:p>
        </p:txBody>
      </p:sp>
      <p:sp>
        <p:nvSpPr>
          <p:cNvPr id="7" name="Slide Number Placeholder 6"/>
          <p:cNvSpPr>
            <a:spLocks noGrp="1"/>
          </p:cNvSpPr>
          <p:nvPr>
            <p:ph type="sldNum" sz="quarter" idx="5"/>
          </p:nvPr>
        </p:nvSpPr>
        <p:spPr/>
        <p:txBody>
          <a:bodyPr/>
          <a:lstStyle>
            <a:lvl1pPr algn="r">
              <a:defRPr sz="1200"/>
            </a:lvl1pPr>
          </a:lstStyle>
          <a:p>
            <a:fld id="{B37F3008-EC4B-42A9-96F7-5CB3C667941B}" type="slidenum">
              <a:rPr lang="cs-CZ" smtClean="0"/>
              <a:t>16</a:t>
            </a:fld>
            <a:endParaRPr lang="cs-CZ" dirty="0"/>
          </a:p>
        </p:txBody>
      </p:sp>
      <p:sp>
        <p:nvSpPr>
          <p:cNvPr id="12" name="Slide Image Placeholder 11">
            <a:extLst>
              <a:ext uri="{FF2B5EF4-FFF2-40B4-BE49-F238E27FC236}">
                <a16:creationId xmlns:a16="http://schemas.microsoft.com/office/drawing/2014/main" id="{DB8A4F60-3EEA-A9DE-E982-C0A624362687}"/>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CB619C1C-2B79-73B6-CE42-114461632C00}"/>
              </a:ext>
            </a:extLst>
          </p:cNvPr>
          <p:cNvSpPr>
            <a:spLocks noGrp="1"/>
          </p:cNvSpPr>
          <p:nvPr>
            <p:ph type="ftr" sz="quarter" idx="4"/>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56A9-963F-398C-A078-37790A1FB28B}"/>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AAE8BFE0-5333-729F-CDEC-1BC1B26C4DE8}"/>
              </a:ext>
            </a:extLst>
          </p:cNvPr>
          <p:cNvSpPr>
            <a:spLocks noGrp="1"/>
          </p:cNvSpPr>
          <p:nvPr>
            <p:ph type="dt" idx="1"/>
          </p:nvPr>
        </p:nvSpPr>
        <p:spPr/>
        <p:txBody>
          <a:bodyPr/>
          <a:lstStyle>
            <a:lvl1pPr algn="r">
              <a:defRPr sz="1200"/>
            </a:lvl1pPr>
          </a:lstStyle>
          <a:p>
            <a:fld id="{2C070397-6557-490D-8173-CE9928C9A774}" type="datetime1">
              <a:rPr lang="en-US" smtClean="0"/>
              <a:t>2/9/2026</a:t>
            </a:fld>
            <a:endParaRPr lang="cs-CZ"/>
          </a:p>
        </p:txBody>
      </p:sp>
      <p:sp>
        <p:nvSpPr>
          <p:cNvPr id="5" name="Notes Placeholder 4">
            <a:extLst>
              <a:ext uri="{FF2B5EF4-FFF2-40B4-BE49-F238E27FC236}">
                <a16:creationId xmlns:a16="http://schemas.microsoft.com/office/drawing/2014/main" id="{551A3222-74CB-8FF8-B91F-915D1CF4FF3E}"/>
              </a:ext>
            </a:extLst>
          </p:cNvPr>
          <p:cNvSpPr>
            <a:spLocks noGrp="1"/>
          </p:cNvSpPr>
          <p:nvPr>
            <p:ph type="body" sz="quarter" idx="3"/>
          </p:nvPr>
        </p:nvSpPr>
        <p:spPr/>
        <p:txBody>
          <a:bodyPr/>
          <a:lstStyle/>
          <a:p>
            <a:pPr rtl="0" fontAlgn="base"/>
            <a:r>
              <a:rPr lang="en-US" sz="1800" dirty="0"/>
              <a:t>Oil &amp; Gas plays an outsized role in our economy and the state’s economic performance.​</a:t>
            </a:r>
          </a:p>
          <a:p>
            <a:pPr rtl="0" fontAlgn="base"/>
            <a:r>
              <a:rPr lang="en-US" sz="1800" dirty="0"/>
              <a:t>​</a:t>
            </a:r>
          </a:p>
          <a:p>
            <a:pPr rtl="0" fontAlgn="base"/>
            <a:r>
              <a:rPr lang="en-US" sz="1800" dirty="0"/>
              <a:t>Ad Valorem Taxes are so significant to the industry to you that you have our own conference! But industry’s portion of the property tax pie is becoming greater and greater.​</a:t>
            </a:r>
          </a:p>
          <a:p>
            <a:pPr rtl="0" fontAlgn="base"/>
            <a:r>
              <a:rPr lang="en-US" sz="1800" dirty="0"/>
              <a:t>​</a:t>
            </a:r>
          </a:p>
          <a:p>
            <a:pPr rtl="0" fontAlgn="base"/>
            <a:r>
              <a:rPr lang="en-US" sz="1800" dirty="0"/>
              <a:t>The drive to lower Property taxes is strong! But the focus and easiest route is to exempt value from rooftops. This shifts the property tax burden to business.. ​</a:t>
            </a:r>
          </a:p>
        </p:txBody>
      </p:sp>
      <p:sp>
        <p:nvSpPr>
          <p:cNvPr id="7" name="Slide Number Placeholder 6">
            <a:extLst>
              <a:ext uri="{FF2B5EF4-FFF2-40B4-BE49-F238E27FC236}">
                <a16:creationId xmlns:a16="http://schemas.microsoft.com/office/drawing/2014/main" id="{B9A2D985-CE98-FFFA-CDB4-30F692F7F433}"/>
              </a:ext>
            </a:extLst>
          </p:cNvPr>
          <p:cNvSpPr>
            <a:spLocks noGrp="1"/>
          </p:cNvSpPr>
          <p:nvPr>
            <p:ph type="sldNum" sz="quarter" idx="5"/>
          </p:nvPr>
        </p:nvSpPr>
        <p:spPr/>
        <p:txBody>
          <a:bodyPr/>
          <a:lstStyle>
            <a:lvl1pPr algn="r">
              <a:defRPr sz="1200"/>
            </a:lvl1pPr>
          </a:lstStyle>
          <a:p>
            <a:fld id="{6FA4AE1C-4F85-4390-B39B-AD23250C8109}" type="slidenum">
              <a:rPr lang="cs-CZ" smtClean="0"/>
              <a:t>17</a:t>
            </a:fld>
            <a:endParaRPr lang="cs-CZ" dirty="0"/>
          </a:p>
        </p:txBody>
      </p:sp>
      <p:sp>
        <p:nvSpPr>
          <p:cNvPr id="12" name="Slide Image Placeholder 11">
            <a:extLst>
              <a:ext uri="{FF2B5EF4-FFF2-40B4-BE49-F238E27FC236}">
                <a16:creationId xmlns:a16="http://schemas.microsoft.com/office/drawing/2014/main" id="{8EE133B8-F2B8-4C9B-29D3-B05C7D65DE12}"/>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A0C00EE3-B1A8-89E7-26CD-87B2DC8E7F2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24911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D6A80-0ACD-60C3-43A5-ABAA32872572}"/>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C22C290E-FDE9-8632-BC88-DC33ED54A6BC}"/>
              </a:ext>
            </a:extLst>
          </p:cNvPr>
          <p:cNvSpPr>
            <a:spLocks noGrp="1"/>
          </p:cNvSpPr>
          <p:nvPr>
            <p:ph type="dt" idx="1"/>
          </p:nvPr>
        </p:nvSpPr>
        <p:spPr/>
        <p:txBody>
          <a:bodyPr/>
          <a:lstStyle>
            <a:lvl1pPr algn="r">
              <a:defRPr sz="1200"/>
            </a:lvl1pPr>
          </a:lstStyle>
          <a:p>
            <a:fld id="{2C070397-6557-490D-8173-CE9928C9A774}" type="datetime1">
              <a:rPr lang="en-US" smtClean="0"/>
              <a:t>2/9/2026</a:t>
            </a:fld>
            <a:endParaRPr lang="cs-CZ"/>
          </a:p>
        </p:txBody>
      </p:sp>
      <p:sp>
        <p:nvSpPr>
          <p:cNvPr id="5" name="Notes Placeholder 4">
            <a:extLst>
              <a:ext uri="{FF2B5EF4-FFF2-40B4-BE49-F238E27FC236}">
                <a16:creationId xmlns:a16="http://schemas.microsoft.com/office/drawing/2014/main" id="{9B56FD17-7357-E94C-3B4A-06E04AD53AAF}"/>
              </a:ext>
            </a:extLst>
          </p:cNvPr>
          <p:cNvSpPr>
            <a:spLocks noGrp="1"/>
          </p:cNvSpPr>
          <p:nvPr>
            <p:ph type="body" sz="quarter" idx="3"/>
          </p:nvPr>
        </p:nvSpPr>
        <p:spPr/>
        <p:txBody>
          <a:bodyPr/>
          <a:lstStyle/>
          <a:p>
            <a:pPr rtl="0" fontAlgn="base"/>
            <a:r>
              <a:rPr lang="en-US" sz="1800" dirty="0"/>
              <a:t>Based on the Comptroller’s FY25 data, Texas businesses paid </a:t>
            </a:r>
            <a:r>
              <a:rPr lang="en-US" sz="1800" b="1" dirty="0"/>
              <a:t>63% of local property taxes</a:t>
            </a:r>
            <a:r>
              <a:rPr lang="en-US" sz="1800" dirty="0"/>
              <a:t> and </a:t>
            </a:r>
            <a:r>
              <a:rPr lang="en-US" sz="1800" b="1" dirty="0"/>
              <a:t>58% of total state and local taxes</a:t>
            </a:r>
            <a:r>
              <a:rPr lang="en-US" sz="1800" dirty="0"/>
              <a:t>.​</a:t>
            </a:r>
          </a:p>
          <a:p>
            <a:pPr rtl="0" fontAlgn="base"/>
            <a:r>
              <a:rPr lang="en-US" sz="1800" dirty="0"/>
              <a:t>​</a:t>
            </a:r>
          </a:p>
          <a:p>
            <a:pPr rtl="0" fontAlgn="base"/>
            <a:r>
              <a:rPr lang="en-US" sz="1800" dirty="0"/>
              <a:t>We must continue to educate lawmakers about the importance of a fair and equitable tax system that keeps everyone together.</a:t>
            </a:r>
          </a:p>
        </p:txBody>
      </p:sp>
      <p:sp>
        <p:nvSpPr>
          <p:cNvPr id="7" name="Slide Number Placeholder 6">
            <a:extLst>
              <a:ext uri="{FF2B5EF4-FFF2-40B4-BE49-F238E27FC236}">
                <a16:creationId xmlns:a16="http://schemas.microsoft.com/office/drawing/2014/main" id="{6E235B9F-E7A0-7BD5-8B58-1DC734D85CFC}"/>
              </a:ext>
            </a:extLst>
          </p:cNvPr>
          <p:cNvSpPr>
            <a:spLocks noGrp="1"/>
          </p:cNvSpPr>
          <p:nvPr>
            <p:ph type="sldNum" sz="quarter" idx="5"/>
          </p:nvPr>
        </p:nvSpPr>
        <p:spPr/>
        <p:txBody>
          <a:bodyPr/>
          <a:lstStyle>
            <a:lvl1pPr algn="r">
              <a:defRPr sz="1200"/>
            </a:lvl1pPr>
          </a:lstStyle>
          <a:p>
            <a:fld id="{6FA4AE1C-4F85-4390-B39B-AD23250C8109}" type="slidenum">
              <a:rPr lang="cs-CZ" smtClean="0"/>
              <a:t>18</a:t>
            </a:fld>
            <a:endParaRPr lang="cs-CZ" dirty="0"/>
          </a:p>
        </p:txBody>
      </p:sp>
      <p:sp>
        <p:nvSpPr>
          <p:cNvPr id="12" name="Slide Image Placeholder 11">
            <a:extLst>
              <a:ext uri="{FF2B5EF4-FFF2-40B4-BE49-F238E27FC236}">
                <a16:creationId xmlns:a16="http://schemas.microsoft.com/office/drawing/2014/main" id="{659A9B16-6F05-11BB-81D4-576E1830204B}"/>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11FB08D9-AF30-21CE-BAAB-3835AC0A118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19203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2C070397-6557-490D-8173-CE9928C9A774}"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What can we do?</a:t>
            </a:r>
          </a:p>
        </p:txBody>
      </p:sp>
      <p:sp>
        <p:nvSpPr>
          <p:cNvPr id="7" name="Slide Number Placeholder 6"/>
          <p:cNvSpPr>
            <a:spLocks noGrp="1"/>
          </p:cNvSpPr>
          <p:nvPr>
            <p:ph type="sldNum" sz="quarter" idx="5"/>
          </p:nvPr>
        </p:nvSpPr>
        <p:spPr/>
        <p:txBody>
          <a:bodyPr/>
          <a:lstStyle>
            <a:lvl1pPr algn="r">
              <a:defRPr sz="1200"/>
            </a:lvl1pPr>
          </a:lstStyle>
          <a:p>
            <a:fld id="{6FA4AE1C-4F85-4390-B39B-AD23250C8109}" type="slidenum">
              <a:rPr lang="cs-CZ" smtClean="0"/>
              <a:t>19</a:t>
            </a:fld>
            <a:endParaRPr lang="cs-CZ" dirty="0"/>
          </a:p>
        </p:txBody>
      </p:sp>
      <p:sp>
        <p:nvSpPr>
          <p:cNvPr id="12" name="Slide Image Placeholder 11">
            <a:extLst>
              <a:ext uri="{FF2B5EF4-FFF2-40B4-BE49-F238E27FC236}">
                <a16:creationId xmlns:a16="http://schemas.microsoft.com/office/drawing/2014/main" id="{2B57BE06-3765-2A9D-5C5F-7476F1DDB36A}"/>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5383A07F-8F18-EF77-339A-9EA74187DABF}"/>
              </a:ext>
            </a:extLst>
          </p:cNvPr>
          <p:cNvSpPr>
            <a:spLocks noGrp="1"/>
          </p:cNvSpPr>
          <p:nvPr>
            <p:ph type="ftr" sz="quarter" idx="4"/>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B3E41A43-A41E-4B4C-A258-54582172765F}"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oldest and largest...</a:t>
            </a:r>
          </a:p>
          <a:p>
            <a:endParaRPr lang="en-US" sz="1800" dirty="0"/>
          </a:p>
          <a:p>
            <a:r>
              <a:rPr lang="en-US" sz="1800" dirty="0"/>
              <a:t>we represent every sector of the oil and natural gas industry</a:t>
            </a:r>
          </a:p>
          <a:p>
            <a:endParaRPr lang="en-US" sz="1800" dirty="0"/>
          </a:p>
          <a:p>
            <a:r>
              <a:rPr lang="en-US" sz="1800" dirty="0"/>
              <a:t>Exploration &amp; Production</a:t>
            </a:r>
          </a:p>
          <a:p>
            <a:endParaRPr lang="en-US" sz="1800" dirty="0"/>
          </a:p>
          <a:p>
            <a:r>
              <a:rPr lang="en-US" sz="1800" dirty="0"/>
              <a:t>Pipelines</a:t>
            </a:r>
          </a:p>
          <a:p>
            <a:endParaRPr lang="en-US" sz="1800" dirty="0"/>
          </a:p>
          <a:p>
            <a:r>
              <a:rPr lang="en-US" sz="1800" dirty="0"/>
              <a:t>Processing</a:t>
            </a:r>
          </a:p>
          <a:p>
            <a:endParaRPr lang="en-US" sz="1800" dirty="0"/>
          </a:p>
          <a:p>
            <a:r>
              <a:rPr lang="en-US" sz="1800" dirty="0"/>
              <a:t>Ports</a:t>
            </a:r>
          </a:p>
          <a:p>
            <a:endParaRPr lang="en-US" sz="1800" dirty="0"/>
          </a:p>
          <a:p>
            <a:r>
              <a:rPr lang="en-US" sz="1800" dirty="0"/>
              <a:t>AND Service Companies</a:t>
            </a:r>
          </a:p>
        </p:txBody>
      </p:sp>
      <p:sp>
        <p:nvSpPr>
          <p:cNvPr id="25" name="Slide Image Placeholder 24">
            <a:extLst>
              <a:ext uri="{FF2B5EF4-FFF2-40B4-BE49-F238E27FC236}">
                <a16:creationId xmlns:a16="http://schemas.microsoft.com/office/drawing/2014/main" id="{83A2B55E-8152-0043-F073-05B5A532304A}"/>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2CDBAB4B-FFCA-C669-1DFD-8B632D93C961}"/>
              </a:ext>
            </a:extLst>
          </p:cNvPr>
          <p:cNvSpPr>
            <a:spLocks noGrp="1"/>
          </p:cNvSpPr>
          <p:nvPr>
            <p:ph type="ftr" sz="quarter" idx="4"/>
          </p:nvPr>
        </p:nvSpPr>
        <p:spPr/>
        <p:txBody>
          <a:bodyPr/>
          <a:lstStyle/>
          <a:p>
            <a:endParaRPr lang="en-US"/>
          </a:p>
        </p:txBody>
      </p:sp>
      <p:sp>
        <p:nvSpPr>
          <p:cNvPr id="4" name="Slide Number Placeholder 3">
            <a:extLst>
              <a:ext uri="{FF2B5EF4-FFF2-40B4-BE49-F238E27FC236}">
                <a16:creationId xmlns:a16="http://schemas.microsoft.com/office/drawing/2014/main" id="{3BA3230A-548F-1D1A-1646-AD2F2A71D95B}"/>
              </a:ext>
            </a:extLst>
          </p:cNvPr>
          <p:cNvSpPr>
            <a:spLocks noGrp="1"/>
          </p:cNvSpPr>
          <p:nvPr>
            <p:ph type="sldNum" sz="quarter" idx="5"/>
          </p:nvPr>
        </p:nvSpPr>
        <p:spPr/>
        <p:txBody>
          <a:bodyPr/>
          <a:lstStyle/>
          <a:p>
            <a:fld id="{0D3CE40C-5263-4837-B725-AB61CF2DEC5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D9702EEF-28B7-41A9-A938-508C13797BE1}"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VOTE! </a:t>
            </a:r>
          </a:p>
          <a:p>
            <a:endParaRPr lang="en-US" sz="1800" dirty="0"/>
          </a:p>
          <a:p>
            <a:r>
              <a:rPr lang="en-US" sz="1800" dirty="0"/>
              <a:t>Participating in elections is one of the most important things you can do as a Texan.</a:t>
            </a:r>
          </a:p>
          <a:p>
            <a:endParaRPr lang="en-US" sz="1800" dirty="0"/>
          </a:p>
          <a:p>
            <a:r>
              <a:rPr lang="en-US" sz="1800" dirty="0"/>
              <a:t>Find your polling location, do a little research on the candidates, and then make time to go vote:</a:t>
            </a:r>
          </a:p>
          <a:p>
            <a:endParaRPr lang="en-US" sz="1800" dirty="0"/>
          </a:p>
          <a:p>
            <a:r>
              <a:rPr lang="en-US" sz="1800" dirty="0"/>
              <a:t>early in the morning, midday during a lunch break, in the evening after work. </a:t>
            </a:r>
          </a:p>
          <a:p>
            <a:endParaRPr lang="en-US" sz="1800" dirty="0"/>
          </a:p>
          <a:p>
            <a:r>
              <a:rPr lang="en-US" sz="1800" dirty="0"/>
              <a:t>The polls are even open on Saturday and Sunday during early voting.</a:t>
            </a:r>
          </a:p>
        </p:txBody>
      </p:sp>
      <p:sp>
        <p:nvSpPr>
          <p:cNvPr id="7" name="Slide Number Placeholder 6"/>
          <p:cNvSpPr>
            <a:spLocks noGrp="1"/>
          </p:cNvSpPr>
          <p:nvPr>
            <p:ph type="sldNum" sz="quarter" idx="5"/>
          </p:nvPr>
        </p:nvSpPr>
        <p:spPr/>
        <p:txBody>
          <a:bodyPr/>
          <a:lstStyle>
            <a:lvl1pPr algn="r">
              <a:defRPr sz="1200"/>
            </a:lvl1pPr>
          </a:lstStyle>
          <a:p>
            <a:fld id="{0742D2B7-818D-4823-AB66-FC3C7C39513B}" type="slidenum">
              <a:rPr lang="cs-CZ" smtClean="0"/>
              <a:t>20</a:t>
            </a:fld>
            <a:endParaRPr lang="cs-CZ" dirty="0"/>
          </a:p>
        </p:txBody>
      </p:sp>
      <p:sp>
        <p:nvSpPr>
          <p:cNvPr id="12" name="Slide Image Placeholder 11">
            <a:extLst>
              <a:ext uri="{FF2B5EF4-FFF2-40B4-BE49-F238E27FC236}">
                <a16:creationId xmlns:a16="http://schemas.microsoft.com/office/drawing/2014/main" id="{3C9A059E-0974-FF2A-6ACA-E728C6ADD9A5}"/>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C80220D9-7685-72F1-5952-B457D84DDA8D}"/>
              </a:ext>
            </a:extLst>
          </p:cNvPr>
          <p:cNvSpPr>
            <a:spLocks noGrp="1"/>
          </p:cNvSpPr>
          <p:nvPr>
            <p:ph type="ftr" sz="quarter" idx="4"/>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E9724-9AB7-0D80-1943-48845A0F78D4}"/>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1F200C44-7F79-3946-5DB1-12C9D84E3D35}"/>
              </a:ext>
            </a:extLst>
          </p:cNvPr>
          <p:cNvSpPr>
            <a:spLocks noGrp="1"/>
          </p:cNvSpPr>
          <p:nvPr>
            <p:ph type="dt" idx="1"/>
          </p:nvPr>
        </p:nvSpPr>
        <p:spPr/>
        <p:txBody>
          <a:bodyPr/>
          <a:lstStyle>
            <a:lvl1pPr algn="r">
              <a:defRPr sz="1200"/>
            </a:lvl1pPr>
          </a:lstStyle>
          <a:p>
            <a:fld id="{DF97EC22-1542-43B6-9BE4-67D7EBEC6C90}" type="datetime1">
              <a:rPr lang="en-US" smtClean="0"/>
              <a:t>2/9/2026</a:t>
            </a:fld>
            <a:endParaRPr lang="cs-CZ"/>
          </a:p>
        </p:txBody>
      </p:sp>
      <p:sp>
        <p:nvSpPr>
          <p:cNvPr id="5" name="Notes Placeholder 4">
            <a:extLst>
              <a:ext uri="{FF2B5EF4-FFF2-40B4-BE49-F238E27FC236}">
                <a16:creationId xmlns:a16="http://schemas.microsoft.com/office/drawing/2014/main" id="{E2C1E2F8-BD72-8B4C-B91E-47DDBC4FC2BA}"/>
              </a:ext>
            </a:extLst>
          </p:cNvPr>
          <p:cNvSpPr>
            <a:spLocks noGrp="1"/>
          </p:cNvSpPr>
          <p:nvPr>
            <p:ph type="body" sz="quarter" idx="3"/>
          </p:nvPr>
        </p:nvSpPr>
        <p:spPr/>
        <p:txBody>
          <a:bodyPr/>
          <a:lstStyle/>
          <a:p>
            <a:r>
              <a:rPr lang="en-US" sz="1800" dirty="0"/>
              <a:t>ACT!</a:t>
            </a:r>
          </a:p>
          <a:p>
            <a:endParaRPr lang="en-US" sz="1800" dirty="0"/>
          </a:p>
          <a:p>
            <a:r>
              <a:rPr lang="en-US" sz="1800" dirty="0"/>
              <a:t>Visit with your local elected officials.</a:t>
            </a:r>
          </a:p>
          <a:p>
            <a:endParaRPr lang="en-US" sz="1800" dirty="0"/>
          </a:p>
          <a:p>
            <a:r>
              <a:rPr lang="en-US" sz="1800" dirty="0"/>
              <a:t>Become an ambassador for the oil and natural gas industry. It’s not just about taxes…but all policies impact the MATH! </a:t>
            </a:r>
          </a:p>
          <a:p>
            <a:endParaRPr lang="en-US" sz="1800" dirty="0"/>
          </a:p>
          <a:p>
            <a:r>
              <a:rPr lang="en-US" sz="1800" dirty="0"/>
              <a:t>Good Public Support = Good Policies = Good Math</a:t>
            </a:r>
          </a:p>
        </p:txBody>
      </p:sp>
      <p:sp>
        <p:nvSpPr>
          <p:cNvPr id="7" name="Slide Number Placeholder 6">
            <a:extLst>
              <a:ext uri="{FF2B5EF4-FFF2-40B4-BE49-F238E27FC236}">
                <a16:creationId xmlns:a16="http://schemas.microsoft.com/office/drawing/2014/main" id="{8780D22C-1096-B75D-71AD-C117E3765B3D}"/>
              </a:ext>
            </a:extLst>
          </p:cNvPr>
          <p:cNvSpPr>
            <a:spLocks noGrp="1"/>
          </p:cNvSpPr>
          <p:nvPr>
            <p:ph type="sldNum" sz="quarter" idx="5"/>
          </p:nvPr>
        </p:nvSpPr>
        <p:spPr/>
        <p:txBody>
          <a:bodyPr/>
          <a:lstStyle>
            <a:lvl1pPr algn="r">
              <a:defRPr sz="1200"/>
            </a:lvl1pPr>
          </a:lstStyle>
          <a:p>
            <a:fld id="{63A7CBEE-D96F-4D25-8718-BDB92EA29209}" type="slidenum">
              <a:rPr lang="cs-CZ" smtClean="0"/>
              <a:t>21</a:t>
            </a:fld>
            <a:endParaRPr lang="cs-CZ" dirty="0"/>
          </a:p>
        </p:txBody>
      </p:sp>
      <p:sp>
        <p:nvSpPr>
          <p:cNvPr id="12" name="Slide Image Placeholder 11">
            <a:extLst>
              <a:ext uri="{FF2B5EF4-FFF2-40B4-BE49-F238E27FC236}">
                <a16:creationId xmlns:a16="http://schemas.microsoft.com/office/drawing/2014/main" id="{2A99B7E9-112C-9447-0636-1BA99D601525}"/>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C2CA63CA-5836-9ABF-5B80-879077A7F9F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39500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6A5C6043-EC3F-4CBD-AD62-002658CA79F0}"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I encourage you to join our community of energy advocates.</a:t>
            </a:r>
          </a:p>
          <a:p>
            <a:endParaRPr lang="en-US" sz="1800" dirty="0"/>
          </a:p>
          <a:p>
            <a:r>
              <a:rPr lang="en-US" sz="1800" dirty="0"/>
              <a:t>All you have to do is scan this QR code and you'll gain access to exciting and useful updates about the Texas oil and natural gas industry and get information about upcoming TXOGA events.</a:t>
            </a:r>
          </a:p>
        </p:txBody>
      </p:sp>
      <p:sp>
        <p:nvSpPr>
          <p:cNvPr id="7" name="Slide Number Placeholder 6"/>
          <p:cNvSpPr>
            <a:spLocks noGrp="1"/>
          </p:cNvSpPr>
          <p:nvPr>
            <p:ph type="sldNum" sz="quarter" idx="5"/>
          </p:nvPr>
        </p:nvSpPr>
        <p:spPr/>
        <p:txBody>
          <a:bodyPr/>
          <a:lstStyle>
            <a:lvl1pPr algn="r">
              <a:defRPr sz="1200"/>
            </a:lvl1pPr>
          </a:lstStyle>
          <a:p>
            <a:fld id="{D9358401-6762-4201-9304-7E4C3D2831E0}" type="slidenum">
              <a:rPr lang="cs-CZ" smtClean="0"/>
              <a:t>22</a:t>
            </a:fld>
            <a:endParaRPr lang="cs-CZ" dirty="0"/>
          </a:p>
        </p:txBody>
      </p:sp>
      <p:sp>
        <p:nvSpPr>
          <p:cNvPr id="12" name="Slide Image Placeholder 11">
            <a:extLst>
              <a:ext uri="{FF2B5EF4-FFF2-40B4-BE49-F238E27FC236}">
                <a16:creationId xmlns:a16="http://schemas.microsoft.com/office/drawing/2014/main" id="{9C0E729A-0033-0E8A-77F3-879075F6A52D}"/>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1CAD2A27-5741-6D61-6178-A49EEBA17837}"/>
              </a:ext>
            </a:extLst>
          </p:cNvPr>
          <p:cNvSpPr>
            <a:spLocks noGrp="1"/>
          </p:cNvSpPr>
          <p:nvPr>
            <p:ph type="ftr" sz="quarter" idx="4"/>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51FE0F0F-C471-4F19-B100-DCA55B230596}"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I promise we won't spam you! </a:t>
            </a:r>
          </a:p>
          <a:p>
            <a:endParaRPr lang="en-US" sz="1800" dirty="0"/>
          </a:p>
          <a:p>
            <a:r>
              <a:rPr lang="en-US" sz="1800" dirty="0"/>
              <a:t>I also encourage you to follow us on social, where we share great information like economic insights, our TXOGA Talks podcast, interesting oil and gas news stories, and more!</a:t>
            </a:r>
          </a:p>
        </p:txBody>
      </p:sp>
      <p:sp>
        <p:nvSpPr>
          <p:cNvPr id="7" name="Slide Number Placeholder 6"/>
          <p:cNvSpPr>
            <a:spLocks noGrp="1"/>
          </p:cNvSpPr>
          <p:nvPr>
            <p:ph type="sldNum" sz="quarter" idx="5"/>
          </p:nvPr>
        </p:nvSpPr>
        <p:spPr/>
        <p:txBody>
          <a:bodyPr/>
          <a:lstStyle>
            <a:lvl1pPr algn="r">
              <a:defRPr sz="1200"/>
            </a:lvl1pPr>
          </a:lstStyle>
          <a:p>
            <a:fld id="{9282BD7C-CBED-4C3D-B110-0359D24386D6}" type="slidenum">
              <a:rPr lang="cs-CZ" smtClean="0"/>
              <a:t>23</a:t>
            </a:fld>
            <a:endParaRPr lang="cs-CZ" dirty="0"/>
          </a:p>
        </p:txBody>
      </p:sp>
      <p:sp>
        <p:nvSpPr>
          <p:cNvPr id="12" name="Slide Image Placeholder 11">
            <a:extLst>
              <a:ext uri="{FF2B5EF4-FFF2-40B4-BE49-F238E27FC236}">
                <a16:creationId xmlns:a16="http://schemas.microsoft.com/office/drawing/2014/main" id="{058E8714-8E5F-BEEF-DB55-7F36CD810CB1}"/>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B23484AA-2C60-8FA9-E843-1FB868E3A07D}"/>
              </a:ext>
            </a:extLst>
          </p:cNvPr>
          <p:cNvSpPr>
            <a:spLocks noGrp="1"/>
          </p:cNvSpPr>
          <p:nvPr>
            <p:ph type="ftr" sz="quarter" idx="4"/>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871B2431-D351-4C6E-A3CF-9DFAC0E3E050}" type="slidenum">
              <a:rPr lang="cs-CZ" smtClean="0"/>
              <a:pPr/>
              <a:t>24</a:t>
            </a:fld>
            <a:endParaRPr lang="cs-CZ" dirty="0"/>
          </a:p>
        </p:txBody>
      </p:sp>
      <p:sp>
        <p:nvSpPr>
          <p:cNvPr id="5" name="Date Placeholder 4">
            <a:extLst>
              <a:ext uri="{FF2B5EF4-FFF2-40B4-BE49-F238E27FC236}">
                <a16:creationId xmlns:a16="http://schemas.microsoft.com/office/drawing/2014/main" id="{88158038-1BDD-AE19-F79C-2AA6B930EE61}"/>
              </a:ext>
            </a:extLst>
          </p:cNvPr>
          <p:cNvSpPr>
            <a:spLocks noGrp="1"/>
          </p:cNvSpPr>
          <p:nvPr>
            <p:ph type="dt" idx="1"/>
          </p:nvPr>
        </p:nvSpPr>
        <p:spPr/>
        <p:txBody>
          <a:bodyPr/>
          <a:lstStyle/>
          <a:p>
            <a:fld id="{F99E3AE3-36CC-4F38-BE01-A203555A0F6E}" type="datetime1">
              <a:rPr lang="en-US" smtClean="0"/>
              <a:t>2/9/2026</a:t>
            </a:fld>
            <a:endParaRPr lang="en-US" dirty="0"/>
          </a:p>
        </p:txBody>
      </p:sp>
      <p:sp>
        <p:nvSpPr>
          <p:cNvPr id="9" name="Slide Image Placeholder 8">
            <a:extLst>
              <a:ext uri="{FF2B5EF4-FFF2-40B4-BE49-F238E27FC236}">
                <a16:creationId xmlns:a16="http://schemas.microsoft.com/office/drawing/2014/main" id="{9D97F887-F038-7877-E507-8303E3239153}"/>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E482282D-709A-73E2-BCAD-D12DB95C3D4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5351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CF542C14-AC91-4D26-906E-7E9EE5B6DEE3}" type="datetime1">
              <a:rPr lang="en-US" smtClean="0"/>
              <a:t>2/9/2026</a:t>
            </a:fld>
            <a:endParaRPr lang="cs-CZ"/>
          </a:p>
        </p:txBody>
      </p:sp>
      <p:sp>
        <p:nvSpPr>
          <p:cNvPr id="7" name="Slide Number Placeholder 6"/>
          <p:cNvSpPr>
            <a:spLocks noGrp="1"/>
          </p:cNvSpPr>
          <p:nvPr>
            <p:ph type="sldNum" sz="quarter" idx="5"/>
          </p:nvPr>
        </p:nvSpPr>
        <p:spPr/>
        <p:txBody>
          <a:bodyPr/>
          <a:lstStyle>
            <a:lvl1pPr algn="r">
              <a:defRPr sz="1200"/>
            </a:lvl1pPr>
          </a:lstStyle>
          <a:p>
            <a:fld id="{B031CDAD-B8DF-428C-BFC7-2F9A1F417BEC}" type="slidenum">
              <a:rPr lang="cs-CZ" smtClean="0"/>
              <a:t>3</a:t>
            </a:fld>
            <a:endParaRPr lang="cs-CZ" dirty="0"/>
          </a:p>
        </p:txBody>
      </p:sp>
      <p:sp>
        <p:nvSpPr>
          <p:cNvPr id="11" name="Slide Image Placeholder 10">
            <a:extLst>
              <a:ext uri="{FF2B5EF4-FFF2-40B4-BE49-F238E27FC236}">
                <a16:creationId xmlns:a16="http://schemas.microsoft.com/office/drawing/2014/main" id="{86DB7ECD-4A9C-3268-ABD2-E15755E24F64}"/>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99F8BF7E-87BE-160E-49D4-677E460A0424}"/>
              </a:ext>
            </a:extLst>
          </p:cNvPr>
          <p:cNvSpPr>
            <a:spLocks noGrp="1"/>
          </p:cNvSpPr>
          <p:nvPr>
            <p:ph type="ftr" sz="quarter" idx="4"/>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77D1E636-FA61-4FD1-A4A7-C9F60DE3054D}"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If you don’t remember anything else I say today, I hope you remember these three numbers: </a:t>
            </a:r>
          </a:p>
          <a:p>
            <a:endParaRPr lang="en-US" sz="1800" dirty="0"/>
          </a:p>
          <a:p>
            <a:r>
              <a:rPr lang="en-US" sz="1800" dirty="0"/>
              <a:t>27: in FY 2025, this industry paid $27 billion dollars in state and local taxes and state royalties (the highest total in Texas history)</a:t>
            </a:r>
          </a:p>
          <a:p>
            <a:endParaRPr lang="en-US" sz="1800" dirty="0"/>
          </a:p>
          <a:p>
            <a:r>
              <a:rPr lang="en-US" sz="1800" dirty="0"/>
              <a:t>495: 495,501 Texans just like all of you have a direct job in this industry</a:t>
            </a:r>
          </a:p>
          <a:p>
            <a:endParaRPr lang="en-US" sz="1800" dirty="0"/>
          </a:p>
          <a:p>
            <a:r>
              <a:rPr lang="en-US" sz="1800" dirty="0"/>
              <a:t>and 31: this industry, when you add both direct and indirect impacts, represents nearly 31 percent of the Texas private sector Gross State Product.</a:t>
            </a:r>
          </a:p>
          <a:p>
            <a:endParaRPr lang="en-US" sz="1800" dirty="0"/>
          </a:p>
          <a:p>
            <a:r>
              <a:rPr lang="en-US" sz="1800" dirty="0"/>
              <a:t>LETS DIVE DEEPER INTO THESE NUMBERS, starting with $27 billion.</a:t>
            </a:r>
          </a:p>
        </p:txBody>
      </p:sp>
      <p:sp>
        <p:nvSpPr>
          <p:cNvPr id="7" name="Slide Number Placeholder 6"/>
          <p:cNvSpPr>
            <a:spLocks noGrp="1"/>
          </p:cNvSpPr>
          <p:nvPr>
            <p:ph type="sldNum" sz="quarter" idx="5"/>
          </p:nvPr>
        </p:nvSpPr>
        <p:spPr/>
        <p:txBody>
          <a:bodyPr/>
          <a:lstStyle>
            <a:lvl1pPr algn="r">
              <a:defRPr sz="1200"/>
            </a:lvl1pPr>
          </a:lstStyle>
          <a:p>
            <a:fld id="{85743E70-2CFA-4E83-AB46-39167E78F552}" type="slidenum">
              <a:rPr lang="cs-CZ" smtClean="0"/>
              <a:t>4</a:t>
            </a:fld>
            <a:endParaRPr lang="cs-CZ" dirty="0"/>
          </a:p>
        </p:txBody>
      </p:sp>
      <p:sp>
        <p:nvSpPr>
          <p:cNvPr id="12" name="Slide Image Placeholder 11">
            <a:extLst>
              <a:ext uri="{FF2B5EF4-FFF2-40B4-BE49-F238E27FC236}">
                <a16:creationId xmlns:a16="http://schemas.microsoft.com/office/drawing/2014/main" id="{0600F8CF-BDFA-54F4-A313-936776468031}"/>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8B73ACDB-0909-60EB-64C1-E6D2EC4B916D}"/>
              </a:ext>
            </a:extLst>
          </p:cNvPr>
          <p:cNvSpPr>
            <a:spLocks noGrp="1"/>
          </p:cNvSpPr>
          <p:nvPr>
            <p:ph type="ftr" sz="quarter" idx="4"/>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A4CACA33-D730-498B-9C6C-1CDDC3C653AF}" type="datetime1">
              <a:rPr lang="en-US" smtClean="0"/>
              <a:t>2/9/2026</a:t>
            </a:fld>
            <a:endParaRPr lang="cs-CZ"/>
          </a:p>
        </p:txBody>
      </p:sp>
      <p:sp>
        <p:nvSpPr>
          <p:cNvPr id="5" name="Notes Placeholder 4"/>
          <p:cNvSpPr>
            <a:spLocks noGrp="1"/>
          </p:cNvSpPr>
          <p:nvPr>
            <p:ph type="body" sz="quarter" idx="3"/>
          </p:nvPr>
        </p:nvSpPr>
        <p:spPr/>
        <p:txBody>
          <a:bodyPr/>
          <a:lstStyle/>
          <a:p>
            <a:pPr defTabSz="948507">
              <a:defRPr/>
            </a:pPr>
            <a:r>
              <a:rPr lang="en-US" sz="1800" dirty="0"/>
              <a:t>For context, the $27 billion dollars is greater than 34 states’ entire tax revenues, and translates to a whopping $74 million dollars each day</a:t>
            </a:r>
          </a:p>
          <a:p>
            <a:endParaRPr lang="en-US" sz="1800" dirty="0"/>
          </a:p>
          <a:p>
            <a:r>
              <a:rPr lang="en-US" sz="1800" dirty="0"/>
              <a:t>These dollars directly funds our public schools, universities, roads, first responders and other essential services for every Texan.</a:t>
            </a:r>
          </a:p>
        </p:txBody>
      </p:sp>
      <p:sp>
        <p:nvSpPr>
          <p:cNvPr id="7" name="Slide Number Placeholder 6"/>
          <p:cNvSpPr>
            <a:spLocks noGrp="1"/>
          </p:cNvSpPr>
          <p:nvPr>
            <p:ph type="sldNum" sz="quarter" idx="5"/>
          </p:nvPr>
        </p:nvSpPr>
        <p:spPr/>
        <p:txBody>
          <a:bodyPr/>
          <a:lstStyle>
            <a:lvl1pPr algn="r">
              <a:defRPr sz="1200"/>
            </a:lvl1pPr>
          </a:lstStyle>
          <a:p>
            <a:fld id="{849CC13F-A13F-40F2-8003-258476124C26}" type="slidenum">
              <a:rPr lang="cs-CZ" smtClean="0"/>
              <a:t>5</a:t>
            </a:fld>
            <a:endParaRPr lang="cs-CZ" dirty="0"/>
          </a:p>
        </p:txBody>
      </p:sp>
      <p:sp>
        <p:nvSpPr>
          <p:cNvPr id="12" name="Slide Image Placeholder 11">
            <a:extLst>
              <a:ext uri="{FF2B5EF4-FFF2-40B4-BE49-F238E27FC236}">
                <a16:creationId xmlns:a16="http://schemas.microsoft.com/office/drawing/2014/main" id="{1ABDDE52-7655-648C-6B82-BF001ABF8227}"/>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9ECA01FB-6E9C-C938-13D7-FBEB8AC5349D}"/>
              </a:ext>
            </a:extLst>
          </p:cNvPr>
          <p:cNvSpPr>
            <a:spLocks noGrp="1"/>
          </p:cNvSpPr>
          <p:nvPr>
            <p:ph type="ftr" sz="quarter" idx="4"/>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85E07048-5B84-4640-AB92-71F730F1306B}"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Nearly HALF a MILLION Texans employed by this industry. And jobs in the Texas oil and natural gas industry are not your ordinary job.  </a:t>
            </a:r>
          </a:p>
          <a:p>
            <a:endParaRPr lang="en-US" sz="1800" dirty="0"/>
          </a:p>
          <a:p>
            <a:r>
              <a:rPr lang="en-US" sz="1800" dirty="0"/>
              <a:t>And these are good paying jobs. Those employed by this industry earn an average of $133,095 a year – 68% more than the average paid by the rest of Texas’ private sector</a:t>
            </a:r>
          </a:p>
          <a:p>
            <a:endParaRPr lang="en-US" sz="1800" dirty="0"/>
          </a:p>
          <a:p>
            <a:r>
              <a:rPr lang="en-US" sz="1800" dirty="0"/>
              <a:t>Conservative estimates indicate that each of these jobs generates approximately two more jobs, with nearly 1.4 million total jobs supported across the Texas economy. ​</a:t>
            </a:r>
          </a:p>
          <a:p>
            <a:endParaRPr lang="en-US" sz="1800" dirty="0"/>
          </a:p>
          <a:p>
            <a:r>
              <a:rPr lang="en-US" sz="1800" dirty="0"/>
              <a:t>Some economists say this number could be as high as three more jobs supported and total over 2 million jobs in Texas.​</a:t>
            </a:r>
          </a:p>
        </p:txBody>
      </p:sp>
      <p:sp>
        <p:nvSpPr>
          <p:cNvPr id="7" name="Slide Number Placeholder 6"/>
          <p:cNvSpPr>
            <a:spLocks noGrp="1"/>
          </p:cNvSpPr>
          <p:nvPr>
            <p:ph type="sldNum" sz="quarter" idx="5"/>
          </p:nvPr>
        </p:nvSpPr>
        <p:spPr/>
        <p:txBody>
          <a:bodyPr/>
          <a:lstStyle>
            <a:lvl1pPr algn="r">
              <a:defRPr sz="1200"/>
            </a:lvl1pPr>
          </a:lstStyle>
          <a:p>
            <a:fld id="{CB223AF9-FD63-4523-ACD0-E206CA4D6556}" type="slidenum">
              <a:rPr lang="cs-CZ" smtClean="0"/>
              <a:t>6</a:t>
            </a:fld>
            <a:endParaRPr lang="cs-CZ" dirty="0"/>
          </a:p>
        </p:txBody>
      </p:sp>
      <p:sp>
        <p:nvSpPr>
          <p:cNvPr id="12" name="Slide Image Placeholder 11">
            <a:extLst>
              <a:ext uri="{FF2B5EF4-FFF2-40B4-BE49-F238E27FC236}">
                <a16:creationId xmlns:a16="http://schemas.microsoft.com/office/drawing/2014/main" id="{31C5CEB3-22D9-2B46-7447-21E791794966}"/>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B068EFC2-3A96-9ADC-BC3A-CC6C65ECF871}"/>
              </a:ext>
            </a:extLst>
          </p:cNvPr>
          <p:cNvSpPr>
            <a:spLocks noGrp="1"/>
          </p:cNvSpPr>
          <p:nvPr>
            <p:ph type="ftr" sz="quarter" idx="4"/>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8B888A04-457F-4812-A104-90993754BF57}" type="datetime1">
              <a:rPr lang="en-US" smtClean="0"/>
              <a:t>2/9/2026</a:t>
            </a:fld>
            <a:endParaRPr lang="cs-CZ"/>
          </a:p>
        </p:txBody>
      </p:sp>
      <p:sp>
        <p:nvSpPr>
          <p:cNvPr id="5" name="Notes Placeholder 4"/>
          <p:cNvSpPr>
            <a:spLocks noGrp="1"/>
          </p:cNvSpPr>
          <p:nvPr>
            <p:ph type="body" sz="quarter" idx="3"/>
          </p:nvPr>
        </p:nvSpPr>
        <p:spPr/>
        <p:txBody>
          <a:bodyPr/>
          <a:lstStyle/>
          <a:p>
            <a:pPr defTabSz="948507">
              <a:defRPr/>
            </a:pPr>
            <a:r>
              <a:rPr lang="en-US" sz="1800" dirty="0"/>
              <a:t>Almost 1/3 of the state’s private sector is because of the successes of this industry!</a:t>
            </a:r>
          </a:p>
          <a:p>
            <a:endParaRPr lang="en-US" sz="1800" dirty="0"/>
          </a:p>
          <a:p>
            <a:r>
              <a:rPr lang="en-US" sz="1800" dirty="0"/>
              <a:t>There is no denying the enormous impact and benefits of this industry across the Lone Star State.</a:t>
            </a:r>
          </a:p>
        </p:txBody>
      </p:sp>
      <p:sp>
        <p:nvSpPr>
          <p:cNvPr id="11" name="Slide Image Placeholder 10">
            <a:extLst>
              <a:ext uri="{FF2B5EF4-FFF2-40B4-BE49-F238E27FC236}">
                <a16:creationId xmlns:a16="http://schemas.microsoft.com/office/drawing/2014/main" id="{7820310B-7BDB-7045-D870-A4A01F944297}"/>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A4B7EF2B-62EB-1E29-4764-8FB010B0124B}"/>
              </a:ext>
            </a:extLst>
          </p:cNvPr>
          <p:cNvSpPr>
            <a:spLocks noGrp="1"/>
          </p:cNvSpPr>
          <p:nvPr>
            <p:ph type="ftr" sz="quarter" idx="4"/>
          </p:nvPr>
        </p:nvSpPr>
        <p:spPr/>
        <p:txBody>
          <a:bodyPr/>
          <a:lstStyle/>
          <a:p>
            <a:endParaRPr lang="en-US"/>
          </a:p>
        </p:txBody>
      </p:sp>
      <p:sp>
        <p:nvSpPr>
          <p:cNvPr id="4" name="Slide Number Placeholder 3">
            <a:extLst>
              <a:ext uri="{FF2B5EF4-FFF2-40B4-BE49-F238E27FC236}">
                <a16:creationId xmlns:a16="http://schemas.microsoft.com/office/drawing/2014/main" id="{B9D75932-D9AC-CC0C-51FD-CA3B08EBD3D0}"/>
              </a:ext>
            </a:extLst>
          </p:cNvPr>
          <p:cNvSpPr>
            <a:spLocks noGrp="1"/>
          </p:cNvSpPr>
          <p:nvPr>
            <p:ph type="sldNum" sz="quarter" idx="5"/>
          </p:nvPr>
        </p:nvSpPr>
        <p:spPr/>
        <p:txBody>
          <a:bodyPr/>
          <a:lstStyle/>
          <a:p>
            <a:fld id="{0D3CE40C-5263-4837-B725-AB61CF2DEC54}"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AFF248B7-9B76-43A1-84C0-6B7F273AB51C}"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Some people look at Texas and see this scene, as to how we fit on the national landscape.</a:t>
            </a:r>
          </a:p>
        </p:txBody>
      </p:sp>
      <p:sp>
        <p:nvSpPr>
          <p:cNvPr id="7" name="Slide Number Placeholder 6"/>
          <p:cNvSpPr>
            <a:spLocks noGrp="1"/>
          </p:cNvSpPr>
          <p:nvPr>
            <p:ph type="sldNum" sz="quarter" idx="5"/>
          </p:nvPr>
        </p:nvSpPr>
        <p:spPr/>
        <p:txBody>
          <a:bodyPr/>
          <a:lstStyle>
            <a:lvl1pPr algn="r">
              <a:defRPr sz="1200"/>
            </a:lvl1pPr>
          </a:lstStyle>
          <a:p>
            <a:fld id="{928AC672-5C74-47F9-84A7-39ABA90BED0D}" type="slidenum">
              <a:rPr lang="cs-CZ" smtClean="0"/>
              <a:t>8</a:t>
            </a:fld>
            <a:endParaRPr lang="cs-CZ" dirty="0"/>
          </a:p>
        </p:txBody>
      </p:sp>
      <p:sp>
        <p:nvSpPr>
          <p:cNvPr id="12" name="Slide Image Placeholder 11">
            <a:extLst>
              <a:ext uri="{FF2B5EF4-FFF2-40B4-BE49-F238E27FC236}">
                <a16:creationId xmlns:a16="http://schemas.microsoft.com/office/drawing/2014/main" id="{949C19BF-0C06-3370-D47B-1C29B624CBF3}"/>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9EA48826-21CC-D069-BEC7-DDF4E0B4B343}"/>
              </a:ext>
            </a:extLst>
          </p:cNvPr>
          <p:cNvSpPr>
            <a:spLocks noGrp="1"/>
          </p:cNvSpPr>
          <p:nvPr>
            <p:ph type="ftr" sz="quarter" idx="4"/>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
          </p:nvPr>
        </p:nvSpPr>
        <p:spPr/>
        <p:txBody>
          <a:bodyPr/>
          <a:lstStyle>
            <a:lvl1pPr algn="r">
              <a:defRPr sz="1200"/>
            </a:lvl1pPr>
          </a:lstStyle>
          <a:p>
            <a:fld id="{F1B93EA0-8958-44FA-AD1F-1E3A1B20D373}" type="datetime1">
              <a:rPr lang="en-US" smtClean="0"/>
              <a:t>2/9/2026</a:t>
            </a:fld>
            <a:endParaRPr lang="cs-CZ"/>
          </a:p>
        </p:txBody>
      </p:sp>
      <p:sp>
        <p:nvSpPr>
          <p:cNvPr id="5" name="Notes Placeholder 4"/>
          <p:cNvSpPr>
            <a:spLocks noGrp="1"/>
          </p:cNvSpPr>
          <p:nvPr>
            <p:ph type="body" sz="quarter" idx="3"/>
          </p:nvPr>
        </p:nvSpPr>
        <p:spPr/>
        <p:txBody>
          <a:bodyPr/>
          <a:lstStyle/>
          <a:p>
            <a:r>
              <a:rPr lang="en-US" sz="1800" dirty="0"/>
              <a:t>When I view Texas role in our country, this is the way the map looks to me!</a:t>
            </a:r>
          </a:p>
        </p:txBody>
      </p:sp>
      <p:sp>
        <p:nvSpPr>
          <p:cNvPr id="7" name="Slide Number Placeholder 6"/>
          <p:cNvSpPr>
            <a:spLocks noGrp="1"/>
          </p:cNvSpPr>
          <p:nvPr>
            <p:ph type="sldNum" sz="quarter" idx="5"/>
          </p:nvPr>
        </p:nvSpPr>
        <p:spPr/>
        <p:txBody>
          <a:bodyPr/>
          <a:lstStyle>
            <a:lvl1pPr algn="r">
              <a:defRPr sz="1200"/>
            </a:lvl1pPr>
          </a:lstStyle>
          <a:p>
            <a:fld id="{F686E71E-631A-494F-ADAD-F62A9CD06081}" type="slidenum">
              <a:rPr lang="cs-CZ" smtClean="0"/>
              <a:t>9</a:t>
            </a:fld>
            <a:endParaRPr lang="cs-CZ" dirty="0"/>
          </a:p>
        </p:txBody>
      </p:sp>
      <p:sp>
        <p:nvSpPr>
          <p:cNvPr id="12" name="Slide Image Placeholder 11">
            <a:extLst>
              <a:ext uri="{FF2B5EF4-FFF2-40B4-BE49-F238E27FC236}">
                <a16:creationId xmlns:a16="http://schemas.microsoft.com/office/drawing/2014/main" id="{4E840E5F-1810-87A5-8ED5-EC8A070E0D88}"/>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95590CE2-02F0-9275-F819-205572BE6B7F}"/>
              </a:ext>
            </a:extLst>
          </p:cNvPr>
          <p:cNvSpPr>
            <a:spLocks noGrp="1"/>
          </p:cNvSpPr>
          <p:nvPr>
            <p:ph type="ftr" sz="quarter" idx="4"/>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87F7C0-82FC-1521-860E-FFB6637186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E1E4BDEA-C8C9-6855-5A0D-4A10096C27D2}"/>
              </a:ext>
            </a:extLst>
          </p:cNvPr>
          <p:cNvSpPr>
            <a:spLocks noGrp="1"/>
          </p:cNvSpPr>
          <p:nvPr>
            <p:ph type="dt" sz="half" idx="10"/>
          </p:nvPr>
        </p:nvSpPr>
        <p:spPr/>
        <p:txBody>
          <a:bodyPr/>
          <a:lstStyle/>
          <a:p>
            <a:fld id="{B8192AC3-E921-4392-9596-EC76247BA4E3}" type="datetime1">
              <a:rPr lang="en-US" smtClean="0"/>
              <a:t>2/9/2026</a:t>
            </a:fld>
            <a:endParaRPr lang="en-US"/>
          </a:p>
        </p:txBody>
      </p:sp>
      <p:sp>
        <p:nvSpPr>
          <p:cNvPr id="7" name="Footer Placeholder 6">
            <a:extLst>
              <a:ext uri="{FF2B5EF4-FFF2-40B4-BE49-F238E27FC236}">
                <a16:creationId xmlns:a16="http://schemas.microsoft.com/office/drawing/2014/main" id="{276545F3-8429-8653-C7B1-5627AEF0E14B}"/>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A4E7977C-DB4C-89BF-923A-2B6FA2560A69}"/>
              </a:ext>
            </a:extLst>
          </p:cNvPr>
          <p:cNvSpPr>
            <a:spLocks noGrp="1"/>
          </p:cNvSpPr>
          <p:nvPr>
            <p:ph type="sldNum" sz="quarter" idx="12"/>
          </p:nvPr>
        </p:nvSpPr>
        <p:spPr/>
        <p:txBody>
          <a:bodyPr/>
          <a:lstStyle/>
          <a:p>
            <a:fld id="{17FEC7FB-3E5D-4D15-907D-A378652D56D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868B6D-4AA0-531E-B603-4B140A9688C5}"/>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2E026220-BBE7-CA70-548F-6109B0A33591}"/>
              </a:ext>
            </a:extLst>
          </p:cNvPr>
          <p:cNvSpPr>
            <a:spLocks noGrp="1"/>
          </p:cNvSpPr>
          <p:nvPr>
            <p:ph type="dt" sz="half" idx="10"/>
          </p:nvPr>
        </p:nvSpPr>
        <p:spPr/>
        <p:txBody>
          <a:bodyPr/>
          <a:lstStyle/>
          <a:p>
            <a:fld id="{6CD66A1F-27F1-42A3-9E05-6F021E625C98}" type="datetime1">
              <a:rPr lang="en-US" smtClean="0"/>
              <a:t>2/9/2026</a:t>
            </a:fld>
            <a:endParaRPr lang="en-US"/>
          </a:p>
        </p:txBody>
      </p:sp>
      <p:sp>
        <p:nvSpPr>
          <p:cNvPr id="9" name="Footer Placeholder 8">
            <a:extLst>
              <a:ext uri="{FF2B5EF4-FFF2-40B4-BE49-F238E27FC236}">
                <a16:creationId xmlns:a16="http://schemas.microsoft.com/office/drawing/2014/main" id="{A8A4D8F3-3593-20C0-D3A9-F5971476F591}"/>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93389021-DC06-BCE3-92B0-96B3B2EBF395}"/>
              </a:ext>
            </a:extLst>
          </p:cNvPr>
          <p:cNvSpPr>
            <a:spLocks noGrp="1"/>
          </p:cNvSpPr>
          <p:nvPr>
            <p:ph type="sldNum" sz="quarter" idx="12"/>
          </p:nvPr>
        </p:nvSpPr>
        <p:spPr/>
        <p:txBody>
          <a:bodyPr/>
          <a:lstStyle/>
          <a:p>
            <a:fld id="{17FEC7FB-3E5D-4D15-907D-A378652D56D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1346A580-8019-FC02-E1AE-88F8855AF9C4}"/>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7">
            <a:extLst>
              <a:ext uri="{FF2B5EF4-FFF2-40B4-BE49-F238E27FC236}">
                <a16:creationId xmlns:a16="http://schemas.microsoft.com/office/drawing/2014/main" id="{D49212ED-2776-8C77-0C3D-0FDD78C6C2A6}"/>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33D7B293-8C5F-352B-2359-EB67E1CA369E}"/>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71DCC878-7221-4CEC-AA71-92F29A036F21}" type="datetime1">
              <a:rPr lang="en-US" smtClean="0"/>
              <a:t>2/9/2026</a:t>
            </a:fld>
            <a:endParaRPr lang="en-US"/>
          </a:p>
        </p:txBody>
      </p:sp>
      <p:sp>
        <p:nvSpPr>
          <p:cNvPr id="10" name="Footer Placeholder 9">
            <a:extLst>
              <a:ext uri="{FF2B5EF4-FFF2-40B4-BE49-F238E27FC236}">
                <a16:creationId xmlns:a16="http://schemas.microsoft.com/office/drawing/2014/main" id="{5247A85D-869B-87E2-B90D-2D127C0B3463}"/>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11" name="Slide Number Placeholder 10">
            <a:extLst>
              <a:ext uri="{FF2B5EF4-FFF2-40B4-BE49-F238E27FC236}">
                <a16:creationId xmlns:a16="http://schemas.microsoft.com/office/drawing/2014/main" id="{E4EAA166-60BF-2E26-8828-3018A9827BFC}"/>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17FEC7FB-3E5D-4D15-907D-A378652D56D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8"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30.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1.png"/><Relationship Id="rId3" Type="http://schemas.openxmlformats.org/officeDocument/2006/relationships/image" Target="../media/image1.jpe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6.svg"/><Relationship Id="rId11" Type="http://schemas.openxmlformats.org/officeDocument/2006/relationships/image" Target="../media/image49.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3.svg"/><Relationship Id="rId4" Type="http://schemas.openxmlformats.org/officeDocument/2006/relationships/image" Target="../media/image44.png"/><Relationship Id="rId9" Type="http://schemas.openxmlformats.org/officeDocument/2006/relationships/image" Target="../media/image2.png"/><Relationship Id="rId1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jpe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svg"/><Relationship Id="rId10" Type="http://schemas.openxmlformats.org/officeDocument/2006/relationships/image" Target="../media/image53.png"/><Relationship Id="rId4" Type="http://schemas.openxmlformats.org/officeDocument/2006/relationships/image" Target="../media/image2.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30.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858880" y="1615591"/>
            <a:ext cx="14570239" cy="4265106"/>
          </a:xfrm>
          <a:custGeom>
            <a:avLst/>
            <a:gdLst/>
            <a:ahLst/>
            <a:cxnLst/>
            <a:rect l="l" t="t" r="r" b="b"/>
            <a:pathLst>
              <a:path w="14570239" h="4265106">
                <a:moveTo>
                  <a:pt x="0" y="0"/>
                </a:moveTo>
                <a:lnTo>
                  <a:pt x="14570240" y="0"/>
                </a:lnTo>
                <a:lnTo>
                  <a:pt x="14570240" y="4265107"/>
                </a:lnTo>
                <a:lnTo>
                  <a:pt x="0" y="42651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549216" y="6329482"/>
            <a:ext cx="21386432" cy="2341927"/>
            <a:chOff x="0" y="0"/>
            <a:chExt cx="5632640" cy="616804"/>
          </a:xfrm>
        </p:grpSpPr>
        <p:sp>
          <p:nvSpPr>
            <p:cNvPr id="5" name="Freeform 5"/>
            <p:cNvSpPr/>
            <p:nvPr/>
          </p:nvSpPr>
          <p:spPr>
            <a:xfrm>
              <a:off x="0" y="0"/>
              <a:ext cx="5632640" cy="616804"/>
            </a:xfrm>
            <a:custGeom>
              <a:avLst/>
              <a:gdLst/>
              <a:ahLst/>
              <a:cxnLst/>
              <a:rect l="l" t="t" r="r" b="b"/>
              <a:pathLst>
                <a:path w="5632640" h="616804">
                  <a:moveTo>
                    <a:pt x="7240" y="0"/>
                  </a:moveTo>
                  <a:lnTo>
                    <a:pt x="5625400" y="0"/>
                  </a:lnTo>
                  <a:cubicBezTo>
                    <a:pt x="5629399" y="0"/>
                    <a:pt x="5632640" y="3241"/>
                    <a:pt x="5632640" y="7240"/>
                  </a:cubicBezTo>
                  <a:lnTo>
                    <a:pt x="5632640" y="609564"/>
                  </a:lnTo>
                  <a:cubicBezTo>
                    <a:pt x="5632640" y="613562"/>
                    <a:pt x="5629399" y="616804"/>
                    <a:pt x="5625400" y="616804"/>
                  </a:cubicBezTo>
                  <a:lnTo>
                    <a:pt x="7240" y="616804"/>
                  </a:lnTo>
                  <a:cubicBezTo>
                    <a:pt x="3241" y="616804"/>
                    <a:pt x="0" y="613562"/>
                    <a:pt x="0" y="609564"/>
                  </a:cubicBezTo>
                  <a:lnTo>
                    <a:pt x="0" y="7240"/>
                  </a:lnTo>
                  <a:cubicBezTo>
                    <a:pt x="0" y="3241"/>
                    <a:pt x="3241" y="0"/>
                    <a:pt x="7240" y="0"/>
                  </a:cubicBezTo>
                  <a:close/>
                </a:path>
              </a:pathLst>
            </a:custGeom>
            <a:gradFill rotWithShape="1">
              <a:gsLst>
                <a:gs pos="0">
                  <a:srgbClr val="112240">
                    <a:alpha val="100000"/>
                  </a:srgbClr>
                </a:gs>
                <a:gs pos="100000">
                  <a:srgbClr val="224072">
                    <a:alpha val="100000"/>
                  </a:srgbClr>
                </a:gs>
              </a:gsLst>
              <a:lin ang="5400000"/>
            </a:gradFill>
          </p:spPr>
          <p:txBody>
            <a:bodyPr/>
            <a:lstStyle/>
            <a:p>
              <a:endParaRPr lang="en-US"/>
            </a:p>
          </p:txBody>
        </p:sp>
        <p:sp>
          <p:nvSpPr>
            <p:cNvPr id="6" name="TextBox 6"/>
            <p:cNvSpPr txBox="1"/>
            <p:nvPr/>
          </p:nvSpPr>
          <p:spPr>
            <a:xfrm>
              <a:off x="0" y="-38100"/>
              <a:ext cx="5632640" cy="654904"/>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6850506"/>
            <a:ext cx="18288000" cy="726994"/>
          </a:xfrm>
          <a:prstGeom prst="rect">
            <a:avLst/>
          </a:prstGeom>
        </p:spPr>
        <p:txBody>
          <a:bodyPr wrap="square" lIns="0" tIns="0" rIns="0" bIns="0" rtlCol="0" anchor="t">
            <a:spAutoFit/>
          </a:bodyPr>
          <a:lstStyle/>
          <a:p>
            <a:pPr algn="ctr">
              <a:lnSpc>
                <a:spcPts val="5599"/>
              </a:lnSpc>
            </a:pPr>
            <a:r>
              <a:rPr lang="en-US" sz="5599" dirty="0">
                <a:solidFill>
                  <a:srgbClr val="FFFFFF"/>
                </a:solidFill>
                <a:latin typeface="Anton"/>
                <a:ea typeface="Anton"/>
                <a:cs typeface="Anton"/>
                <a:sym typeface="Anton"/>
              </a:rPr>
              <a:t>AD VALOREM TAX COMMITTEE ANNUAL CONFERENCE | FEB. 10, 2026</a:t>
            </a:r>
          </a:p>
        </p:txBody>
      </p:sp>
      <p:sp>
        <p:nvSpPr>
          <p:cNvPr id="8" name="TextBox 8"/>
          <p:cNvSpPr txBox="1"/>
          <p:nvPr/>
        </p:nvSpPr>
        <p:spPr>
          <a:xfrm>
            <a:off x="762001" y="7796446"/>
            <a:ext cx="16764000" cy="436017"/>
          </a:xfrm>
          <a:prstGeom prst="rect">
            <a:avLst/>
          </a:prstGeom>
        </p:spPr>
        <p:txBody>
          <a:bodyPr wrap="square" lIns="0" tIns="0" rIns="0" bIns="0" rtlCol="0" anchor="t">
            <a:spAutoFit/>
          </a:bodyPr>
          <a:lstStyle/>
          <a:p>
            <a:pPr algn="ctr">
              <a:lnSpc>
                <a:spcPts val="3397"/>
              </a:lnSpc>
            </a:pPr>
            <a:r>
              <a:rPr lang="en-US" sz="3397" b="1" dirty="0">
                <a:solidFill>
                  <a:srgbClr val="FFFFFF"/>
                </a:solidFill>
                <a:latin typeface="Inter Heavy"/>
                <a:ea typeface="Inter Heavy"/>
                <a:cs typeface="Inter Heavy"/>
                <a:sym typeface="Inter Heavy"/>
              </a:rPr>
              <a:t>Todd Staples, President of the Texas Oil &amp; Gas Association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388788" y="1028700"/>
            <a:ext cx="11510423" cy="7064522"/>
          </a:xfrm>
          <a:custGeom>
            <a:avLst/>
            <a:gdLst/>
            <a:ahLst/>
            <a:cxnLst/>
            <a:rect l="l" t="t" r="r" b="b"/>
            <a:pathLst>
              <a:path w="11510423" h="7064522">
                <a:moveTo>
                  <a:pt x="0" y="0"/>
                </a:moveTo>
                <a:lnTo>
                  <a:pt x="11510424" y="0"/>
                </a:lnTo>
                <a:lnTo>
                  <a:pt x="11510424" y="7064522"/>
                </a:lnTo>
                <a:lnTo>
                  <a:pt x="0" y="70645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94006">
            <a:off x="4237875" y="2473306"/>
            <a:ext cx="7439114" cy="7039262"/>
          </a:xfrm>
          <a:custGeom>
            <a:avLst/>
            <a:gdLst/>
            <a:ahLst/>
            <a:cxnLst/>
            <a:rect l="l" t="t" r="r" b="b"/>
            <a:pathLst>
              <a:path w="7439114" h="7039262">
                <a:moveTo>
                  <a:pt x="0" y="0"/>
                </a:moveTo>
                <a:lnTo>
                  <a:pt x="7439114" y="0"/>
                </a:lnTo>
                <a:lnTo>
                  <a:pt x="7439114" y="7039262"/>
                </a:lnTo>
                <a:lnTo>
                  <a:pt x="0" y="70392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6" name="Group 6"/>
          <p:cNvGrpSpPr/>
          <p:nvPr/>
        </p:nvGrpSpPr>
        <p:grpSpPr>
          <a:xfrm>
            <a:off x="7652481" y="4345179"/>
            <a:ext cx="3452514" cy="2881160"/>
            <a:chOff x="0" y="-85725"/>
            <a:chExt cx="4603351" cy="3841546"/>
          </a:xfrm>
        </p:grpSpPr>
        <p:sp>
          <p:nvSpPr>
            <p:cNvPr id="7" name="TextBox 7"/>
            <p:cNvSpPr txBox="1"/>
            <p:nvPr/>
          </p:nvSpPr>
          <p:spPr>
            <a:xfrm>
              <a:off x="0" y="-85725"/>
              <a:ext cx="1439459" cy="924994"/>
            </a:xfrm>
            <a:prstGeom prst="rect">
              <a:avLst/>
            </a:prstGeom>
          </p:spPr>
          <p:txBody>
            <a:bodyPr lIns="0" tIns="0" rIns="0" bIns="0" rtlCol="0" anchor="t">
              <a:spAutoFit/>
            </a:bodyPr>
            <a:lstStyle/>
            <a:p>
              <a:pPr algn="r">
                <a:lnSpc>
                  <a:spcPts val="5819"/>
                </a:lnSpc>
              </a:pPr>
              <a:r>
                <a:rPr lang="en-US" sz="4157">
                  <a:solidFill>
                    <a:srgbClr val="FFFFFF"/>
                  </a:solidFill>
                  <a:latin typeface="Anton"/>
                  <a:ea typeface="Anton"/>
                  <a:cs typeface="Anton"/>
                  <a:sym typeface="Anton"/>
                </a:rPr>
                <a:t>43%</a:t>
              </a:r>
            </a:p>
          </p:txBody>
        </p:sp>
        <p:sp>
          <p:nvSpPr>
            <p:cNvPr id="8" name="TextBox 8"/>
            <p:cNvSpPr txBox="1"/>
            <p:nvPr/>
          </p:nvSpPr>
          <p:spPr>
            <a:xfrm>
              <a:off x="0" y="853386"/>
              <a:ext cx="1439459" cy="924994"/>
            </a:xfrm>
            <a:prstGeom prst="rect">
              <a:avLst/>
            </a:prstGeom>
          </p:spPr>
          <p:txBody>
            <a:bodyPr lIns="0" tIns="0" rIns="0" bIns="0" rtlCol="0" anchor="t">
              <a:spAutoFit/>
            </a:bodyPr>
            <a:lstStyle/>
            <a:p>
              <a:pPr algn="r">
                <a:lnSpc>
                  <a:spcPts val="5819"/>
                </a:lnSpc>
              </a:pPr>
              <a:r>
                <a:rPr lang="en-US" sz="4157" dirty="0">
                  <a:solidFill>
                    <a:srgbClr val="FFFFFF"/>
                  </a:solidFill>
                  <a:latin typeface="Anton"/>
                  <a:ea typeface="Anton"/>
                  <a:cs typeface="Anton"/>
                  <a:sym typeface="Anton"/>
                </a:rPr>
                <a:t>29%</a:t>
              </a:r>
            </a:p>
          </p:txBody>
        </p:sp>
        <p:sp>
          <p:nvSpPr>
            <p:cNvPr id="9" name="TextBox 9"/>
            <p:cNvSpPr txBox="1"/>
            <p:nvPr/>
          </p:nvSpPr>
          <p:spPr>
            <a:xfrm>
              <a:off x="0" y="1842107"/>
              <a:ext cx="1439459" cy="924994"/>
            </a:xfrm>
            <a:prstGeom prst="rect">
              <a:avLst/>
            </a:prstGeom>
          </p:spPr>
          <p:txBody>
            <a:bodyPr lIns="0" tIns="0" rIns="0" bIns="0" rtlCol="0" anchor="t">
              <a:spAutoFit/>
            </a:bodyPr>
            <a:lstStyle/>
            <a:p>
              <a:pPr algn="r">
                <a:lnSpc>
                  <a:spcPts val="5819"/>
                </a:lnSpc>
              </a:pPr>
              <a:r>
                <a:rPr lang="en-US" sz="4157">
                  <a:solidFill>
                    <a:srgbClr val="FFFFFF"/>
                  </a:solidFill>
                  <a:latin typeface="Anton"/>
                  <a:ea typeface="Anton"/>
                  <a:cs typeface="Anton"/>
                  <a:sym typeface="Anton"/>
                </a:rPr>
                <a:t>34%</a:t>
              </a:r>
            </a:p>
          </p:txBody>
        </p:sp>
        <p:sp>
          <p:nvSpPr>
            <p:cNvPr id="10" name="TextBox 10"/>
            <p:cNvSpPr txBox="1"/>
            <p:nvPr/>
          </p:nvSpPr>
          <p:spPr>
            <a:xfrm>
              <a:off x="0" y="2830827"/>
              <a:ext cx="1439459" cy="924994"/>
            </a:xfrm>
            <a:prstGeom prst="rect">
              <a:avLst/>
            </a:prstGeom>
          </p:spPr>
          <p:txBody>
            <a:bodyPr lIns="0" tIns="0" rIns="0" bIns="0" rtlCol="0" anchor="t">
              <a:spAutoFit/>
            </a:bodyPr>
            <a:lstStyle/>
            <a:p>
              <a:pPr algn="r">
                <a:lnSpc>
                  <a:spcPts val="5819"/>
                </a:lnSpc>
              </a:pPr>
              <a:r>
                <a:rPr lang="en-US" sz="4157">
                  <a:solidFill>
                    <a:srgbClr val="FFFFFF"/>
                  </a:solidFill>
                  <a:latin typeface="Anton"/>
                  <a:ea typeface="Anton"/>
                  <a:cs typeface="Anton"/>
                  <a:sym typeface="Anton"/>
                </a:rPr>
                <a:t>23%</a:t>
              </a:r>
            </a:p>
          </p:txBody>
        </p:sp>
        <p:sp>
          <p:nvSpPr>
            <p:cNvPr id="11" name="TextBox 11"/>
            <p:cNvSpPr txBox="1"/>
            <p:nvPr/>
          </p:nvSpPr>
          <p:spPr>
            <a:xfrm>
              <a:off x="1587732" y="288996"/>
              <a:ext cx="1561865" cy="503462"/>
            </a:xfrm>
            <a:prstGeom prst="rect">
              <a:avLst/>
            </a:prstGeom>
          </p:spPr>
          <p:txBody>
            <a:bodyPr lIns="0" tIns="0" rIns="0" bIns="0" rtlCol="0" anchor="t">
              <a:spAutoFit/>
            </a:bodyPr>
            <a:lstStyle/>
            <a:p>
              <a:pPr algn="ctr">
                <a:lnSpc>
                  <a:spcPts val="3166"/>
                </a:lnSpc>
              </a:pPr>
              <a:r>
                <a:rPr lang="en-US" sz="2261">
                  <a:solidFill>
                    <a:srgbClr val="FFFFFF"/>
                  </a:solidFill>
                  <a:latin typeface="Inter"/>
                  <a:ea typeface="Inter"/>
                  <a:cs typeface="Inter"/>
                  <a:sym typeface="Inter"/>
                </a:rPr>
                <a:t>crude oil</a:t>
              </a:r>
            </a:p>
          </p:txBody>
        </p:sp>
        <p:sp>
          <p:nvSpPr>
            <p:cNvPr id="12" name="TextBox 12"/>
            <p:cNvSpPr txBox="1"/>
            <p:nvPr/>
          </p:nvSpPr>
          <p:spPr>
            <a:xfrm>
              <a:off x="1587732" y="1333588"/>
              <a:ext cx="2229760" cy="347361"/>
            </a:xfrm>
            <a:prstGeom prst="rect">
              <a:avLst/>
            </a:prstGeom>
          </p:spPr>
          <p:txBody>
            <a:bodyPr wrap="square" lIns="0" tIns="0" rIns="0" bIns="0" rtlCol="0" anchor="t">
              <a:spAutoFit/>
            </a:bodyPr>
            <a:lstStyle/>
            <a:p>
              <a:pPr algn="l">
                <a:lnSpc>
                  <a:spcPts val="2035"/>
                </a:lnSpc>
              </a:pPr>
              <a:r>
                <a:rPr lang="en-US" sz="2261" dirty="0">
                  <a:solidFill>
                    <a:srgbClr val="FFFFFF"/>
                  </a:solidFill>
                  <a:latin typeface="Inter"/>
                  <a:ea typeface="Inter"/>
                  <a:cs typeface="Inter"/>
                  <a:sym typeface="Inter"/>
                </a:rPr>
                <a:t>natural gas</a:t>
              </a:r>
            </a:p>
          </p:txBody>
        </p:sp>
        <p:sp>
          <p:nvSpPr>
            <p:cNvPr id="13" name="TextBox 13"/>
            <p:cNvSpPr txBox="1"/>
            <p:nvPr/>
          </p:nvSpPr>
          <p:spPr>
            <a:xfrm>
              <a:off x="1587732" y="2322308"/>
              <a:ext cx="3015619" cy="397276"/>
            </a:xfrm>
            <a:prstGeom prst="rect">
              <a:avLst/>
            </a:prstGeom>
          </p:spPr>
          <p:txBody>
            <a:bodyPr lIns="0" tIns="0" rIns="0" bIns="0" rtlCol="0" anchor="t">
              <a:spAutoFit/>
            </a:bodyPr>
            <a:lstStyle/>
            <a:p>
              <a:pPr algn="l">
                <a:lnSpc>
                  <a:spcPts val="2035"/>
                </a:lnSpc>
              </a:pPr>
              <a:r>
                <a:rPr lang="en-US" sz="2261">
                  <a:solidFill>
                    <a:srgbClr val="FFFFFF"/>
                  </a:solidFill>
                  <a:latin typeface="Inter"/>
                  <a:ea typeface="Inter"/>
                  <a:cs typeface="Inter"/>
                  <a:sym typeface="Inter"/>
                </a:rPr>
                <a:t>refining capacity</a:t>
              </a:r>
            </a:p>
          </p:txBody>
        </p:sp>
        <p:sp>
          <p:nvSpPr>
            <p:cNvPr id="14" name="TextBox 14"/>
            <p:cNvSpPr txBox="1"/>
            <p:nvPr/>
          </p:nvSpPr>
          <p:spPr>
            <a:xfrm>
              <a:off x="1587732" y="3311029"/>
              <a:ext cx="2455209" cy="397276"/>
            </a:xfrm>
            <a:prstGeom prst="rect">
              <a:avLst/>
            </a:prstGeom>
          </p:spPr>
          <p:txBody>
            <a:bodyPr lIns="0" tIns="0" rIns="0" bIns="0" rtlCol="0" anchor="t">
              <a:spAutoFit/>
            </a:bodyPr>
            <a:lstStyle/>
            <a:p>
              <a:pPr algn="l">
                <a:lnSpc>
                  <a:spcPts val="2035"/>
                </a:lnSpc>
              </a:pPr>
              <a:r>
                <a:rPr lang="en-US" sz="2261">
                  <a:solidFill>
                    <a:srgbClr val="FFFFFF"/>
                  </a:solidFill>
                  <a:latin typeface="Inter"/>
                  <a:ea typeface="Inter"/>
                  <a:cs typeface="Inter"/>
                  <a:sym typeface="Inter"/>
                </a:rPr>
                <a:t>pipeline miles</a:t>
              </a:r>
            </a:p>
          </p:txBody>
        </p:sp>
      </p:grpSp>
      <p:sp>
        <p:nvSpPr>
          <p:cNvPr id="15" name="TextBox 15"/>
          <p:cNvSpPr txBox="1"/>
          <p:nvPr/>
        </p:nvSpPr>
        <p:spPr>
          <a:xfrm>
            <a:off x="9802002" y="8464697"/>
            <a:ext cx="2847197" cy="504825"/>
          </a:xfrm>
          <a:prstGeom prst="rect">
            <a:avLst/>
          </a:prstGeom>
        </p:spPr>
        <p:txBody>
          <a:bodyPr wrap="square" lIns="0" tIns="0" rIns="0" bIns="0" rtlCol="0" anchor="t">
            <a:spAutoFit/>
          </a:bodyPr>
          <a:lstStyle/>
          <a:p>
            <a:pPr algn="l">
              <a:lnSpc>
                <a:spcPts val="3939"/>
              </a:lnSpc>
            </a:pPr>
            <a:r>
              <a:rPr lang="en-US" sz="3282" b="1" dirty="0">
                <a:solidFill>
                  <a:srgbClr val="D92038"/>
                </a:solidFill>
                <a:latin typeface="Inter Bold"/>
                <a:ea typeface="Inter Bold"/>
                <a:cs typeface="Inter Bold"/>
                <a:sym typeface="Inter Bold"/>
              </a:rPr>
              <a:t>of U.S. totals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819401" y="614552"/>
            <a:ext cx="12649200" cy="1698897"/>
          </a:xfrm>
          <a:prstGeom prst="rect">
            <a:avLst/>
          </a:prstGeom>
        </p:spPr>
        <p:txBody>
          <a:bodyPr wrap="square" lIns="0" tIns="0" rIns="0" bIns="0" rtlCol="0" anchor="t">
            <a:spAutoFit/>
          </a:bodyPr>
          <a:lstStyle/>
          <a:p>
            <a:pPr algn="ctr">
              <a:lnSpc>
                <a:spcPts val="13918"/>
              </a:lnSpc>
            </a:pPr>
            <a:r>
              <a:rPr lang="en-US" sz="9941" dirty="0">
                <a:solidFill>
                  <a:srgbClr val="212427"/>
                </a:solidFill>
                <a:latin typeface="Anton"/>
                <a:ea typeface="Anton"/>
                <a:cs typeface="Anton"/>
                <a:sym typeface="Anton"/>
              </a:rPr>
              <a:t>DOING </a:t>
            </a:r>
            <a:r>
              <a:rPr lang="en-US" sz="9941" dirty="0">
                <a:solidFill>
                  <a:srgbClr val="D92038"/>
                </a:solidFill>
                <a:latin typeface="Anton"/>
                <a:ea typeface="Anton"/>
                <a:cs typeface="Anton"/>
                <a:sym typeface="Anton"/>
              </a:rPr>
              <a:t>MORE </a:t>
            </a:r>
            <a:r>
              <a:rPr lang="en-US" sz="9941" dirty="0">
                <a:solidFill>
                  <a:srgbClr val="212427"/>
                </a:solidFill>
                <a:latin typeface="Anton"/>
                <a:ea typeface="Anton"/>
                <a:cs typeface="Anton"/>
                <a:sym typeface="Anton"/>
              </a:rPr>
              <a:t>WITH LESS</a:t>
            </a:r>
          </a:p>
        </p:txBody>
      </p:sp>
      <p:sp>
        <p:nvSpPr>
          <p:cNvPr id="5" name="Freeform 5"/>
          <p:cNvSpPr/>
          <p:nvPr/>
        </p:nvSpPr>
        <p:spPr>
          <a:xfrm>
            <a:off x="6971004" y="2180096"/>
            <a:ext cx="2452482" cy="266707"/>
          </a:xfrm>
          <a:custGeom>
            <a:avLst/>
            <a:gdLst/>
            <a:ahLst/>
            <a:cxnLst/>
            <a:rect l="l" t="t" r="r" b="b"/>
            <a:pathLst>
              <a:path w="2452482" h="266707">
                <a:moveTo>
                  <a:pt x="0" y="0"/>
                </a:moveTo>
                <a:lnTo>
                  <a:pt x="2452482" y="0"/>
                </a:lnTo>
                <a:lnTo>
                  <a:pt x="2452482" y="266707"/>
                </a:lnTo>
                <a:lnTo>
                  <a:pt x="0" y="266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6" name="Picture 6"/>
          <p:cNvPicPr>
            <a:picLocks noChangeAspect="1"/>
          </p:cNvPicPr>
          <p:nvPr/>
        </p:nvPicPr>
        <p:blipFill>
          <a:blip r:embed="rId8"/>
          <a:stretch>
            <a:fillRect/>
          </a:stretch>
        </p:blipFill>
        <p:spPr>
          <a:xfrm>
            <a:off x="9042888" y="2770141"/>
            <a:ext cx="8638288" cy="7557148"/>
          </a:xfrm>
          <a:prstGeom prst="rect">
            <a:avLst/>
          </a:prstGeom>
        </p:spPr>
      </p:pic>
      <p:pic>
        <p:nvPicPr>
          <p:cNvPr id="7" name="Picture 7"/>
          <p:cNvPicPr>
            <a:picLocks noChangeAspect="1"/>
          </p:cNvPicPr>
          <p:nvPr/>
        </p:nvPicPr>
        <p:blipFill>
          <a:blip r:embed="rId9"/>
          <a:stretch>
            <a:fillRect/>
          </a:stretch>
        </p:blipFill>
        <p:spPr>
          <a:xfrm>
            <a:off x="557577" y="2714709"/>
            <a:ext cx="9303472" cy="7668012"/>
          </a:xfrm>
          <a:prstGeom prst="rect">
            <a:avLst/>
          </a:prstGeom>
        </p:spPr>
      </p:pic>
      <p:sp>
        <p:nvSpPr>
          <p:cNvPr id="8" name="TextBox 8"/>
          <p:cNvSpPr txBox="1"/>
          <p:nvPr/>
        </p:nvSpPr>
        <p:spPr>
          <a:xfrm>
            <a:off x="9806408" y="2977503"/>
            <a:ext cx="4976391" cy="412613"/>
          </a:xfrm>
          <a:prstGeom prst="rect">
            <a:avLst/>
          </a:prstGeom>
        </p:spPr>
        <p:txBody>
          <a:bodyPr wrap="square" lIns="0" tIns="0" rIns="0" bIns="0" rtlCol="0" anchor="t">
            <a:spAutoFit/>
          </a:bodyPr>
          <a:lstStyle/>
          <a:p>
            <a:pPr algn="l">
              <a:lnSpc>
                <a:spcPts val="3465"/>
              </a:lnSpc>
            </a:pPr>
            <a:r>
              <a:rPr lang="en-US" sz="2475" b="1" dirty="0">
                <a:solidFill>
                  <a:srgbClr val="212427"/>
                </a:solidFill>
                <a:latin typeface="Inter Heavy"/>
                <a:ea typeface="Inter Heavy"/>
                <a:cs typeface="Inter Heavy"/>
                <a:sym typeface="Inter Heavy"/>
              </a:rPr>
              <a:t>Million Barrels of Oil per Day</a:t>
            </a:r>
          </a:p>
        </p:txBody>
      </p:sp>
      <p:sp>
        <p:nvSpPr>
          <p:cNvPr id="9" name="TextBox 9"/>
          <p:cNvSpPr txBox="1"/>
          <p:nvPr/>
        </p:nvSpPr>
        <p:spPr>
          <a:xfrm>
            <a:off x="1373840" y="2977503"/>
            <a:ext cx="2148048" cy="426554"/>
          </a:xfrm>
          <a:prstGeom prst="rect">
            <a:avLst/>
          </a:prstGeom>
        </p:spPr>
        <p:txBody>
          <a:bodyPr lIns="0" tIns="0" rIns="0" bIns="0" rtlCol="0" anchor="t">
            <a:spAutoFit/>
          </a:bodyPr>
          <a:lstStyle/>
          <a:p>
            <a:pPr algn="l">
              <a:lnSpc>
                <a:spcPts val="3465"/>
              </a:lnSpc>
            </a:pPr>
            <a:r>
              <a:rPr lang="en-US" sz="2475" b="1">
                <a:solidFill>
                  <a:srgbClr val="212427"/>
                </a:solidFill>
                <a:latin typeface="Inter Heavy"/>
                <a:ea typeface="Inter Heavy"/>
                <a:cs typeface="Inter Heavy"/>
                <a:sym typeface="Inter Heavy"/>
              </a:rPr>
              <a:t>Oil &amp; Gas Rigs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352801" y="614552"/>
            <a:ext cx="11582400" cy="1698897"/>
          </a:xfrm>
          <a:prstGeom prst="rect">
            <a:avLst/>
          </a:prstGeom>
        </p:spPr>
        <p:txBody>
          <a:bodyPr wrap="square" lIns="0" tIns="0" rIns="0" bIns="0" rtlCol="0" anchor="t">
            <a:spAutoFit/>
          </a:bodyPr>
          <a:lstStyle/>
          <a:p>
            <a:pPr algn="ctr">
              <a:lnSpc>
                <a:spcPts val="13918"/>
              </a:lnSpc>
            </a:pPr>
            <a:r>
              <a:rPr lang="en-US" sz="9941" dirty="0">
                <a:solidFill>
                  <a:srgbClr val="212427"/>
                </a:solidFill>
                <a:latin typeface="Anton"/>
                <a:ea typeface="Anton"/>
                <a:cs typeface="Anton"/>
                <a:sym typeface="Anton"/>
              </a:rPr>
              <a:t>NATURAL GAS EXPORTS</a:t>
            </a:r>
          </a:p>
        </p:txBody>
      </p:sp>
      <p:grpSp>
        <p:nvGrpSpPr>
          <p:cNvPr id="5" name="Group 5"/>
          <p:cNvGrpSpPr/>
          <p:nvPr/>
        </p:nvGrpSpPr>
        <p:grpSpPr>
          <a:xfrm>
            <a:off x="1028700" y="3117281"/>
            <a:ext cx="4996706" cy="6141019"/>
            <a:chOff x="0" y="0"/>
            <a:chExt cx="6662275" cy="8188025"/>
          </a:xfrm>
        </p:grpSpPr>
        <p:grpSp>
          <p:nvGrpSpPr>
            <p:cNvPr id="6" name="Group 6"/>
            <p:cNvGrpSpPr/>
            <p:nvPr/>
          </p:nvGrpSpPr>
          <p:grpSpPr>
            <a:xfrm>
              <a:off x="0" y="0"/>
              <a:ext cx="6662275" cy="8188025"/>
              <a:chOff x="0" y="0"/>
              <a:chExt cx="1316005" cy="1617388"/>
            </a:xfrm>
          </p:grpSpPr>
          <p:sp>
            <p:nvSpPr>
              <p:cNvPr id="7" name="Freeform 7"/>
              <p:cNvSpPr/>
              <p:nvPr/>
            </p:nvSpPr>
            <p:spPr>
              <a:xfrm>
                <a:off x="0" y="0"/>
                <a:ext cx="1316005" cy="1617388"/>
              </a:xfrm>
              <a:custGeom>
                <a:avLst/>
                <a:gdLst/>
                <a:ahLst/>
                <a:cxnLst/>
                <a:rect l="l" t="t" r="r" b="b"/>
                <a:pathLst>
                  <a:path w="1316005" h="1617388">
                    <a:moveTo>
                      <a:pt x="77470" y="0"/>
                    </a:moveTo>
                    <a:lnTo>
                      <a:pt x="1238535" y="0"/>
                    </a:lnTo>
                    <a:cubicBezTo>
                      <a:pt x="1259081" y="0"/>
                      <a:pt x="1278786" y="8162"/>
                      <a:pt x="1293314" y="22691"/>
                    </a:cubicBezTo>
                    <a:cubicBezTo>
                      <a:pt x="1307843" y="37219"/>
                      <a:pt x="1316005" y="56924"/>
                      <a:pt x="1316005" y="77470"/>
                    </a:cubicBezTo>
                    <a:lnTo>
                      <a:pt x="1316005" y="1539917"/>
                    </a:lnTo>
                    <a:cubicBezTo>
                      <a:pt x="1316005" y="1560464"/>
                      <a:pt x="1307843" y="1580169"/>
                      <a:pt x="1293314" y="1594697"/>
                    </a:cubicBezTo>
                    <a:cubicBezTo>
                      <a:pt x="1278786" y="1609226"/>
                      <a:pt x="1259081" y="1617388"/>
                      <a:pt x="1238535" y="1617388"/>
                    </a:cubicBezTo>
                    <a:lnTo>
                      <a:pt x="77470" y="1617388"/>
                    </a:lnTo>
                    <a:cubicBezTo>
                      <a:pt x="56924" y="1617388"/>
                      <a:pt x="37219" y="1609226"/>
                      <a:pt x="22691" y="1594697"/>
                    </a:cubicBezTo>
                    <a:cubicBezTo>
                      <a:pt x="8162" y="1580169"/>
                      <a:pt x="0" y="1560464"/>
                      <a:pt x="0" y="1539917"/>
                    </a:cubicBezTo>
                    <a:lnTo>
                      <a:pt x="0" y="77470"/>
                    </a:lnTo>
                    <a:cubicBezTo>
                      <a:pt x="0" y="56924"/>
                      <a:pt x="8162" y="37219"/>
                      <a:pt x="22691" y="22691"/>
                    </a:cubicBezTo>
                    <a:cubicBezTo>
                      <a:pt x="37219" y="8162"/>
                      <a:pt x="56924" y="0"/>
                      <a:pt x="77470" y="0"/>
                    </a:cubicBezTo>
                    <a:close/>
                  </a:path>
                </a:pathLst>
              </a:custGeom>
              <a:solidFill>
                <a:srgbClr val="112240"/>
              </a:solidFill>
            </p:spPr>
            <p:txBody>
              <a:bodyPr/>
              <a:lstStyle/>
              <a:p>
                <a:endParaRPr lang="en-US"/>
              </a:p>
            </p:txBody>
          </p:sp>
          <p:sp>
            <p:nvSpPr>
              <p:cNvPr id="8" name="TextBox 8"/>
              <p:cNvSpPr txBox="1"/>
              <p:nvPr/>
            </p:nvSpPr>
            <p:spPr>
              <a:xfrm>
                <a:off x="0" y="47625"/>
                <a:ext cx="1316005" cy="1569763"/>
              </a:xfrm>
              <a:prstGeom prst="rect">
                <a:avLst/>
              </a:prstGeom>
            </p:spPr>
            <p:txBody>
              <a:bodyPr lIns="50800" tIns="50800" rIns="50800" bIns="50800" rtlCol="0" anchor="ctr"/>
              <a:lstStyle/>
              <a:p>
                <a:pPr algn="ctr">
                  <a:lnSpc>
                    <a:spcPts val="1743"/>
                  </a:lnSpc>
                </a:pPr>
                <a:endParaRPr/>
              </a:p>
            </p:txBody>
          </p:sp>
        </p:grpSp>
        <p:grpSp>
          <p:nvGrpSpPr>
            <p:cNvPr id="9" name="Group 9"/>
            <p:cNvGrpSpPr/>
            <p:nvPr/>
          </p:nvGrpSpPr>
          <p:grpSpPr>
            <a:xfrm>
              <a:off x="360380" y="2575841"/>
              <a:ext cx="5941515" cy="5247943"/>
              <a:chOff x="0" y="0"/>
              <a:chExt cx="1173633" cy="1036631"/>
            </a:xfrm>
          </p:grpSpPr>
          <p:sp>
            <p:nvSpPr>
              <p:cNvPr id="10" name="Freeform 10"/>
              <p:cNvSpPr/>
              <p:nvPr/>
            </p:nvSpPr>
            <p:spPr>
              <a:xfrm>
                <a:off x="0" y="0"/>
                <a:ext cx="1173633" cy="1036631"/>
              </a:xfrm>
              <a:custGeom>
                <a:avLst/>
                <a:gdLst/>
                <a:ahLst/>
                <a:cxnLst/>
                <a:rect l="l" t="t" r="r" b="b"/>
                <a:pathLst>
                  <a:path w="1173633" h="1036631">
                    <a:moveTo>
                      <a:pt x="69494" y="0"/>
                    </a:moveTo>
                    <a:lnTo>
                      <a:pt x="1104138" y="0"/>
                    </a:lnTo>
                    <a:cubicBezTo>
                      <a:pt x="1142519" y="0"/>
                      <a:pt x="1173633" y="31114"/>
                      <a:pt x="1173633" y="69494"/>
                    </a:cubicBezTo>
                    <a:lnTo>
                      <a:pt x="1173633" y="967136"/>
                    </a:lnTo>
                    <a:cubicBezTo>
                      <a:pt x="1173633" y="985567"/>
                      <a:pt x="1166311" y="1003244"/>
                      <a:pt x="1153278" y="1016276"/>
                    </a:cubicBezTo>
                    <a:cubicBezTo>
                      <a:pt x="1140245" y="1029309"/>
                      <a:pt x="1122569" y="1036631"/>
                      <a:pt x="1104138" y="1036631"/>
                    </a:cubicBezTo>
                    <a:lnTo>
                      <a:pt x="69494" y="1036631"/>
                    </a:lnTo>
                    <a:cubicBezTo>
                      <a:pt x="51063" y="1036631"/>
                      <a:pt x="33387" y="1029309"/>
                      <a:pt x="20354" y="1016276"/>
                    </a:cubicBezTo>
                    <a:cubicBezTo>
                      <a:pt x="7322" y="1003244"/>
                      <a:pt x="0" y="985567"/>
                      <a:pt x="0" y="967136"/>
                    </a:cubicBezTo>
                    <a:lnTo>
                      <a:pt x="0" y="69494"/>
                    </a:lnTo>
                    <a:cubicBezTo>
                      <a:pt x="0" y="51063"/>
                      <a:pt x="7322" y="33387"/>
                      <a:pt x="20354" y="20354"/>
                    </a:cubicBezTo>
                    <a:cubicBezTo>
                      <a:pt x="33387" y="7322"/>
                      <a:pt x="51063" y="0"/>
                      <a:pt x="69494" y="0"/>
                    </a:cubicBezTo>
                    <a:close/>
                  </a:path>
                </a:pathLst>
              </a:custGeom>
              <a:solidFill>
                <a:srgbClr val="FFFFFF"/>
              </a:solidFill>
            </p:spPr>
            <p:txBody>
              <a:bodyPr/>
              <a:lstStyle/>
              <a:p>
                <a:endParaRPr lang="en-US"/>
              </a:p>
            </p:txBody>
          </p:sp>
          <p:sp>
            <p:nvSpPr>
              <p:cNvPr id="11" name="TextBox 11"/>
              <p:cNvSpPr txBox="1"/>
              <p:nvPr/>
            </p:nvSpPr>
            <p:spPr>
              <a:xfrm>
                <a:off x="0" y="47625"/>
                <a:ext cx="1173633" cy="989006"/>
              </a:xfrm>
              <a:prstGeom prst="rect">
                <a:avLst/>
              </a:prstGeom>
            </p:spPr>
            <p:txBody>
              <a:bodyPr lIns="50800" tIns="50800" rIns="50800" bIns="50800" rtlCol="0" anchor="ctr"/>
              <a:lstStyle/>
              <a:p>
                <a:pPr algn="ctr">
                  <a:lnSpc>
                    <a:spcPts val="1743"/>
                  </a:lnSpc>
                </a:pPr>
                <a:endParaRPr/>
              </a:p>
            </p:txBody>
          </p:sp>
        </p:grpSp>
        <p:sp>
          <p:nvSpPr>
            <p:cNvPr id="12" name="TextBox 12"/>
            <p:cNvSpPr txBox="1"/>
            <p:nvPr/>
          </p:nvSpPr>
          <p:spPr>
            <a:xfrm>
              <a:off x="1378221" y="2666696"/>
              <a:ext cx="3905832" cy="3290467"/>
            </a:xfrm>
            <a:prstGeom prst="rect">
              <a:avLst/>
            </a:prstGeom>
          </p:spPr>
          <p:txBody>
            <a:bodyPr lIns="0" tIns="0" rIns="0" bIns="0" rtlCol="0" anchor="t">
              <a:spAutoFit/>
            </a:bodyPr>
            <a:lstStyle/>
            <a:p>
              <a:pPr algn="ctr">
                <a:lnSpc>
                  <a:spcPts val="20860"/>
                </a:lnSpc>
              </a:pPr>
              <a:r>
                <a:rPr lang="en-US" sz="14900" dirty="0">
                  <a:solidFill>
                    <a:srgbClr val="212427"/>
                  </a:solidFill>
                  <a:latin typeface="Anton"/>
                  <a:ea typeface="Anton"/>
                  <a:cs typeface="Anton"/>
                  <a:sym typeface="Anton"/>
                </a:rPr>
                <a:t>13.0</a:t>
              </a:r>
            </a:p>
          </p:txBody>
        </p:sp>
        <p:sp>
          <p:nvSpPr>
            <p:cNvPr id="13" name="TextBox 13"/>
            <p:cNvSpPr txBox="1"/>
            <p:nvPr/>
          </p:nvSpPr>
          <p:spPr>
            <a:xfrm>
              <a:off x="1353192" y="5432208"/>
              <a:ext cx="3955891" cy="2050220"/>
            </a:xfrm>
            <a:prstGeom prst="rect">
              <a:avLst/>
            </a:prstGeom>
          </p:spPr>
          <p:txBody>
            <a:bodyPr wrap="square" lIns="0" tIns="0" rIns="0" bIns="0" rtlCol="0" anchor="t">
              <a:spAutoFit/>
            </a:bodyPr>
            <a:lstStyle/>
            <a:p>
              <a:pPr algn="ctr">
                <a:lnSpc>
                  <a:spcPts val="12758"/>
                </a:lnSpc>
              </a:pPr>
              <a:r>
                <a:rPr lang="en-US" sz="9112" dirty="0">
                  <a:solidFill>
                    <a:srgbClr val="212427"/>
                  </a:solidFill>
                  <a:latin typeface="Anton"/>
                  <a:ea typeface="Anton"/>
                  <a:cs typeface="Anton"/>
                  <a:sym typeface="Anton"/>
                </a:rPr>
                <a:t>bcf/d</a:t>
              </a:r>
            </a:p>
          </p:txBody>
        </p:sp>
        <p:sp>
          <p:nvSpPr>
            <p:cNvPr id="14" name="TextBox 14"/>
            <p:cNvSpPr txBox="1"/>
            <p:nvPr/>
          </p:nvSpPr>
          <p:spPr>
            <a:xfrm>
              <a:off x="636687" y="371516"/>
              <a:ext cx="5388901" cy="1062990"/>
            </a:xfrm>
            <a:prstGeom prst="rect">
              <a:avLst/>
            </a:prstGeom>
          </p:spPr>
          <p:txBody>
            <a:bodyPr lIns="0" tIns="0" rIns="0" bIns="0" rtlCol="0" anchor="t">
              <a:spAutoFit/>
            </a:bodyPr>
            <a:lstStyle/>
            <a:p>
              <a:pPr algn="ctr">
                <a:lnSpc>
                  <a:spcPts val="6719"/>
                </a:lnSpc>
              </a:pPr>
              <a:r>
                <a:rPr lang="en-US" sz="4800" dirty="0">
                  <a:solidFill>
                    <a:srgbClr val="FFFFFF"/>
                  </a:solidFill>
                  <a:latin typeface="Anton"/>
                  <a:ea typeface="Anton"/>
                  <a:cs typeface="Anton"/>
                  <a:sym typeface="Anton"/>
                </a:rPr>
                <a:t>CURRENT EXPORTS</a:t>
              </a:r>
            </a:p>
          </p:txBody>
        </p:sp>
        <p:sp>
          <p:nvSpPr>
            <p:cNvPr id="15" name="TextBox 15"/>
            <p:cNvSpPr txBox="1"/>
            <p:nvPr/>
          </p:nvSpPr>
          <p:spPr>
            <a:xfrm>
              <a:off x="636593" y="1500633"/>
              <a:ext cx="5389089" cy="796925"/>
            </a:xfrm>
            <a:prstGeom prst="rect">
              <a:avLst/>
            </a:prstGeom>
          </p:spPr>
          <p:txBody>
            <a:bodyPr lIns="0" tIns="0" rIns="0" bIns="0" rtlCol="0" anchor="t">
              <a:spAutoFit/>
            </a:bodyPr>
            <a:lstStyle/>
            <a:p>
              <a:pPr algn="ctr">
                <a:lnSpc>
                  <a:spcPts val="2325"/>
                </a:lnSpc>
              </a:pPr>
              <a:r>
                <a:rPr lang="en-US" sz="1937" dirty="0">
                  <a:solidFill>
                    <a:srgbClr val="FFFFFF"/>
                  </a:solidFill>
                  <a:latin typeface="Inter"/>
                  <a:ea typeface="Inter"/>
                  <a:cs typeface="Inter"/>
                  <a:sym typeface="Inter"/>
                </a:rPr>
                <a:t>including exports from both pipeline and liquefied natural gas*</a:t>
              </a:r>
            </a:p>
          </p:txBody>
        </p:sp>
      </p:grpSp>
      <p:grpSp>
        <p:nvGrpSpPr>
          <p:cNvPr id="16" name="Group 16"/>
          <p:cNvGrpSpPr/>
          <p:nvPr/>
        </p:nvGrpSpPr>
        <p:grpSpPr>
          <a:xfrm>
            <a:off x="6645647" y="3117281"/>
            <a:ext cx="4996706" cy="6141019"/>
            <a:chOff x="0" y="0"/>
            <a:chExt cx="6662275" cy="8188025"/>
          </a:xfrm>
        </p:grpSpPr>
        <p:grpSp>
          <p:nvGrpSpPr>
            <p:cNvPr id="17" name="Group 17"/>
            <p:cNvGrpSpPr/>
            <p:nvPr/>
          </p:nvGrpSpPr>
          <p:grpSpPr>
            <a:xfrm>
              <a:off x="0" y="0"/>
              <a:ext cx="6662275" cy="8188025"/>
              <a:chOff x="0" y="0"/>
              <a:chExt cx="1316005" cy="1617388"/>
            </a:xfrm>
          </p:grpSpPr>
          <p:sp>
            <p:nvSpPr>
              <p:cNvPr id="18" name="Freeform 18"/>
              <p:cNvSpPr/>
              <p:nvPr/>
            </p:nvSpPr>
            <p:spPr>
              <a:xfrm>
                <a:off x="0" y="0"/>
                <a:ext cx="1316005" cy="1617388"/>
              </a:xfrm>
              <a:custGeom>
                <a:avLst/>
                <a:gdLst/>
                <a:ahLst/>
                <a:cxnLst/>
                <a:rect l="l" t="t" r="r" b="b"/>
                <a:pathLst>
                  <a:path w="1316005" h="1617388">
                    <a:moveTo>
                      <a:pt x="77470" y="0"/>
                    </a:moveTo>
                    <a:lnTo>
                      <a:pt x="1238535" y="0"/>
                    </a:lnTo>
                    <a:cubicBezTo>
                      <a:pt x="1259081" y="0"/>
                      <a:pt x="1278786" y="8162"/>
                      <a:pt x="1293314" y="22691"/>
                    </a:cubicBezTo>
                    <a:cubicBezTo>
                      <a:pt x="1307843" y="37219"/>
                      <a:pt x="1316005" y="56924"/>
                      <a:pt x="1316005" y="77470"/>
                    </a:cubicBezTo>
                    <a:lnTo>
                      <a:pt x="1316005" y="1539917"/>
                    </a:lnTo>
                    <a:cubicBezTo>
                      <a:pt x="1316005" y="1560464"/>
                      <a:pt x="1307843" y="1580169"/>
                      <a:pt x="1293314" y="1594697"/>
                    </a:cubicBezTo>
                    <a:cubicBezTo>
                      <a:pt x="1278786" y="1609226"/>
                      <a:pt x="1259081" y="1617388"/>
                      <a:pt x="1238535" y="1617388"/>
                    </a:cubicBezTo>
                    <a:lnTo>
                      <a:pt x="77470" y="1617388"/>
                    </a:lnTo>
                    <a:cubicBezTo>
                      <a:pt x="56924" y="1617388"/>
                      <a:pt x="37219" y="1609226"/>
                      <a:pt x="22691" y="1594697"/>
                    </a:cubicBezTo>
                    <a:cubicBezTo>
                      <a:pt x="8162" y="1580169"/>
                      <a:pt x="0" y="1560464"/>
                      <a:pt x="0" y="1539917"/>
                    </a:cubicBezTo>
                    <a:lnTo>
                      <a:pt x="0" y="77470"/>
                    </a:lnTo>
                    <a:cubicBezTo>
                      <a:pt x="0" y="56924"/>
                      <a:pt x="8162" y="37219"/>
                      <a:pt x="22691" y="22691"/>
                    </a:cubicBezTo>
                    <a:cubicBezTo>
                      <a:pt x="37219" y="8162"/>
                      <a:pt x="56924" y="0"/>
                      <a:pt x="77470" y="0"/>
                    </a:cubicBezTo>
                    <a:close/>
                  </a:path>
                </a:pathLst>
              </a:custGeom>
              <a:solidFill>
                <a:srgbClr val="D92038"/>
              </a:solidFill>
            </p:spPr>
            <p:txBody>
              <a:bodyPr/>
              <a:lstStyle/>
              <a:p>
                <a:endParaRPr lang="en-US"/>
              </a:p>
            </p:txBody>
          </p:sp>
          <p:sp>
            <p:nvSpPr>
              <p:cNvPr id="19" name="TextBox 19"/>
              <p:cNvSpPr txBox="1"/>
              <p:nvPr/>
            </p:nvSpPr>
            <p:spPr>
              <a:xfrm>
                <a:off x="0" y="47625"/>
                <a:ext cx="1316005" cy="1569763"/>
              </a:xfrm>
              <a:prstGeom prst="rect">
                <a:avLst/>
              </a:prstGeom>
            </p:spPr>
            <p:txBody>
              <a:bodyPr lIns="50800" tIns="50800" rIns="50800" bIns="50800" rtlCol="0" anchor="ctr"/>
              <a:lstStyle/>
              <a:p>
                <a:pPr algn="ctr">
                  <a:lnSpc>
                    <a:spcPts val="1743"/>
                  </a:lnSpc>
                </a:pPr>
                <a:endParaRPr/>
              </a:p>
            </p:txBody>
          </p:sp>
        </p:grpSp>
        <p:grpSp>
          <p:nvGrpSpPr>
            <p:cNvPr id="20" name="Group 20"/>
            <p:cNvGrpSpPr/>
            <p:nvPr/>
          </p:nvGrpSpPr>
          <p:grpSpPr>
            <a:xfrm>
              <a:off x="360380" y="2575841"/>
              <a:ext cx="5941515" cy="5247943"/>
              <a:chOff x="0" y="0"/>
              <a:chExt cx="1173633" cy="1036631"/>
            </a:xfrm>
          </p:grpSpPr>
          <p:sp>
            <p:nvSpPr>
              <p:cNvPr id="21" name="Freeform 21"/>
              <p:cNvSpPr/>
              <p:nvPr/>
            </p:nvSpPr>
            <p:spPr>
              <a:xfrm>
                <a:off x="0" y="0"/>
                <a:ext cx="1173633" cy="1036631"/>
              </a:xfrm>
              <a:custGeom>
                <a:avLst/>
                <a:gdLst/>
                <a:ahLst/>
                <a:cxnLst/>
                <a:rect l="l" t="t" r="r" b="b"/>
                <a:pathLst>
                  <a:path w="1173633" h="1036631">
                    <a:moveTo>
                      <a:pt x="69494" y="0"/>
                    </a:moveTo>
                    <a:lnTo>
                      <a:pt x="1104138" y="0"/>
                    </a:lnTo>
                    <a:cubicBezTo>
                      <a:pt x="1142519" y="0"/>
                      <a:pt x="1173633" y="31114"/>
                      <a:pt x="1173633" y="69494"/>
                    </a:cubicBezTo>
                    <a:lnTo>
                      <a:pt x="1173633" y="967136"/>
                    </a:lnTo>
                    <a:cubicBezTo>
                      <a:pt x="1173633" y="985567"/>
                      <a:pt x="1166311" y="1003244"/>
                      <a:pt x="1153278" y="1016276"/>
                    </a:cubicBezTo>
                    <a:cubicBezTo>
                      <a:pt x="1140245" y="1029309"/>
                      <a:pt x="1122569" y="1036631"/>
                      <a:pt x="1104138" y="1036631"/>
                    </a:cubicBezTo>
                    <a:lnTo>
                      <a:pt x="69494" y="1036631"/>
                    </a:lnTo>
                    <a:cubicBezTo>
                      <a:pt x="51063" y="1036631"/>
                      <a:pt x="33387" y="1029309"/>
                      <a:pt x="20354" y="1016276"/>
                    </a:cubicBezTo>
                    <a:cubicBezTo>
                      <a:pt x="7322" y="1003244"/>
                      <a:pt x="0" y="985567"/>
                      <a:pt x="0" y="967136"/>
                    </a:cubicBezTo>
                    <a:lnTo>
                      <a:pt x="0" y="69494"/>
                    </a:lnTo>
                    <a:cubicBezTo>
                      <a:pt x="0" y="51063"/>
                      <a:pt x="7322" y="33387"/>
                      <a:pt x="20354" y="20354"/>
                    </a:cubicBezTo>
                    <a:cubicBezTo>
                      <a:pt x="33387" y="7322"/>
                      <a:pt x="51063" y="0"/>
                      <a:pt x="69494" y="0"/>
                    </a:cubicBezTo>
                    <a:close/>
                  </a:path>
                </a:pathLst>
              </a:custGeom>
              <a:solidFill>
                <a:srgbClr val="FFFFFF"/>
              </a:solidFill>
            </p:spPr>
            <p:txBody>
              <a:bodyPr/>
              <a:lstStyle/>
              <a:p>
                <a:endParaRPr lang="en-US"/>
              </a:p>
            </p:txBody>
          </p:sp>
          <p:sp>
            <p:nvSpPr>
              <p:cNvPr id="22" name="TextBox 22"/>
              <p:cNvSpPr txBox="1"/>
              <p:nvPr/>
            </p:nvSpPr>
            <p:spPr>
              <a:xfrm>
                <a:off x="0" y="47625"/>
                <a:ext cx="1173633" cy="989006"/>
              </a:xfrm>
              <a:prstGeom prst="rect">
                <a:avLst/>
              </a:prstGeom>
            </p:spPr>
            <p:txBody>
              <a:bodyPr lIns="50800" tIns="50800" rIns="50800" bIns="50800" rtlCol="0" anchor="ctr"/>
              <a:lstStyle/>
              <a:p>
                <a:pPr algn="ctr">
                  <a:lnSpc>
                    <a:spcPts val="1743"/>
                  </a:lnSpc>
                </a:pPr>
                <a:endParaRPr/>
              </a:p>
            </p:txBody>
          </p:sp>
        </p:grpSp>
        <p:sp>
          <p:nvSpPr>
            <p:cNvPr id="23" name="TextBox 23"/>
            <p:cNvSpPr txBox="1"/>
            <p:nvPr/>
          </p:nvSpPr>
          <p:spPr>
            <a:xfrm>
              <a:off x="2230239" y="2196800"/>
              <a:ext cx="2201797" cy="5829334"/>
            </a:xfrm>
            <a:prstGeom prst="rect">
              <a:avLst/>
            </a:prstGeom>
          </p:spPr>
          <p:txBody>
            <a:bodyPr lIns="0" tIns="0" rIns="0" bIns="0" rtlCol="0" anchor="t">
              <a:spAutoFit/>
            </a:bodyPr>
            <a:lstStyle/>
            <a:p>
              <a:pPr algn="ctr">
                <a:lnSpc>
                  <a:spcPts val="36848"/>
                </a:lnSpc>
              </a:pPr>
              <a:r>
                <a:rPr lang="en-US" sz="26320">
                  <a:solidFill>
                    <a:srgbClr val="212427"/>
                  </a:solidFill>
                  <a:latin typeface="Anton"/>
                  <a:ea typeface="Anton"/>
                  <a:cs typeface="Anton"/>
                  <a:sym typeface="Anton"/>
                </a:rPr>
                <a:t>7</a:t>
              </a:r>
            </a:p>
          </p:txBody>
        </p:sp>
        <p:sp>
          <p:nvSpPr>
            <p:cNvPr id="24" name="TextBox 24"/>
            <p:cNvSpPr txBox="1"/>
            <p:nvPr/>
          </p:nvSpPr>
          <p:spPr>
            <a:xfrm>
              <a:off x="1071133" y="374056"/>
              <a:ext cx="4520009" cy="1062990"/>
            </a:xfrm>
            <a:prstGeom prst="rect">
              <a:avLst/>
            </a:prstGeom>
          </p:spPr>
          <p:txBody>
            <a:bodyPr lIns="0" tIns="0" rIns="0" bIns="0" rtlCol="0" anchor="t">
              <a:spAutoFit/>
            </a:bodyPr>
            <a:lstStyle/>
            <a:p>
              <a:pPr algn="ctr">
                <a:lnSpc>
                  <a:spcPts val="6719"/>
                </a:lnSpc>
              </a:pPr>
              <a:r>
                <a:rPr lang="en-US" sz="4800">
                  <a:solidFill>
                    <a:srgbClr val="FFFFFF"/>
                  </a:solidFill>
                  <a:latin typeface="Anton"/>
                  <a:ea typeface="Anton"/>
                  <a:cs typeface="Anton"/>
                  <a:sym typeface="Anton"/>
                </a:rPr>
                <a:t>NEW FACILITIES</a:t>
              </a:r>
            </a:p>
          </p:txBody>
        </p:sp>
        <p:sp>
          <p:nvSpPr>
            <p:cNvPr id="25" name="TextBox 25"/>
            <p:cNvSpPr txBox="1"/>
            <p:nvPr/>
          </p:nvSpPr>
          <p:spPr>
            <a:xfrm>
              <a:off x="516037" y="1500633"/>
              <a:ext cx="5630201" cy="796925"/>
            </a:xfrm>
            <a:prstGeom prst="rect">
              <a:avLst/>
            </a:prstGeom>
          </p:spPr>
          <p:txBody>
            <a:bodyPr lIns="0" tIns="0" rIns="0" bIns="0" rtlCol="0" anchor="t">
              <a:spAutoFit/>
            </a:bodyPr>
            <a:lstStyle/>
            <a:p>
              <a:pPr algn="ctr">
                <a:lnSpc>
                  <a:spcPts val="2325"/>
                </a:lnSpc>
              </a:pPr>
              <a:r>
                <a:rPr lang="en-US" sz="1937">
                  <a:solidFill>
                    <a:srgbClr val="FFFFFF"/>
                  </a:solidFill>
                  <a:latin typeface="Inter"/>
                  <a:ea typeface="Inter"/>
                  <a:cs typeface="Inter"/>
                  <a:sym typeface="Inter"/>
                </a:rPr>
                <a:t>liquefaction facilities (trains) located</a:t>
              </a:r>
            </a:p>
            <a:p>
              <a:pPr algn="ctr">
                <a:lnSpc>
                  <a:spcPts val="2325"/>
                </a:lnSpc>
              </a:pPr>
              <a:r>
                <a:rPr lang="en-US" sz="1937">
                  <a:solidFill>
                    <a:srgbClr val="FFFFFF"/>
                  </a:solidFill>
                  <a:latin typeface="Inter"/>
                  <a:ea typeface="Inter"/>
                  <a:cs typeface="Inter"/>
                  <a:sym typeface="Inter"/>
                </a:rPr>
                <a:t>among three different projects</a:t>
              </a:r>
            </a:p>
          </p:txBody>
        </p:sp>
      </p:grpSp>
      <p:grpSp>
        <p:nvGrpSpPr>
          <p:cNvPr id="26" name="Group 26"/>
          <p:cNvGrpSpPr/>
          <p:nvPr/>
        </p:nvGrpSpPr>
        <p:grpSpPr>
          <a:xfrm>
            <a:off x="12261478" y="3117281"/>
            <a:ext cx="4996706" cy="6141019"/>
            <a:chOff x="0" y="0"/>
            <a:chExt cx="6662275" cy="8188025"/>
          </a:xfrm>
        </p:grpSpPr>
        <p:grpSp>
          <p:nvGrpSpPr>
            <p:cNvPr id="27" name="Group 27"/>
            <p:cNvGrpSpPr/>
            <p:nvPr/>
          </p:nvGrpSpPr>
          <p:grpSpPr>
            <a:xfrm>
              <a:off x="0" y="0"/>
              <a:ext cx="6662275" cy="8188025"/>
              <a:chOff x="0" y="0"/>
              <a:chExt cx="1316005" cy="1617388"/>
            </a:xfrm>
          </p:grpSpPr>
          <p:sp>
            <p:nvSpPr>
              <p:cNvPr id="28" name="Freeform 28"/>
              <p:cNvSpPr/>
              <p:nvPr/>
            </p:nvSpPr>
            <p:spPr>
              <a:xfrm>
                <a:off x="0" y="0"/>
                <a:ext cx="1316005" cy="1617388"/>
              </a:xfrm>
              <a:custGeom>
                <a:avLst/>
                <a:gdLst/>
                <a:ahLst/>
                <a:cxnLst/>
                <a:rect l="l" t="t" r="r" b="b"/>
                <a:pathLst>
                  <a:path w="1316005" h="1617388">
                    <a:moveTo>
                      <a:pt x="77470" y="0"/>
                    </a:moveTo>
                    <a:lnTo>
                      <a:pt x="1238535" y="0"/>
                    </a:lnTo>
                    <a:cubicBezTo>
                      <a:pt x="1259081" y="0"/>
                      <a:pt x="1278786" y="8162"/>
                      <a:pt x="1293314" y="22691"/>
                    </a:cubicBezTo>
                    <a:cubicBezTo>
                      <a:pt x="1307843" y="37219"/>
                      <a:pt x="1316005" y="56924"/>
                      <a:pt x="1316005" y="77470"/>
                    </a:cubicBezTo>
                    <a:lnTo>
                      <a:pt x="1316005" y="1539917"/>
                    </a:lnTo>
                    <a:cubicBezTo>
                      <a:pt x="1316005" y="1560464"/>
                      <a:pt x="1307843" y="1580169"/>
                      <a:pt x="1293314" y="1594697"/>
                    </a:cubicBezTo>
                    <a:cubicBezTo>
                      <a:pt x="1278786" y="1609226"/>
                      <a:pt x="1259081" y="1617388"/>
                      <a:pt x="1238535" y="1617388"/>
                    </a:cubicBezTo>
                    <a:lnTo>
                      <a:pt x="77470" y="1617388"/>
                    </a:lnTo>
                    <a:cubicBezTo>
                      <a:pt x="56924" y="1617388"/>
                      <a:pt x="37219" y="1609226"/>
                      <a:pt x="22691" y="1594697"/>
                    </a:cubicBezTo>
                    <a:cubicBezTo>
                      <a:pt x="8162" y="1580169"/>
                      <a:pt x="0" y="1560464"/>
                      <a:pt x="0" y="1539917"/>
                    </a:cubicBezTo>
                    <a:lnTo>
                      <a:pt x="0" y="77470"/>
                    </a:lnTo>
                    <a:cubicBezTo>
                      <a:pt x="0" y="56924"/>
                      <a:pt x="8162" y="37219"/>
                      <a:pt x="22691" y="22691"/>
                    </a:cubicBezTo>
                    <a:cubicBezTo>
                      <a:pt x="37219" y="8162"/>
                      <a:pt x="56924" y="0"/>
                      <a:pt x="77470" y="0"/>
                    </a:cubicBezTo>
                    <a:close/>
                  </a:path>
                </a:pathLst>
              </a:custGeom>
              <a:solidFill>
                <a:srgbClr val="D92038"/>
              </a:solidFill>
            </p:spPr>
            <p:txBody>
              <a:bodyPr/>
              <a:lstStyle/>
              <a:p>
                <a:endParaRPr lang="en-US"/>
              </a:p>
            </p:txBody>
          </p:sp>
          <p:sp>
            <p:nvSpPr>
              <p:cNvPr id="29" name="TextBox 29"/>
              <p:cNvSpPr txBox="1"/>
              <p:nvPr/>
            </p:nvSpPr>
            <p:spPr>
              <a:xfrm>
                <a:off x="0" y="47625"/>
                <a:ext cx="1316005" cy="1569763"/>
              </a:xfrm>
              <a:prstGeom prst="rect">
                <a:avLst/>
              </a:prstGeom>
            </p:spPr>
            <p:txBody>
              <a:bodyPr lIns="50800" tIns="50800" rIns="50800" bIns="50800" rtlCol="0" anchor="ctr"/>
              <a:lstStyle/>
              <a:p>
                <a:pPr algn="ctr">
                  <a:lnSpc>
                    <a:spcPts val="1743"/>
                  </a:lnSpc>
                </a:pPr>
                <a:endParaRPr/>
              </a:p>
            </p:txBody>
          </p:sp>
        </p:grpSp>
        <p:grpSp>
          <p:nvGrpSpPr>
            <p:cNvPr id="30" name="Group 30"/>
            <p:cNvGrpSpPr/>
            <p:nvPr/>
          </p:nvGrpSpPr>
          <p:grpSpPr>
            <a:xfrm>
              <a:off x="360380" y="2701625"/>
              <a:ext cx="5941515" cy="5122160"/>
              <a:chOff x="0" y="0"/>
              <a:chExt cx="1173633" cy="1011785"/>
            </a:xfrm>
          </p:grpSpPr>
          <p:sp>
            <p:nvSpPr>
              <p:cNvPr id="31" name="Freeform 31"/>
              <p:cNvSpPr/>
              <p:nvPr/>
            </p:nvSpPr>
            <p:spPr>
              <a:xfrm>
                <a:off x="0" y="0"/>
                <a:ext cx="1173633" cy="1011785"/>
              </a:xfrm>
              <a:custGeom>
                <a:avLst/>
                <a:gdLst/>
                <a:ahLst/>
                <a:cxnLst/>
                <a:rect l="l" t="t" r="r" b="b"/>
                <a:pathLst>
                  <a:path w="1173633" h="1011785">
                    <a:moveTo>
                      <a:pt x="69494" y="0"/>
                    </a:moveTo>
                    <a:lnTo>
                      <a:pt x="1104138" y="0"/>
                    </a:lnTo>
                    <a:cubicBezTo>
                      <a:pt x="1142519" y="0"/>
                      <a:pt x="1173633" y="31114"/>
                      <a:pt x="1173633" y="69494"/>
                    </a:cubicBezTo>
                    <a:lnTo>
                      <a:pt x="1173633" y="942290"/>
                    </a:lnTo>
                    <a:cubicBezTo>
                      <a:pt x="1173633" y="960721"/>
                      <a:pt x="1166311" y="978397"/>
                      <a:pt x="1153278" y="991430"/>
                    </a:cubicBezTo>
                    <a:cubicBezTo>
                      <a:pt x="1140245" y="1004463"/>
                      <a:pt x="1122569" y="1011785"/>
                      <a:pt x="1104138" y="1011785"/>
                    </a:cubicBezTo>
                    <a:lnTo>
                      <a:pt x="69494" y="1011785"/>
                    </a:lnTo>
                    <a:cubicBezTo>
                      <a:pt x="51063" y="1011785"/>
                      <a:pt x="33387" y="1004463"/>
                      <a:pt x="20354" y="991430"/>
                    </a:cubicBezTo>
                    <a:cubicBezTo>
                      <a:pt x="7322" y="978397"/>
                      <a:pt x="0" y="960721"/>
                      <a:pt x="0" y="942290"/>
                    </a:cubicBezTo>
                    <a:lnTo>
                      <a:pt x="0" y="69494"/>
                    </a:lnTo>
                    <a:cubicBezTo>
                      <a:pt x="0" y="51063"/>
                      <a:pt x="7322" y="33387"/>
                      <a:pt x="20354" y="20354"/>
                    </a:cubicBezTo>
                    <a:cubicBezTo>
                      <a:pt x="33387" y="7322"/>
                      <a:pt x="51063" y="0"/>
                      <a:pt x="69494" y="0"/>
                    </a:cubicBezTo>
                    <a:close/>
                  </a:path>
                </a:pathLst>
              </a:custGeom>
              <a:solidFill>
                <a:srgbClr val="FFFFFF"/>
              </a:solidFill>
            </p:spPr>
            <p:txBody>
              <a:bodyPr/>
              <a:lstStyle/>
              <a:p>
                <a:endParaRPr lang="en-US"/>
              </a:p>
            </p:txBody>
          </p:sp>
          <p:sp>
            <p:nvSpPr>
              <p:cNvPr id="32" name="TextBox 32"/>
              <p:cNvSpPr txBox="1"/>
              <p:nvPr/>
            </p:nvSpPr>
            <p:spPr>
              <a:xfrm>
                <a:off x="0" y="47625"/>
                <a:ext cx="1173633" cy="964160"/>
              </a:xfrm>
              <a:prstGeom prst="rect">
                <a:avLst/>
              </a:prstGeom>
            </p:spPr>
            <p:txBody>
              <a:bodyPr lIns="50800" tIns="50800" rIns="50800" bIns="50800" rtlCol="0" anchor="ctr"/>
              <a:lstStyle/>
              <a:p>
                <a:pPr algn="ctr">
                  <a:lnSpc>
                    <a:spcPts val="1743"/>
                  </a:lnSpc>
                </a:pPr>
                <a:endParaRPr/>
              </a:p>
            </p:txBody>
          </p:sp>
        </p:grpSp>
        <p:sp>
          <p:nvSpPr>
            <p:cNvPr id="33" name="TextBox 33"/>
            <p:cNvSpPr txBox="1"/>
            <p:nvPr/>
          </p:nvSpPr>
          <p:spPr>
            <a:xfrm>
              <a:off x="1795838" y="2666696"/>
              <a:ext cx="3070600" cy="3290467"/>
            </a:xfrm>
            <a:prstGeom prst="rect">
              <a:avLst/>
            </a:prstGeom>
          </p:spPr>
          <p:txBody>
            <a:bodyPr lIns="0" tIns="0" rIns="0" bIns="0" rtlCol="0" anchor="t">
              <a:spAutoFit/>
            </a:bodyPr>
            <a:lstStyle/>
            <a:p>
              <a:pPr algn="ctr">
                <a:lnSpc>
                  <a:spcPts val="20860"/>
                </a:lnSpc>
              </a:pPr>
              <a:r>
                <a:rPr lang="en-US" sz="14900">
                  <a:solidFill>
                    <a:srgbClr val="212427"/>
                  </a:solidFill>
                  <a:latin typeface="Anton"/>
                  <a:ea typeface="Anton"/>
                  <a:cs typeface="Anton"/>
                  <a:sym typeface="Anton"/>
                </a:rPr>
                <a:t>8.0</a:t>
              </a:r>
            </a:p>
          </p:txBody>
        </p:sp>
        <p:sp>
          <p:nvSpPr>
            <p:cNvPr id="34" name="TextBox 34"/>
            <p:cNvSpPr txBox="1"/>
            <p:nvPr/>
          </p:nvSpPr>
          <p:spPr>
            <a:xfrm>
              <a:off x="1166912" y="5432208"/>
              <a:ext cx="4328451" cy="2050220"/>
            </a:xfrm>
            <a:prstGeom prst="rect">
              <a:avLst/>
            </a:prstGeom>
          </p:spPr>
          <p:txBody>
            <a:bodyPr wrap="square" lIns="0" tIns="0" rIns="0" bIns="0" rtlCol="0" anchor="t">
              <a:spAutoFit/>
            </a:bodyPr>
            <a:lstStyle/>
            <a:p>
              <a:pPr algn="ctr">
                <a:lnSpc>
                  <a:spcPts val="12758"/>
                </a:lnSpc>
              </a:pPr>
              <a:r>
                <a:rPr lang="en-US" sz="9112" dirty="0">
                  <a:solidFill>
                    <a:srgbClr val="212427"/>
                  </a:solidFill>
                  <a:latin typeface="Anton"/>
                  <a:ea typeface="Anton"/>
                  <a:cs typeface="Anton"/>
                  <a:sym typeface="Anton"/>
                </a:rPr>
                <a:t>bcf/d</a:t>
              </a:r>
            </a:p>
          </p:txBody>
        </p:sp>
        <p:sp>
          <p:nvSpPr>
            <p:cNvPr id="35" name="TextBox 35"/>
            <p:cNvSpPr txBox="1"/>
            <p:nvPr/>
          </p:nvSpPr>
          <p:spPr>
            <a:xfrm>
              <a:off x="873621" y="469306"/>
              <a:ext cx="4915033" cy="1930400"/>
            </a:xfrm>
            <a:prstGeom prst="rect">
              <a:avLst/>
            </a:prstGeom>
          </p:spPr>
          <p:txBody>
            <a:bodyPr lIns="0" tIns="0" rIns="0" bIns="0" rtlCol="0" anchor="t">
              <a:spAutoFit/>
            </a:bodyPr>
            <a:lstStyle/>
            <a:p>
              <a:pPr algn="ctr">
                <a:lnSpc>
                  <a:spcPts val="5759"/>
                </a:lnSpc>
              </a:pPr>
              <a:r>
                <a:rPr lang="en-US" sz="4800">
                  <a:solidFill>
                    <a:srgbClr val="FFFFFF"/>
                  </a:solidFill>
                  <a:latin typeface="Anton"/>
                  <a:ea typeface="Anton"/>
                  <a:cs typeface="Anton"/>
                  <a:sym typeface="Anton"/>
                </a:rPr>
                <a:t>CAPACITY UNDER</a:t>
              </a:r>
            </a:p>
            <a:p>
              <a:pPr algn="ctr">
                <a:lnSpc>
                  <a:spcPts val="5759"/>
                </a:lnSpc>
              </a:pPr>
              <a:r>
                <a:rPr lang="en-US" sz="4800">
                  <a:solidFill>
                    <a:srgbClr val="FFFFFF"/>
                  </a:solidFill>
                  <a:latin typeface="Anton"/>
                  <a:ea typeface="Anton"/>
                  <a:cs typeface="Anton"/>
                  <a:sym typeface="Anton"/>
                </a:rPr>
                <a:t>CONSTRUCTION</a:t>
              </a:r>
            </a:p>
          </p:txBody>
        </p:sp>
      </p:grpSp>
      <p:sp>
        <p:nvSpPr>
          <p:cNvPr id="36" name="TextBox 36"/>
          <p:cNvSpPr txBox="1"/>
          <p:nvPr/>
        </p:nvSpPr>
        <p:spPr>
          <a:xfrm>
            <a:off x="518513" y="9544050"/>
            <a:ext cx="10027444" cy="341310"/>
          </a:xfrm>
          <a:prstGeom prst="rect">
            <a:avLst/>
          </a:prstGeom>
        </p:spPr>
        <p:txBody>
          <a:bodyPr lIns="0" tIns="0" rIns="0" bIns="0" rtlCol="0" anchor="t">
            <a:spAutoFit/>
          </a:bodyPr>
          <a:lstStyle/>
          <a:p>
            <a:pPr algn="l">
              <a:lnSpc>
                <a:spcPts val="2712"/>
              </a:lnSpc>
            </a:pPr>
            <a:r>
              <a:rPr lang="en-US" sz="1937">
                <a:solidFill>
                  <a:srgbClr val="212427"/>
                </a:solidFill>
                <a:latin typeface="Inter"/>
                <a:ea typeface="Inter"/>
                <a:cs typeface="Inter"/>
                <a:sym typeface="Inter"/>
              </a:rPr>
              <a:t>*Texas defined based on U.S. International Trade Commission Export Zone Definitions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4246180" y="4135608"/>
            <a:ext cx="9868793" cy="2587341"/>
          </a:xfrm>
          <a:prstGeom prst="rect">
            <a:avLst/>
          </a:prstGeom>
        </p:spPr>
        <p:txBody>
          <a:bodyPr lIns="0" tIns="0" rIns="0" bIns="0" rtlCol="0" anchor="t">
            <a:spAutoFit/>
          </a:bodyPr>
          <a:lstStyle/>
          <a:p>
            <a:pPr algn="ctr">
              <a:lnSpc>
                <a:spcPts val="21190"/>
              </a:lnSpc>
            </a:pPr>
            <a:r>
              <a:rPr lang="en-US" sz="15136" dirty="0">
                <a:solidFill>
                  <a:srgbClr val="D92038"/>
                </a:solidFill>
                <a:latin typeface="Anton" pitchFamily="2" charset="0"/>
                <a:ea typeface="Anton Italics"/>
                <a:cs typeface="Anton Italics"/>
                <a:sym typeface="Anton Italics"/>
              </a:rPr>
              <a:t>45.2 bcf/d</a:t>
            </a:r>
          </a:p>
        </p:txBody>
      </p:sp>
      <p:sp>
        <p:nvSpPr>
          <p:cNvPr id="5" name="TextBox 5"/>
          <p:cNvSpPr txBox="1"/>
          <p:nvPr/>
        </p:nvSpPr>
        <p:spPr>
          <a:xfrm>
            <a:off x="5218175" y="6502229"/>
            <a:ext cx="7924802" cy="1861856"/>
          </a:xfrm>
          <a:prstGeom prst="rect">
            <a:avLst/>
          </a:prstGeom>
        </p:spPr>
        <p:txBody>
          <a:bodyPr wrap="square" lIns="0" tIns="0" rIns="0" bIns="0" rtlCol="0" anchor="t">
            <a:spAutoFit/>
          </a:bodyPr>
          <a:lstStyle/>
          <a:p>
            <a:pPr algn="ctr">
              <a:lnSpc>
                <a:spcPts val="16038"/>
              </a:lnSpc>
            </a:pPr>
            <a:r>
              <a:rPr lang="en-US" sz="9600" dirty="0">
                <a:solidFill>
                  <a:srgbClr val="212427"/>
                </a:solidFill>
                <a:latin typeface="Anton"/>
                <a:ea typeface="Anton"/>
                <a:cs typeface="Anton"/>
                <a:sym typeface="Anton"/>
              </a:rPr>
              <a:t>OPEN SEASON!</a:t>
            </a:r>
          </a:p>
        </p:txBody>
      </p:sp>
      <p:sp>
        <p:nvSpPr>
          <p:cNvPr id="6" name="TextBox 5">
            <a:extLst>
              <a:ext uri="{FF2B5EF4-FFF2-40B4-BE49-F238E27FC236}">
                <a16:creationId xmlns:a16="http://schemas.microsoft.com/office/drawing/2014/main" id="{347A2CAB-1F98-7D9E-B5C3-6E70D1B8E496}"/>
              </a:ext>
            </a:extLst>
          </p:cNvPr>
          <p:cNvSpPr txBox="1"/>
          <p:nvPr/>
        </p:nvSpPr>
        <p:spPr>
          <a:xfrm>
            <a:off x="2587752" y="2195465"/>
            <a:ext cx="13185648" cy="1924245"/>
          </a:xfrm>
          <a:prstGeom prst="rect">
            <a:avLst/>
          </a:prstGeom>
        </p:spPr>
        <p:txBody>
          <a:bodyPr wrap="square" lIns="0" tIns="0" rIns="0" bIns="0" rtlCol="0" anchor="t">
            <a:spAutoFit/>
          </a:bodyPr>
          <a:lstStyle/>
          <a:p>
            <a:pPr algn="ctr">
              <a:lnSpc>
                <a:spcPts val="16038"/>
              </a:lnSpc>
            </a:pPr>
            <a:r>
              <a:rPr lang="en-US" sz="9600" dirty="0">
                <a:solidFill>
                  <a:srgbClr val="212427"/>
                </a:solidFill>
                <a:latin typeface="Anton"/>
                <a:ea typeface="Anton"/>
                <a:cs typeface="Anton"/>
                <a:sym typeface="Anton"/>
              </a:rPr>
              <a:t>Natural Gas Pipelines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3466543" y="2656362"/>
            <a:ext cx="5539294" cy="6567104"/>
            <a:chOff x="0" y="0"/>
            <a:chExt cx="7385725" cy="8756138"/>
          </a:xfrm>
        </p:grpSpPr>
        <p:grpSp>
          <p:nvGrpSpPr>
            <p:cNvPr id="4" name="Group 4"/>
            <p:cNvGrpSpPr/>
            <p:nvPr/>
          </p:nvGrpSpPr>
          <p:grpSpPr>
            <a:xfrm>
              <a:off x="0" y="0"/>
              <a:ext cx="7385725" cy="8756138"/>
              <a:chOff x="0" y="0"/>
              <a:chExt cx="947404" cy="1123194"/>
            </a:xfrm>
          </p:grpSpPr>
          <p:sp>
            <p:nvSpPr>
              <p:cNvPr id="5" name="Freeform 5"/>
              <p:cNvSpPr/>
              <p:nvPr/>
            </p:nvSpPr>
            <p:spPr>
              <a:xfrm>
                <a:off x="4186" y="1932"/>
                <a:ext cx="939032" cy="1121262"/>
              </a:xfrm>
              <a:custGeom>
                <a:avLst/>
                <a:gdLst/>
                <a:ahLst/>
                <a:cxnLst/>
                <a:rect l="l" t="t" r="r" b="b"/>
                <a:pathLst>
                  <a:path w="939032" h="1121262">
                    <a:moveTo>
                      <a:pt x="464212" y="2618"/>
                    </a:moveTo>
                    <a:lnTo>
                      <a:pt x="1118" y="399918"/>
                    </a:lnTo>
                    <a:cubicBezTo>
                      <a:pt x="296" y="400623"/>
                      <a:pt x="0" y="401764"/>
                      <a:pt x="376" y="402779"/>
                    </a:cubicBezTo>
                    <a:cubicBezTo>
                      <a:pt x="752" y="403794"/>
                      <a:pt x="1720" y="404468"/>
                      <a:pt x="2802" y="404468"/>
                    </a:cubicBezTo>
                    <a:lnTo>
                      <a:pt x="192026" y="404468"/>
                    </a:lnTo>
                    <a:cubicBezTo>
                      <a:pt x="193879" y="404468"/>
                      <a:pt x="195657" y="405204"/>
                      <a:pt x="196967" y="406515"/>
                    </a:cubicBezTo>
                    <a:cubicBezTo>
                      <a:pt x="198278" y="407825"/>
                      <a:pt x="199014" y="409603"/>
                      <a:pt x="199014" y="411456"/>
                    </a:cubicBezTo>
                    <a:lnTo>
                      <a:pt x="199014" y="1114274"/>
                    </a:lnTo>
                    <a:cubicBezTo>
                      <a:pt x="199014" y="1118134"/>
                      <a:pt x="202143" y="1121262"/>
                      <a:pt x="206002" y="1121262"/>
                    </a:cubicBezTo>
                    <a:lnTo>
                      <a:pt x="733030" y="1121262"/>
                    </a:lnTo>
                    <a:cubicBezTo>
                      <a:pt x="734884" y="1121262"/>
                      <a:pt x="736661" y="1120526"/>
                      <a:pt x="737972" y="1119215"/>
                    </a:cubicBezTo>
                    <a:cubicBezTo>
                      <a:pt x="739282" y="1117905"/>
                      <a:pt x="740018" y="1116127"/>
                      <a:pt x="740018" y="1114274"/>
                    </a:cubicBezTo>
                    <a:lnTo>
                      <a:pt x="740018" y="411456"/>
                    </a:lnTo>
                    <a:cubicBezTo>
                      <a:pt x="740018" y="409603"/>
                      <a:pt x="740755" y="407825"/>
                      <a:pt x="742065" y="406515"/>
                    </a:cubicBezTo>
                    <a:cubicBezTo>
                      <a:pt x="743376" y="405204"/>
                      <a:pt x="745153" y="404468"/>
                      <a:pt x="747007" y="404468"/>
                    </a:cubicBezTo>
                    <a:lnTo>
                      <a:pt x="936230" y="404468"/>
                    </a:lnTo>
                    <a:cubicBezTo>
                      <a:pt x="937313" y="404468"/>
                      <a:pt x="938281" y="403794"/>
                      <a:pt x="938656" y="402779"/>
                    </a:cubicBezTo>
                    <a:cubicBezTo>
                      <a:pt x="939032" y="401764"/>
                      <a:pt x="938736" y="400623"/>
                      <a:pt x="937915" y="399918"/>
                    </a:cubicBezTo>
                    <a:lnTo>
                      <a:pt x="474820" y="2618"/>
                    </a:lnTo>
                    <a:cubicBezTo>
                      <a:pt x="471769" y="0"/>
                      <a:pt x="467264" y="0"/>
                      <a:pt x="464212" y="2618"/>
                    </a:cubicBezTo>
                    <a:close/>
                  </a:path>
                </a:pathLst>
              </a:custGeom>
              <a:solidFill>
                <a:srgbClr val="FFFFFF"/>
              </a:solidFill>
            </p:spPr>
            <p:txBody>
              <a:bodyPr/>
              <a:lstStyle/>
              <a:p>
                <a:endParaRPr lang="en-US"/>
              </a:p>
            </p:txBody>
          </p:sp>
          <p:sp>
            <p:nvSpPr>
              <p:cNvPr id="6" name="TextBox 6"/>
              <p:cNvSpPr txBox="1"/>
              <p:nvPr/>
            </p:nvSpPr>
            <p:spPr>
              <a:xfrm>
                <a:off x="203200" y="149225"/>
                <a:ext cx="541004" cy="973969"/>
              </a:xfrm>
              <a:prstGeom prst="rect">
                <a:avLst/>
              </a:prstGeom>
            </p:spPr>
            <p:txBody>
              <a:bodyPr lIns="50800" tIns="50800" rIns="50800" bIns="50800" rtlCol="0" anchor="ctr"/>
              <a:lstStyle/>
              <a:p>
                <a:pPr algn="ctr">
                  <a:lnSpc>
                    <a:spcPts val="1743"/>
                  </a:lnSpc>
                </a:pPr>
                <a:endParaRPr/>
              </a:p>
            </p:txBody>
          </p:sp>
        </p:grpSp>
        <p:sp>
          <p:nvSpPr>
            <p:cNvPr id="7" name="TextBox 7"/>
            <p:cNvSpPr txBox="1"/>
            <p:nvPr/>
          </p:nvSpPr>
          <p:spPr>
            <a:xfrm rot="-5400000">
              <a:off x="570450" y="3247196"/>
              <a:ext cx="6254352" cy="3331322"/>
            </a:xfrm>
            <a:prstGeom prst="rect">
              <a:avLst/>
            </a:prstGeom>
          </p:spPr>
          <p:txBody>
            <a:bodyPr lIns="0" tIns="0" rIns="0" bIns="0" rtlCol="0" anchor="t">
              <a:spAutoFit/>
            </a:bodyPr>
            <a:lstStyle/>
            <a:p>
              <a:pPr algn="ctr">
                <a:lnSpc>
                  <a:spcPts val="9886"/>
                </a:lnSpc>
              </a:pPr>
              <a:r>
                <a:rPr lang="en-US" sz="8238" dirty="0">
                  <a:solidFill>
                    <a:srgbClr val="D92038"/>
                  </a:solidFill>
                  <a:latin typeface="Anton"/>
                  <a:ea typeface="Anton"/>
                  <a:cs typeface="Anton"/>
                  <a:sym typeface="Anton"/>
                </a:rPr>
                <a:t>OIL &amp; GAS</a:t>
              </a:r>
            </a:p>
            <a:p>
              <a:pPr algn="ctr">
                <a:lnSpc>
                  <a:spcPts val="9886"/>
                </a:lnSpc>
              </a:pPr>
              <a:r>
                <a:rPr lang="en-US" sz="8238" dirty="0">
                  <a:solidFill>
                    <a:srgbClr val="D92038"/>
                  </a:solidFill>
                  <a:latin typeface="Anton"/>
                  <a:ea typeface="Anton"/>
                  <a:cs typeface="Anton"/>
                  <a:sym typeface="Anton"/>
                </a:rPr>
                <a:t>PRODUCTION</a:t>
              </a:r>
            </a:p>
          </p:txBody>
        </p:sp>
      </p:grpSp>
      <p:grpSp>
        <p:nvGrpSpPr>
          <p:cNvPr id="8" name="Group 8"/>
          <p:cNvGrpSpPr/>
          <p:nvPr/>
        </p:nvGrpSpPr>
        <p:grpSpPr>
          <a:xfrm>
            <a:off x="9282163" y="3007715"/>
            <a:ext cx="5539294" cy="6567104"/>
            <a:chOff x="0" y="0"/>
            <a:chExt cx="7385725" cy="8756138"/>
          </a:xfrm>
        </p:grpSpPr>
        <p:grpSp>
          <p:nvGrpSpPr>
            <p:cNvPr id="9" name="Group 9"/>
            <p:cNvGrpSpPr/>
            <p:nvPr/>
          </p:nvGrpSpPr>
          <p:grpSpPr>
            <a:xfrm rot="-10800000">
              <a:off x="0" y="0"/>
              <a:ext cx="7385725" cy="8756138"/>
              <a:chOff x="0" y="0"/>
              <a:chExt cx="947404" cy="1123194"/>
            </a:xfrm>
          </p:grpSpPr>
          <p:sp>
            <p:nvSpPr>
              <p:cNvPr id="10" name="Freeform 10"/>
              <p:cNvSpPr/>
              <p:nvPr/>
            </p:nvSpPr>
            <p:spPr>
              <a:xfrm>
                <a:off x="4186" y="1932"/>
                <a:ext cx="939032" cy="1121262"/>
              </a:xfrm>
              <a:custGeom>
                <a:avLst/>
                <a:gdLst/>
                <a:ahLst/>
                <a:cxnLst/>
                <a:rect l="l" t="t" r="r" b="b"/>
                <a:pathLst>
                  <a:path w="939032" h="1121262">
                    <a:moveTo>
                      <a:pt x="464212" y="2618"/>
                    </a:moveTo>
                    <a:lnTo>
                      <a:pt x="1118" y="399918"/>
                    </a:lnTo>
                    <a:cubicBezTo>
                      <a:pt x="296" y="400623"/>
                      <a:pt x="0" y="401764"/>
                      <a:pt x="376" y="402779"/>
                    </a:cubicBezTo>
                    <a:cubicBezTo>
                      <a:pt x="752" y="403794"/>
                      <a:pt x="1720" y="404468"/>
                      <a:pt x="2802" y="404468"/>
                    </a:cubicBezTo>
                    <a:lnTo>
                      <a:pt x="192026" y="404468"/>
                    </a:lnTo>
                    <a:cubicBezTo>
                      <a:pt x="193879" y="404468"/>
                      <a:pt x="195657" y="405204"/>
                      <a:pt x="196967" y="406515"/>
                    </a:cubicBezTo>
                    <a:cubicBezTo>
                      <a:pt x="198278" y="407825"/>
                      <a:pt x="199014" y="409603"/>
                      <a:pt x="199014" y="411456"/>
                    </a:cubicBezTo>
                    <a:lnTo>
                      <a:pt x="199014" y="1114274"/>
                    </a:lnTo>
                    <a:cubicBezTo>
                      <a:pt x="199014" y="1118134"/>
                      <a:pt x="202143" y="1121262"/>
                      <a:pt x="206002" y="1121262"/>
                    </a:cubicBezTo>
                    <a:lnTo>
                      <a:pt x="733030" y="1121262"/>
                    </a:lnTo>
                    <a:cubicBezTo>
                      <a:pt x="734884" y="1121262"/>
                      <a:pt x="736661" y="1120526"/>
                      <a:pt x="737972" y="1119215"/>
                    </a:cubicBezTo>
                    <a:cubicBezTo>
                      <a:pt x="739282" y="1117905"/>
                      <a:pt x="740018" y="1116127"/>
                      <a:pt x="740018" y="1114274"/>
                    </a:cubicBezTo>
                    <a:lnTo>
                      <a:pt x="740018" y="411456"/>
                    </a:lnTo>
                    <a:cubicBezTo>
                      <a:pt x="740018" y="409603"/>
                      <a:pt x="740755" y="407825"/>
                      <a:pt x="742065" y="406515"/>
                    </a:cubicBezTo>
                    <a:cubicBezTo>
                      <a:pt x="743376" y="405204"/>
                      <a:pt x="745153" y="404468"/>
                      <a:pt x="747007" y="404468"/>
                    </a:cubicBezTo>
                    <a:lnTo>
                      <a:pt x="936230" y="404468"/>
                    </a:lnTo>
                    <a:cubicBezTo>
                      <a:pt x="937313" y="404468"/>
                      <a:pt x="938281" y="403794"/>
                      <a:pt x="938656" y="402779"/>
                    </a:cubicBezTo>
                    <a:cubicBezTo>
                      <a:pt x="939032" y="401764"/>
                      <a:pt x="938736" y="400623"/>
                      <a:pt x="937915" y="399918"/>
                    </a:cubicBezTo>
                    <a:lnTo>
                      <a:pt x="474820" y="2618"/>
                    </a:lnTo>
                    <a:cubicBezTo>
                      <a:pt x="471769" y="0"/>
                      <a:pt x="467264" y="0"/>
                      <a:pt x="464212" y="2618"/>
                    </a:cubicBezTo>
                    <a:close/>
                  </a:path>
                </a:pathLst>
              </a:custGeom>
              <a:solidFill>
                <a:srgbClr val="FFFFFF"/>
              </a:solidFill>
            </p:spPr>
            <p:txBody>
              <a:bodyPr/>
              <a:lstStyle/>
              <a:p>
                <a:endParaRPr lang="en-US"/>
              </a:p>
            </p:txBody>
          </p:sp>
          <p:sp>
            <p:nvSpPr>
              <p:cNvPr id="11" name="TextBox 11"/>
              <p:cNvSpPr txBox="1"/>
              <p:nvPr/>
            </p:nvSpPr>
            <p:spPr>
              <a:xfrm>
                <a:off x="203200" y="149225"/>
                <a:ext cx="541004" cy="973969"/>
              </a:xfrm>
              <a:prstGeom prst="rect">
                <a:avLst/>
              </a:prstGeom>
            </p:spPr>
            <p:txBody>
              <a:bodyPr lIns="50800" tIns="50800" rIns="50800" bIns="50800" rtlCol="0" anchor="ctr"/>
              <a:lstStyle/>
              <a:p>
                <a:pPr algn="ctr">
                  <a:lnSpc>
                    <a:spcPts val="1743"/>
                  </a:lnSpc>
                </a:pPr>
                <a:endParaRPr/>
              </a:p>
            </p:txBody>
          </p:sp>
        </p:grpSp>
        <p:sp>
          <p:nvSpPr>
            <p:cNvPr id="12" name="TextBox 12"/>
            <p:cNvSpPr txBox="1"/>
            <p:nvPr/>
          </p:nvSpPr>
          <p:spPr>
            <a:xfrm rot="5400000">
              <a:off x="560924" y="2213644"/>
              <a:ext cx="6254352" cy="3331322"/>
            </a:xfrm>
            <a:prstGeom prst="rect">
              <a:avLst/>
            </a:prstGeom>
          </p:spPr>
          <p:txBody>
            <a:bodyPr lIns="0" tIns="0" rIns="0" bIns="0" rtlCol="0" anchor="t">
              <a:spAutoFit/>
            </a:bodyPr>
            <a:lstStyle/>
            <a:p>
              <a:pPr algn="ctr">
                <a:lnSpc>
                  <a:spcPts val="9886"/>
                </a:lnSpc>
              </a:pPr>
              <a:r>
                <a:rPr lang="en-US" sz="8238" dirty="0">
                  <a:solidFill>
                    <a:srgbClr val="D92038"/>
                  </a:solidFill>
                  <a:latin typeface="Anton"/>
                  <a:ea typeface="Anton"/>
                  <a:cs typeface="Anton"/>
                  <a:sym typeface="Anton"/>
                </a:rPr>
                <a:t>FLARING</a:t>
              </a:r>
            </a:p>
            <a:p>
              <a:pPr algn="ctr">
                <a:lnSpc>
                  <a:spcPts val="9886"/>
                </a:lnSpc>
              </a:pPr>
              <a:r>
                <a:rPr lang="en-US" sz="8238" dirty="0">
                  <a:solidFill>
                    <a:srgbClr val="D92038"/>
                  </a:solidFill>
                  <a:latin typeface="Anton"/>
                  <a:ea typeface="Anton"/>
                  <a:cs typeface="Anton"/>
                  <a:sym typeface="Anton"/>
                </a:rPr>
                <a:t>INTENSITY</a:t>
              </a:r>
            </a:p>
          </p:txBody>
        </p:sp>
      </p:grpSp>
      <p:sp>
        <p:nvSpPr>
          <p:cNvPr id="13" name="TextBox 13"/>
          <p:cNvSpPr txBox="1"/>
          <p:nvPr/>
        </p:nvSpPr>
        <p:spPr>
          <a:xfrm>
            <a:off x="2209801" y="900302"/>
            <a:ext cx="13868400" cy="141314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a:lnSpc>
                <a:spcPts val="10951"/>
              </a:lnSpc>
            </a:pPr>
            <a:r>
              <a:rPr lang="en-US" sz="9955" dirty="0">
                <a:solidFill>
                  <a:srgbClr val="FFFFFF"/>
                </a:solidFill>
                <a:latin typeface="Anton"/>
                <a:ea typeface="Anton"/>
                <a:cs typeface="Anton"/>
                <a:sym typeface="Anton"/>
              </a:rPr>
              <a:t>ENVIRONMENTAL PROGRESS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rot="194006">
            <a:off x="5424443" y="2517645"/>
            <a:ext cx="7439114" cy="7039262"/>
          </a:xfrm>
          <a:custGeom>
            <a:avLst/>
            <a:gdLst/>
            <a:ahLst/>
            <a:cxnLst/>
            <a:rect l="l" t="t" r="r" b="b"/>
            <a:pathLst>
              <a:path w="7439114" h="7039262">
                <a:moveTo>
                  <a:pt x="0" y="0"/>
                </a:moveTo>
                <a:lnTo>
                  <a:pt x="7439114" y="0"/>
                </a:lnTo>
                <a:lnTo>
                  <a:pt x="7439114" y="7039262"/>
                </a:lnTo>
                <a:lnTo>
                  <a:pt x="0" y="70392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7848600" y="4686300"/>
            <a:ext cx="3412464" cy="1866905"/>
          </a:xfrm>
          <a:prstGeom prst="rect">
            <a:avLst/>
          </a:prstGeom>
        </p:spPr>
        <p:txBody>
          <a:bodyPr lIns="0" tIns="0" rIns="0" bIns="0" rtlCol="0" anchor="t">
            <a:spAutoFit/>
          </a:bodyPr>
          <a:lstStyle/>
          <a:p>
            <a:pPr algn="ctr">
              <a:lnSpc>
                <a:spcPts val="14452"/>
              </a:lnSpc>
            </a:pPr>
            <a:r>
              <a:rPr lang="en-US" sz="13139" dirty="0">
                <a:solidFill>
                  <a:srgbClr val="D92038"/>
                </a:solidFill>
                <a:latin typeface="Anton"/>
                <a:ea typeface="Anton"/>
                <a:cs typeface="Anton"/>
                <a:sym typeface="Anton"/>
              </a:rPr>
              <a:t>50%</a:t>
            </a:r>
          </a:p>
        </p:txBody>
      </p:sp>
      <p:sp>
        <p:nvSpPr>
          <p:cNvPr id="6" name="TextBox 6"/>
          <p:cNvSpPr txBox="1"/>
          <p:nvPr/>
        </p:nvSpPr>
        <p:spPr>
          <a:xfrm>
            <a:off x="8775483" y="6316801"/>
            <a:ext cx="3988334" cy="769441"/>
          </a:xfrm>
          <a:prstGeom prst="rect">
            <a:avLst/>
          </a:prstGeom>
        </p:spPr>
        <p:txBody>
          <a:bodyPr wrap="square" lIns="0" tIns="0" rIns="0" bIns="0" rtlCol="0" anchor="t">
            <a:spAutoFit/>
          </a:bodyPr>
          <a:lstStyle/>
          <a:p>
            <a:pPr algn="l">
              <a:lnSpc>
                <a:spcPts val="3024"/>
              </a:lnSpc>
            </a:pPr>
            <a:r>
              <a:rPr lang="en-US" sz="2749" dirty="0">
                <a:solidFill>
                  <a:srgbClr val="D92038"/>
                </a:solidFill>
                <a:latin typeface="Anton"/>
                <a:ea typeface="Anton"/>
                <a:cs typeface="Anton"/>
                <a:sym typeface="Anton"/>
              </a:rPr>
              <a:t>REDUCTION IN METHANE</a:t>
            </a:r>
          </a:p>
          <a:p>
            <a:pPr algn="l">
              <a:lnSpc>
                <a:spcPts val="3024"/>
              </a:lnSpc>
            </a:pPr>
            <a:r>
              <a:rPr lang="en-US" sz="2749" dirty="0">
                <a:solidFill>
                  <a:srgbClr val="D92038"/>
                </a:solidFill>
                <a:latin typeface="Anton"/>
                <a:ea typeface="Anton"/>
                <a:cs typeface="Anton"/>
                <a:sym typeface="Anton"/>
              </a:rPr>
              <a:t>INTENSITY FROM 2022-2024</a:t>
            </a:r>
          </a:p>
        </p:txBody>
      </p:sp>
      <p:sp>
        <p:nvSpPr>
          <p:cNvPr id="7" name="TextBox 13">
            <a:extLst>
              <a:ext uri="{FF2B5EF4-FFF2-40B4-BE49-F238E27FC236}">
                <a16:creationId xmlns:a16="http://schemas.microsoft.com/office/drawing/2014/main" id="{58D1EA99-C093-98C1-E556-9A681D126404}"/>
              </a:ext>
            </a:extLst>
          </p:cNvPr>
          <p:cNvSpPr txBox="1"/>
          <p:nvPr/>
        </p:nvSpPr>
        <p:spPr>
          <a:xfrm>
            <a:off x="2209801" y="900302"/>
            <a:ext cx="13868400" cy="141314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a:lnSpc>
                <a:spcPts val="10951"/>
              </a:lnSpc>
            </a:pPr>
            <a:r>
              <a:rPr lang="en-US" sz="9955" dirty="0">
                <a:solidFill>
                  <a:srgbClr val="FFFFFF"/>
                </a:solidFill>
                <a:latin typeface="Anton"/>
                <a:ea typeface="Anton"/>
                <a:cs typeface="Anton"/>
                <a:sym typeface="Anton"/>
              </a:rPr>
              <a:t>ENVIRONMENTAL PROGRESS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9144000" h="5143500">
                <a:moveTo>
                  <a:pt x="0" y="0"/>
                </a:moveTo>
                <a:lnTo>
                  <a:pt x="9144000" y="0"/>
                </a:lnTo>
                <a:lnTo>
                  <a:pt x="9144000" y="5143500"/>
                </a:lnTo>
                <a:lnTo>
                  <a:pt x="0" y="5143500"/>
                </a:lnTo>
                <a:lnTo>
                  <a:pt x="0" y="0"/>
                </a:lnTo>
                <a:close/>
              </a:path>
            </a:pathLst>
          </a:custGeom>
          <a:blipFill>
            <a:blip r:embed="rId3"/>
            <a:stretch>
              <a:fillRect t="-7892" b="-10551"/>
            </a:stretch>
          </a:blipFill>
        </p:spPr>
        <p:txBody>
          <a:bodyPr/>
          <a:lstStyle/>
          <a:p>
            <a:endParaRPr lang="en-US"/>
          </a:p>
        </p:txBody>
      </p:sp>
      <p:sp>
        <p:nvSpPr>
          <p:cNvPr id="3" name="Freeform 3"/>
          <p:cNvSpPr/>
          <p:nvPr/>
        </p:nvSpPr>
        <p:spPr>
          <a:xfrm>
            <a:off x="9144000" y="0"/>
            <a:ext cx="9144000" cy="5143500"/>
          </a:xfrm>
          <a:custGeom>
            <a:avLst/>
            <a:gdLst/>
            <a:ahLst/>
            <a:cxnLst/>
            <a:rect l="l" t="t" r="r" b="b"/>
            <a:pathLst>
              <a:path w="9144000" h="5143500">
                <a:moveTo>
                  <a:pt x="0" y="0"/>
                </a:moveTo>
                <a:lnTo>
                  <a:pt x="9144000" y="0"/>
                </a:lnTo>
                <a:lnTo>
                  <a:pt x="9144000" y="5143500"/>
                </a:lnTo>
                <a:lnTo>
                  <a:pt x="0" y="5143500"/>
                </a:lnTo>
                <a:lnTo>
                  <a:pt x="0" y="0"/>
                </a:lnTo>
                <a:close/>
              </a:path>
            </a:pathLst>
          </a:custGeom>
          <a:blipFill>
            <a:blip r:embed="rId4"/>
            <a:stretch>
              <a:fillRect t="-9111" b="-9111"/>
            </a:stretch>
          </a:blipFill>
        </p:spPr>
        <p:txBody>
          <a:bodyPr/>
          <a:lstStyle/>
          <a:p>
            <a:endParaRPr lang="en-US"/>
          </a:p>
        </p:txBody>
      </p:sp>
      <p:sp>
        <p:nvSpPr>
          <p:cNvPr id="4" name="Freeform 4"/>
          <p:cNvSpPr/>
          <p:nvPr/>
        </p:nvSpPr>
        <p:spPr>
          <a:xfrm>
            <a:off x="0" y="5143500"/>
            <a:ext cx="9144000" cy="5143500"/>
          </a:xfrm>
          <a:custGeom>
            <a:avLst/>
            <a:gdLst/>
            <a:ahLst/>
            <a:cxnLst/>
            <a:rect l="l" t="t" r="r" b="b"/>
            <a:pathLst>
              <a:path w="9144000" h="5143500">
                <a:moveTo>
                  <a:pt x="0" y="0"/>
                </a:moveTo>
                <a:lnTo>
                  <a:pt x="9144000" y="0"/>
                </a:lnTo>
                <a:lnTo>
                  <a:pt x="9144000" y="5143500"/>
                </a:lnTo>
                <a:lnTo>
                  <a:pt x="0" y="5143500"/>
                </a:lnTo>
                <a:lnTo>
                  <a:pt x="0" y="0"/>
                </a:lnTo>
                <a:close/>
              </a:path>
            </a:pathLst>
          </a:custGeom>
          <a:blipFill>
            <a:blip r:embed="rId5"/>
            <a:stretch>
              <a:fillRect l="-223" r="-223"/>
            </a:stretch>
          </a:blipFill>
        </p:spPr>
        <p:txBody>
          <a:bodyPr/>
          <a:lstStyle/>
          <a:p>
            <a:endParaRPr lang="en-US"/>
          </a:p>
        </p:txBody>
      </p:sp>
      <p:sp>
        <p:nvSpPr>
          <p:cNvPr id="5" name="Freeform 5"/>
          <p:cNvSpPr/>
          <p:nvPr/>
        </p:nvSpPr>
        <p:spPr>
          <a:xfrm>
            <a:off x="9144000" y="5143500"/>
            <a:ext cx="9144000" cy="5143500"/>
          </a:xfrm>
          <a:custGeom>
            <a:avLst/>
            <a:gdLst/>
            <a:ahLst/>
            <a:cxnLst/>
            <a:rect l="l" t="t" r="r" b="b"/>
            <a:pathLst>
              <a:path w="9144000" h="5143500">
                <a:moveTo>
                  <a:pt x="0" y="0"/>
                </a:moveTo>
                <a:lnTo>
                  <a:pt x="9144000" y="0"/>
                </a:lnTo>
                <a:lnTo>
                  <a:pt x="9144000" y="5143500"/>
                </a:lnTo>
                <a:lnTo>
                  <a:pt x="0" y="5143500"/>
                </a:lnTo>
                <a:lnTo>
                  <a:pt x="0" y="0"/>
                </a:lnTo>
                <a:close/>
              </a:path>
            </a:pathLst>
          </a:custGeom>
          <a:blipFill>
            <a:blip r:embed="rId6"/>
            <a:stretch>
              <a:fillRect t="-9111" b="-9111"/>
            </a:stretch>
          </a:blipFill>
        </p:spPr>
        <p:txBody>
          <a:bodyPr/>
          <a:lstStyle/>
          <a:p>
            <a:endParaRPr lang="en-US"/>
          </a:p>
        </p:txBody>
      </p:sp>
      <p:sp>
        <p:nvSpPr>
          <p:cNvPr id="6" name="TextBox 6"/>
          <p:cNvSpPr txBox="1"/>
          <p:nvPr/>
        </p:nvSpPr>
        <p:spPr>
          <a:xfrm>
            <a:off x="1895921" y="1667201"/>
            <a:ext cx="5352157" cy="16185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rtlCol="0" anchor="t">
            <a:spAutoFit/>
          </a:bodyPr>
          <a:lstStyle/>
          <a:p>
            <a:pPr algn="ctr">
              <a:lnSpc>
                <a:spcPts val="13160"/>
              </a:lnSpc>
              <a:spcBef>
                <a:spcPct val="0"/>
              </a:spcBef>
            </a:pPr>
            <a:r>
              <a:rPr lang="en-US" sz="9400" dirty="0">
                <a:solidFill>
                  <a:srgbClr val="FFFFFF"/>
                </a:solidFill>
                <a:latin typeface="Anton"/>
                <a:ea typeface="Anton"/>
                <a:cs typeface="Anton"/>
                <a:sym typeface="Anton"/>
              </a:rPr>
              <a:t>PRODUCTION</a:t>
            </a:r>
          </a:p>
        </p:txBody>
      </p:sp>
      <p:sp>
        <p:nvSpPr>
          <p:cNvPr id="7" name="TextBox 7"/>
          <p:cNvSpPr txBox="1"/>
          <p:nvPr/>
        </p:nvSpPr>
        <p:spPr>
          <a:xfrm>
            <a:off x="11039923" y="1667201"/>
            <a:ext cx="5352156" cy="16185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a:lnSpc>
                <a:spcPts val="13160"/>
              </a:lnSpc>
              <a:spcBef>
                <a:spcPct val="0"/>
              </a:spcBef>
            </a:pPr>
            <a:r>
              <a:rPr lang="en-US" sz="9400" dirty="0">
                <a:solidFill>
                  <a:srgbClr val="FFFFFF"/>
                </a:solidFill>
                <a:latin typeface="Anton"/>
                <a:ea typeface="Anton"/>
                <a:cs typeface="Anton"/>
                <a:sym typeface="Anton"/>
              </a:rPr>
              <a:t>PIPELINES</a:t>
            </a:r>
          </a:p>
        </p:txBody>
      </p:sp>
      <p:sp>
        <p:nvSpPr>
          <p:cNvPr id="8" name="TextBox 8"/>
          <p:cNvSpPr txBox="1"/>
          <p:nvPr/>
        </p:nvSpPr>
        <p:spPr>
          <a:xfrm>
            <a:off x="1447799" y="6810701"/>
            <a:ext cx="6248402" cy="16185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a:lnSpc>
                <a:spcPts val="13160"/>
              </a:lnSpc>
              <a:spcBef>
                <a:spcPct val="0"/>
              </a:spcBef>
            </a:pPr>
            <a:r>
              <a:rPr lang="en-US" sz="9400" dirty="0">
                <a:solidFill>
                  <a:srgbClr val="FFFFFF"/>
                </a:solidFill>
                <a:latin typeface="Anton"/>
                <a:ea typeface="Anton"/>
                <a:cs typeface="Anton"/>
                <a:sym typeface="Anton"/>
              </a:rPr>
              <a:t>PROCESSING</a:t>
            </a:r>
          </a:p>
        </p:txBody>
      </p:sp>
      <p:sp>
        <p:nvSpPr>
          <p:cNvPr id="9" name="TextBox 9"/>
          <p:cNvSpPr txBox="1"/>
          <p:nvPr/>
        </p:nvSpPr>
        <p:spPr>
          <a:xfrm>
            <a:off x="12347823" y="6810701"/>
            <a:ext cx="2736354" cy="16185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rtlCol="0" anchor="t">
            <a:spAutoFit/>
          </a:bodyPr>
          <a:lstStyle/>
          <a:p>
            <a:pPr algn="ctr">
              <a:lnSpc>
                <a:spcPts val="13160"/>
              </a:lnSpc>
              <a:spcBef>
                <a:spcPct val="0"/>
              </a:spcBef>
            </a:pPr>
            <a:r>
              <a:rPr lang="en-US" sz="9400">
                <a:solidFill>
                  <a:srgbClr val="FFFFFF"/>
                </a:solidFill>
                <a:latin typeface="Anton"/>
                <a:ea typeface="Anton"/>
                <a:cs typeface="Anton"/>
                <a:sym typeface="Anton"/>
              </a:rPr>
              <a:t>PORTS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6CAF3-65E4-BAEB-3026-4EC155CD109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B96EB93-8A95-4B18-5C3F-40455536121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a:extLst>
              <a:ext uri="{FF2B5EF4-FFF2-40B4-BE49-F238E27FC236}">
                <a16:creationId xmlns:a16="http://schemas.microsoft.com/office/drawing/2014/main" id="{68D78C15-57A3-0404-60AD-2590D08E4D47}"/>
              </a:ext>
            </a:extLst>
          </p:cNvPr>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0FD053BE-1BE0-45F9-EDFA-2922EBA57B8A}"/>
              </a:ext>
            </a:extLst>
          </p:cNvPr>
          <p:cNvSpPr txBox="1"/>
          <p:nvPr/>
        </p:nvSpPr>
        <p:spPr>
          <a:xfrm>
            <a:off x="0" y="3009900"/>
            <a:ext cx="18288000" cy="4616648"/>
          </a:xfrm>
          <a:prstGeom prst="rect">
            <a:avLst/>
          </a:prstGeom>
        </p:spPr>
        <p:txBody>
          <a:bodyPr wrap="square" lIns="0" tIns="0" rIns="0" bIns="0" rtlCol="0" anchor="t">
            <a:spAutoFit/>
          </a:bodyPr>
          <a:lstStyle/>
          <a:p>
            <a:pPr algn="ctr">
              <a:lnSpc>
                <a:spcPts val="18000"/>
              </a:lnSpc>
            </a:pPr>
            <a:r>
              <a:rPr lang="en-US" sz="15136" dirty="0">
                <a:solidFill>
                  <a:srgbClr val="212427"/>
                </a:solidFill>
                <a:latin typeface="Anton"/>
                <a:ea typeface="Anton"/>
                <a:cs typeface="Anton"/>
                <a:sym typeface="Anton"/>
              </a:rPr>
              <a:t>WHY IS THIS</a:t>
            </a:r>
          </a:p>
          <a:p>
            <a:pPr algn="ctr">
              <a:lnSpc>
                <a:spcPts val="18000"/>
              </a:lnSpc>
            </a:pPr>
            <a:r>
              <a:rPr lang="en-US" sz="15136" dirty="0">
                <a:solidFill>
                  <a:srgbClr val="212427"/>
                </a:solidFill>
                <a:latin typeface="Anton"/>
                <a:ea typeface="Anton"/>
                <a:cs typeface="Anton"/>
                <a:sym typeface="Anton"/>
              </a:rPr>
              <a:t>IMPORTANT?</a:t>
            </a:r>
          </a:p>
        </p:txBody>
      </p:sp>
    </p:spTree>
    <p:extLst>
      <p:ext uri="{BB962C8B-B14F-4D97-AF65-F5344CB8AC3E}">
        <p14:creationId xmlns:p14="http://schemas.microsoft.com/office/powerpoint/2010/main" val="3774865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9EEDA-0E81-982B-0BF5-B317E641B6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2468D5-9AE1-F623-C5D1-BC3B50C2F0E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a:extLst>
              <a:ext uri="{FF2B5EF4-FFF2-40B4-BE49-F238E27FC236}">
                <a16:creationId xmlns:a16="http://schemas.microsoft.com/office/drawing/2014/main" id="{4EC5E9E2-2174-80E8-F15E-CC04B6217650}"/>
              </a:ext>
            </a:extLst>
          </p:cNvPr>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9786C147-1576-CC7C-E5A8-11BCE0509C4A}"/>
              </a:ext>
            </a:extLst>
          </p:cNvPr>
          <p:cNvSpPr txBox="1"/>
          <p:nvPr/>
        </p:nvSpPr>
        <p:spPr>
          <a:xfrm>
            <a:off x="0" y="1870020"/>
            <a:ext cx="18288000" cy="2308324"/>
          </a:xfrm>
          <a:prstGeom prst="rect">
            <a:avLst/>
          </a:prstGeom>
        </p:spPr>
        <p:txBody>
          <a:bodyPr wrap="square" lIns="0" tIns="0" rIns="0" bIns="0" rtlCol="0" anchor="t">
            <a:spAutoFit/>
          </a:bodyPr>
          <a:lstStyle/>
          <a:p>
            <a:pPr algn="ctr">
              <a:lnSpc>
                <a:spcPts val="18000"/>
              </a:lnSpc>
            </a:pPr>
            <a:r>
              <a:rPr lang="en-US" sz="15136" dirty="0">
                <a:solidFill>
                  <a:srgbClr val="212427"/>
                </a:solidFill>
                <a:latin typeface="Anton"/>
                <a:ea typeface="Anton"/>
                <a:cs typeface="Anton"/>
                <a:sym typeface="Anton"/>
              </a:rPr>
              <a:t>Business Tax Burden</a:t>
            </a:r>
          </a:p>
        </p:txBody>
      </p:sp>
      <p:sp>
        <p:nvSpPr>
          <p:cNvPr id="6" name="Rectangle: Rounded Corners 5">
            <a:extLst>
              <a:ext uri="{FF2B5EF4-FFF2-40B4-BE49-F238E27FC236}">
                <a16:creationId xmlns:a16="http://schemas.microsoft.com/office/drawing/2014/main" id="{4EA7B694-2CCE-BC15-1E8E-DF0B42AFAC35}"/>
              </a:ext>
            </a:extLst>
          </p:cNvPr>
          <p:cNvSpPr/>
          <p:nvPr/>
        </p:nvSpPr>
        <p:spPr>
          <a:xfrm>
            <a:off x="2932563" y="4722267"/>
            <a:ext cx="5715000" cy="4267200"/>
          </a:xfrm>
          <a:prstGeom prst="roundRect">
            <a:avLst/>
          </a:prstGeom>
          <a:solidFill>
            <a:srgbClr val="D92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DCD3FD-E027-C29A-2E03-B636662532D3}"/>
              </a:ext>
            </a:extLst>
          </p:cNvPr>
          <p:cNvSpPr txBox="1"/>
          <p:nvPr/>
        </p:nvSpPr>
        <p:spPr>
          <a:xfrm>
            <a:off x="3237363" y="5599387"/>
            <a:ext cx="5105400" cy="2343527"/>
          </a:xfrm>
          <a:prstGeom prst="rect">
            <a:avLst/>
          </a:prstGeom>
        </p:spPr>
        <p:txBody>
          <a:bodyPr wrap="square" lIns="0" tIns="0" rIns="0" bIns="0" rtlCol="0" anchor="t">
            <a:spAutoFit/>
          </a:bodyPr>
          <a:lstStyle/>
          <a:p>
            <a:pPr algn="ctr">
              <a:lnSpc>
                <a:spcPts val="18000"/>
              </a:lnSpc>
            </a:pPr>
            <a:r>
              <a:rPr lang="en-US" sz="18200" dirty="0">
                <a:solidFill>
                  <a:schemeClr val="bg1"/>
                </a:solidFill>
                <a:latin typeface="Anton"/>
                <a:ea typeface="Anton"/>
                <a:cs typeface="Anton"/>
                <a:sym typeface="Anton"/>
              </a:rPr>
              <a:t>63%</a:t>
            </a:r>
          </a:p>
        </p:txBody>
      </p:sp>
      <p:sp>
        <p:nvSpPr>
          <p:cNvPr id="7" name="TextBox 6">
            <a:extLst>
              <a:ext uri="{FF2B5EF4-FFF2-40B4-BE49-F238E27FC236}">
                <a16:creationId xmlns:a16="http://schemas.microsoft.com/office/drawing/2014/main" id="{9B0A3094-FC5E-F3CC-2B7A-1A584AAB7B05}"/>
              </a:ext>
            </a:extLst>
          </p:cNvPr>
          <p:cNvSpPr txBox="1"/>
          <p:nvPr/>
        </p:nvSpPr>
        <p:spPr>
          <a:xfrm>
            <a:off x="3237363" y="6539188"/>
            <a:ext cx="5105400" cy="1892698"/>
          </a:xfrm>
          <a:prstGeom prst="rect">
            <a:avLst/>
          </a:prstGeom>
        </p:spPr>
        <p:txBody>
          <a:bodyPr wrap="square" lIns="0" tIns="0" rIns="0" bIns="0" rtlCol="0" anchor="t">
            <a:spAutoFit/>
          </a:bodyPr>
          <a:lstStyle/>
          <a:p>
            <a:pPr algn="ctr">
              <a:lnSpc>
                <a:spcPts val="18000"/>
              </a:lnSpc>
            </a:pPr>
            <a:r>
              <a:rPr lang="en-US" sz="4400" dirty="0">
                <a:solidFill>
                  <a:schemeClr val="bg1"/>
                </a:solidFill>
                <a:latin typeface="Anton"/>
                <a:ea typeface="Anton"/>
                <a:cs typeface="Anton"/>
                <a:sym typeface="Anton"/>
              </a:rPr>
              <a:t>Local Property Taxes</a:t>
            </a:r>
          </a:p>
        </p:txBody>
      </p:sp>
      <p:sp>
        <p:nvSpPr>
          <p:cNvPr id="8" name="Rectangle: Rounded Corners 7">
            <a:extLst>
              <a:ext uri="{FF2B5EF4-FFF2-40B4-BE49-F238E27FC236}">
                <a16:creationId xmlns:a16="http://schemas.microsoft.com/office/drawing/2014/main" id="{31D743A2-6F13-E08F-0413-B3E30E4225AC}"/>
              </a:ext>
            </a:extLst>
          </p:cNvPr>
          <p:cNvSpPr/>
          <p:nvPr/>
        </p:nvSpPr>
        <p:spPr>
          <a:xfrm>
            <a:off x="9549771" y="4722267"/>
            <a:ext cx="5715000" cy="4267200"/>
          </a:xfrm>
          <a:prstGeom prst="roundRect">
            <a:avLst/>
          </a:prstGeom>
          <a:solidFill>
            <a:srgbClr val="D92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6EDEF5-5507-8594-BAFC-0CE81FF4E42E}"/>
              </a:ext>
            </a:extLst>
          </p:cNvPr>
          <p:cNvSpPr txBox="1"/>
          <p:nvPr/>
        </p:nvSpPr>
        <p:spPr>
          <a:xfrm>
            <a:off x="9854571" y="5599387"/>
            <a:ext cx="5105400" cy="2343527"/>
          </a:xfrm>
          <a:prstGeom prst="rect">
            <a:avLst/>
          </a:prstGeom>
        </p:spPr>
        <p:txBody>
          <a:bodyPr wrap="square" lIns="0" tIns="0" rIns="0" bIns="0" rtlCol="0" anchor="t">
            <a:spAutoFit/>
          </a:bodyPr>
          <a:lstStyle/>
          <a:p>
            <a:pPr algn="ctr">
              <a:lnSpc>
                <a:spcPts val="18000"/>
              </a:lnSpc>
            </a:pPr>
            <a:r>
              <a:rPr lang="en-US" sz="18200" dirty="0">
                <a:solidFill>
                  <a:schemeClr val="bg1"/>
                </a:solidFill>
                <a:latin typeface="Anton"/>
                <a:ea typeface="Anton"/>
                <a:cs typeface="Anton"/>
                <a:sym typeface="Anton"/>
              </a:rPr>
              <a:t>58%</a:t>
            </a:r>
          </a:p>
        </p:txBody>
      </p:sp>
      <p:sp>
        <p:nvSpPr>
          <p:cNvPr id="10" name="TextBox 9">
            <a:extLst>
              <a:ext uri="{FF2B5EF4-FFF2-40B4-BE49-F238E27FC236}">
                <a16:creationId xmlns:a16="http://schemas.microsoft.com/office/drawing/2014/main" id="{4C81FE36-B801-DA3F-7CEA-21F491B265EB}"/>
              </a:ext>
            </a:extLst>
          </p:cNvPr>
          <p:cNvSpPr txBox="1"/>
          <p:nvPr/>
        </p:nvSpPr>
        <p:spPr>
          <a:xfrm>
            <a:off x="9854571" y="6539188"/>
            <a:ext cx="5105400" cy="1892698"/>
          </a:xfrm>
          <a:prstGeom prst="rect">
            <a:avLst/>
          </a:prstGeom>
        </p:spPr>
        <p:txBody>
          <a:bodyPr wrap="square" lIns="0" tIns="0" rIns="0" bIns="0" rtlCol="0" anchor="t">
            <a:spAutoFit/>
          </a:bodyPr>
          <a:lstStyle/>
          <a:p>
            <a:pPr algn="ctr">
              <a:lnSpc>
                <a:spcPts val="18000"/>
              </a:lnSpc>
            </a:pPr>
            <a:r>
              <a:rPr lang="en-US" sz="4400" dirty="0">
                <a:solidFill>
                  <a:schemeClr val="bg1"/>
                </a:solidFill>
                <a:latin typeface="Anton"/>
                <a:ea typeface="Anton"/>
                <a:cs typeface="Anton"/>
                <a:sym typeface="Anton"/>
              </a:rPr>
              <a:t>State and Local Taxes</a:t>
            </a:r>
          </a:p>
        </p:txBody>
      </p:sp>
    </p:spTree>
    <p:extLst>
      <p:ext uri="{BB962C8B-B14F-4D97-AF65-F5344CB8AC3E}">
        <p14:creationId xmlns:p14="http://schemas.microsoft.com/office/powerpoint/2010/main" val="2277365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600200" y="3707777"/>
            <a:ext cx="15087600" cy="2585696"/>
          </a:xfrm>
          <a:prstGeom prst="rect">
            <a:avLst/>
          </a:prstGeom>
        </p:spPr>
        <p:txBody>
          <a:bodyPr wrap="square" lIns="0" tIns="0" rIns="0" bIns="0" rtlCol="0" anchor="t">
            <a:spAutoFit/>
          </a:bodyPr>
          <a:lstStyle/>
          <a:p>
            <a:pPr algn="ctr">
              <a:lnSpc>
                <a:spcPts val="21190"/>
              </a:lnSpc>
            </a:pPr>
            <a:r>
              <a:rPr lang="en-US" sz="15136" dirty="0">
                <a:solidFill>
                  <a:srgbClr val="212427"/>
                </a:solidFill>
                <a:latin typeface="Anton"/>
                <a:ea typeface="Anton"/>
                <a:cs typeface="Anton"/>
                <a:sym typeface="Anton"/>
              </a:rPr>
              <a:t>WHAT CAN YOU DO?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48627" y="6707600"/>
            <a:ext cx="2550700" cy="2550700"/>
            <a:chOff x="0" y="0"/>
            <a:chExt cx="3400933" cy="3400933"/>
          </a:xfrm>
        </p:grpSpPr>
        <p:grpSp>
          <p:nvGrpSpPr>
            <p:cNvPr id="5" name="Group 5"/>
            <p:cNvGrpSpPr/>
            <p:nvPr/>
          </p:nvGrpSpPr>
          <p:grpSpPr>
            <a:xfrm>
              <a:off x="0" y="0"/>
              <a:ext cx="3400933" cy="340093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12240">
                      <a:alpha val="100000"/>
                    </a:srgbClr>
                  </a:gs>
                  <a:gs pos="100000">
                    <a:srgbClr val="224072">
                      <a:alpha val="100000"/>
                    </a:srgbClr>
                  </a:gs>
                </a:gsLst>
                <a:lin ang="0"/>
              </a:gradFill>
            </p:spPr>
            <p:txBody>
              <a:bodyPr/>
              <a:lstStyle/>
              <a:p>
                <a:endParaRPr lang="en-US"/>
              </a:p>
            </p:txBody>
          </p:sp>
          <p:sp>
            <p:nvSpPr>
              <p:cNvPr id="7" name="TextBox 7"/>
              <p:cNvSpPr txBox="1"/>
              <p:nvPr/>
            </p:nvSpPr>
            <p:spPr>
              <a:xfrm>
                <a:off x="76200" y="47625"/>
                <a:ext cx="660400" cy="688975"/>
              </a:xfrm>
              <a:prstGeom prst="rect">
                <a:avLst/>
              </a:prstGeom>
            </p:spPr>
            <p:txBody>
              <a:bodyPr lIns="41935" tIns="41935" rIns="41935" bIns="41935" rtlCol="0" anchor="ctr"/>
              <a:lstStyle/>
              <a:p>
                <a:pPr algn="ctr">
                  <a:lnSpc>
                    <a:spcPts val="1889"/>
                  </a:lnSpc>
                </a:pPr>
                <a:endParaRPr/>
              </a:p>
            </p:txBody>
          </p:sp>
        </p:grpSp>
        <p:sp>
          <p:nvSpPr>
            <p:cNvPr id="8" name="Freeform 8"/>
            <p:cNvSpPr/>
            <p:nvPr/>
          </p:nvSpPr>
          <p:spPr>
            <a:xfrm>
              <a:off x="705624" y="764165"/>
              <a:ext cx="1989685" cy="1716103"/>
            </a:xfrm>
            <a:custGeom>
              <a:avLst/>
              <a:gdLst/>
              <a:ahLst/>
              <a:cxnLst/>
              <a:rect l="l" t="t" r="r" b="b"/>
              <a:pathLst>
                <a:path w="1989685" h="1716103">
                  <a:moveTo>
                    <a:pt x="0" y="0"/>
                  </a:moveTo>
                  <a:lnTo>
                    <a:pt x="1989685" y="0"/>
                  </a:lnTo>
                  <a:lnTo>
                    <a:pt x="1989685" y="1716103"/>
                  </a:lnTo>
                  <a:lnTo>
                    <a:pt x="0" y="1716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9" name="Group 9"/>
          <p:cNvGrpSpPr/>
          <p:nvPr/>
        </p:nvGrpSpPr>
        <p:grpSpPr>
          <a:xfrm>
            <a:off x="4463621" y="6707600"/>
            <a:ext cx="2550700" cy="2550700"/>
            <a:chOff x="0" y="0"/>
            <a:chExt cx="3400933" cy="3400933"/>
          </a:xfrm>
        </p:grpSpPr>
        <p:grpSp>
          <p:nvGrpSpPr>
            <p:cNvPr id="10" name="Group 10"/>
            <p:cNvGrpSpPr/>
            <p:nvPr/>
          </p:nvGrpSpPr>
          <p:grpSpPr>
            <a:xfrm>
              <a:off x="0" y="0"/>
              <a:ext cx="3400933" cy="340093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12240">
                      <a:alpha val="100000"/>
                    </a:srgbClr>
                  </a:gs>
                  <a:gs pos="100000">
                    <a:srgbClr val="224072">
                      <a:alpha val="100000"/>
                    </a:srgbClr>
                  </a:gs>
                </a:gsLst>
                <a:lin ang="0"/>
              </a:gradFill>
            </p:spPr>
            <p:txBody>
              <a:bodyPr/>
              <a:lstStyle/>
              <a:p>
                <a:endParaRPr lang="en-US"/>
              </a:p>
            </p:txBody>
          </p:sp>
          <p:sp>
            <p:nvSpPr>
              <p:cNvPr id="12" name="TextBox 12"/>
              <p:cNvSpPr txBox="1"/>
              <p:nvPr/>
            </p:nvSpPr>
            <p:spPr>
              <a:xfrm>
                <a:off x="76200" y="47625"/>
                <a:ext cx="660400" cy="688975"/>
              </a:xfrm>
              <a:prstGeom prst="rect">
                <a:avLst/>
              </a:prstGeom>
            </p:spPr>
            <p:txBody>
              <a:bodyPr lIns="41935" tIns="41935" rIns="41935" bIns="41935" rtlCol="0" anchor="ctr"/>
              <a:lstStyle/>
              <a:p>
                <a:pPr algn="ctr">
                  <a:lnSpc>
                    <a:spcPts val="1889"/>
                  </a:lnSpc>
                </a:pPr>
                <a:endParaRPr/>
              </a:p>
            </p:txBody>
          </p:sp>
        </p:grpSp>
        <p:sp>
          <p:nvSpPr>
            <p:cNvPr id="13" name="Freeform 13"/>
            <p:cNvSpPr/>
            <p:nvPr/>
          </p:nvSpPr>
          <p:spPr>
            <a:xfrm>
              <a:off x="532440" y="947027"/>
              <a:ext cx="2336053" cy="1314030"/>
            </a:xfrm>
            <a:custGeom>
              <a:avLst/>
              <a:gdLst/>
              <a:ahLst/>
              <a:cxnLst/>
              <a:rect l="l" t="t" r="r" b="b"/>
              <a:pathLst>
                <a:path w="2336053" h="1314030">
                  <a:moveTo>
                    <a:pt x="0" y="0"/>
                  </a:moveTo>
                  <a:lnTo>
                    <a:pt x="2336053" y="0"/>
                  </a:lnTo>
                  <a:lnTo>
                    <a:pt x="2336053" y="1314030"/>
                  </a:lnTo>
                  <a:lnTo>
                    <a:pt x="0" y="1314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14" name="Group 14"/>
          <p:cNvGrpSpPr/>
          <p:nvPr/>
        </p:nvGrpSpPr>
        <p:grpSpPr>
          <a:xfrm>
            <a:off x="7878614" y="6707600"/>
            <a:ext cx="2550700" cy="2550700"/>
            <a:chOff x="0" y="0"/>
            <a:chExt cx="3400933" cy="3400933"/>
          </a:xfrm>
        </p:grpSpPr>
        <p:grpSp>
          <p:nvGrpSpPr>
            <p:cNvPr id="15" name="Group 15"/>
            <p:cNvGrpSpPr/>
            <p:nvPr/>
          </p:nvGrpSpPr>
          <p:grpSpPr>
            <a:xfrm>
              <a:off x="0" y="0"/>
              <a:ext cx="3400933" cy="34009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12240">
                      <a:alpha val="100000"/>
                    </a:srgbClr>
                  </a:gs>
                  <a:gs pos="100000">
                    <a:srgbClr val="224072">
                      <a:alpha val="100000"/>
                    </a:srgbClr>
                  </a:gs>
                </a:gsLst>
                <a:lin ang="0"/>
              </a:gradFill>
            </p:spPr>
            <p:txBody>
              <a:bodyPr/>
              <a:lstStyle/>
              <a:p>
                <a:endParaRPr lang="en-US"/>
              </a:p>
            </p:txBody>
          </p:sp>
          <p:sp>
            <p:nvSpPr>
              <p:cNvPr id="17" name="TextBox 17"/>
              <p:cNvSpPr txBox="1"/>
              <p:nvPr/>
            </p:nvSpPr>
            <p:spPr>
              <a:xfrm>
                <a:off x="76200" y="47625"/>
                <a:ext cx="660400" cy="688975"/>
              </a:xfrm>
              <a:prstGeom prst="rect">
                <a:avLst/>
              </a:prstGeom>
            </p:spPr>
            <p:txBody>
              <a:bodyPr lIns="41935" tIns="41935" rIns="41935" bIns="41935" rtlCol="0" anchor="ctr"/>
              <a:lstStyle/>
              <a:p>
                <a:pPr algn="ctr">
                  <a:lnSpc>
                    <a:spcPts val="1889"/>
                  </a:lnSpc>
                </a:pPr>
                <a:endParaRPr/>
              </a:p>
            </p:txBody>
          </p:sp>
        </p:grpSp>
        <p:sp>
          <p:nvSpPr>
            <p:cNvPr id="18" name="Freeform 18"/>
            <p:cNvSpPr/>
            <p:nvPr/>
          </p:nvSpPr>
          <p:spPr>
            <a:xfrm>
              <a:off x="674830" y="651867"/>
              <a:ext cx="2054647" cy="1869729"/>
            </a:xfrm>
            <a:custGeom>
              <a:avLst/>
              <a:gdLst/>
              <a:ahLst/>
              <a:cxnLst/>
              <a:rect l="l" t="t" r="r" b="b"/>
              <a:pathLst>
                <a:path w="2054647" h="1869729">
                  <a:moveTo>
                    <a:pt x="0" y="0"/>
                  </a:moveTo>
                  <a:lnTo>
                    <a:pt x="2054647" y="0"/>
                  </a:lnTo>
                  <a:lnTo>
                    <a:pt x="2054647" y="1869729"/>
                  </a:lnTo>
                  <a:lnTo>
                    <a:pt x="0" y="18697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9" name="Group 19"/>
          <p:cNvGrpSpPr/>
          <p:nvPr/>
        </p:nvGrpSpPr>
        <p:grpSpPr>
          <a:xfrm>
            <a:off x="11293607" y="6707600"/>
            <a:ext cx="2550700" cy="2550700"/>
            <a:chOff x="0" y="0"/>
            <a:chExt cx="3400933" cy="3400933"/>
          </a:xfrm>
        </p:grpSpPr>
        <p:grpSp>
          <p:nvGrpSpPr>
            <p:cNvPr id="20" name="Group 20"/>
            <p:cNvGrpSpPr/>
            <p:nvPr/>
          </p:nvGrpSpPr>
          <p:grpSpPr>
            <a:xfrm>
              <a:off x="0" y="0"/>
              <a:ext cx="3400933" cy="340093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12240">
                      <a:alpha val="100000"/>
                    </a:srgbClr>
                  </a:gs>
                  <a:gs pos="100000">
                    <a:srgbClr val="224072">
                      <a:alpha val="100000"/>
                    </a:srgbClr>
                  </a:gs>
                </a:gsLst>
                <a:lin ang="0"/>
              </a:gradFill>
            </p:spPr>
            <p:txBody>
              <a:bodyPr/>
              <a:lstStyle/>
              <a:p>
                <a:endParaRPr lang="en-US"/>
              </a:p>
            </p:txBody>
          </p:sp>
          <p:sp>
            <p:nvSpPr>
              <p:cNvPr id="22" name="TextBox 22"/>
              <p:cNvSpPr txBox="1"/>
              <p:nvPr/>
            </p:nvSpPr>
            <p:spPr>
              <a:xfrm>
                <a:off x="76200" y="47625"/>
                <a:ext cx="660400" cy="688975"/>
              </a:xfrm>
              <a:prstGeom prst="rect">
                <a:avLst/>
              </a:prstGeom>
            </p:spPr>
            <p:txBody>
              <a:bodyPr lIns="50800" tIns="50800" rIns="50800" bIns="50800" rtlCol="0" anchor="ctr"/>
              <a:lstStyle/>
              <a:p>
                <a:pPr algn="ctr">
                  <a:lnSpc>
                    <a:spcPts val="1889"/>
                  </a:lnSpc>
                </a:pPr>
                <a:endParaRPr/>
              </a:p>
            </p:txBody>
          </p:sp>
        </p:grpSp>
        <p:sp>
          <p:nvSpPr>
            <p:cNvPr id="23" name="Freeform 23"/>
            <p:cNvSpPr/>
            <p:nvPr/>
          </p:nvSpPr>
          <p:spPr>
            <a:xfrm flipH="1">
              <a:off x="524835" y="1066306"/>
              <a:ext cx="2515264" cy="1194751"/>
            </a:xfrm>
            <a:custGeom>
              <a:avLst/>
              <a:gdLst/>
              <a:ahLst/>
              <a:cxnLst/>
              <a:rect l="l" t="t" r="r" b="b"/>
              <a:pathLst>
                <a:path w="2515264" h="1194751">
                  <a:moveTo>
                    <a:pt x="2515265" y="0"/>
                  </a:moveTo>
                  <a:lnTo>
                    <a:pt x="0" y="0"/>
                  </a:lnTo>
                  <a:lnTo>
                    <a:pt x="0" y="1194751"/>
                  </a:lnTo>
                  <a:lnTo>
                    <a:pt x="2515265" y="1194751"/>
                  </a:lnTo>
                  <a:lnTo>
                    <a:pt x="251526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24" name="Group 24"/>
          <p:cNvGrpSpPr/>
          <p:nvPr/>
        </p:nvGrpSpPr>
        <p:grpSpPr>
          <a:xfrm>
            <a:off x="14708600" y="6707600"/>
            <a:ext cx="2550700" cy="2550700"/>
            <a:chOff x="0" y="0"/>
            <a:chExt cx="3400933" cy="3400933"/>
          </a:xfrm>
        </p:grpSpPr>
        <p:grpSp>
          <p:nvGrpSpPr>
            <p:cNvPr id="25" name="Group 25"/>
            <p:cNvGrpSpPr/>
            <p:nvPr/>
          </p:nvGrpSpPr>
          <p:grpSpPr>
            <a:xfrm>
              <a:off x="0" y="0"/>
              <a:ext cx="3400933" cy="340093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12240">
                      <a:alpha val="100000"/>
                    </a:srgbClr>
                  </a:gs>
                  <a:gs pos="100000">
                    <a:srgbClr val="224072">
                      <a:alpha val="100000"/>
                    </a:srgbClr>
                  </a:gs>
                </a:gsLst>
                <a:lin ang="0"/>
              </a:gradFill>
            </p:spPr>
            <p:txBody>
              <a:bodyPr/>
              <a:lstStyle/>
              <a:p>
                <a:endParaRPr lang="en-US"/>
              </a:p>
            </p:txBody>
          </p:sp>
          <p:sp>
            <p:nvSpPr>
              <p:cNvPr id="27" name="TextBox 27"/>
              <p:cNvSpPr txBox="1"/>
              <p:nvPr/>
            </p:nvSpPr>
            <p:spPr>
              <a:xfrm>
                <a:off x="76200" y="47625"/>
                <a:ext cx="660400" cy="688975"/>
              </a:xfrm>
              <a:prstGeom prst="rect">
                <a:avLst/>
              </a:prstGeom>
            </p:spPr>
            <p:txBody>
              <a:bodyPr lIns="41935" tIns="41935" rIns="41935" bIns="41935" rtlCol="0" anchor="ctr"/>
              <a:lstStyle/>
              <a:p>
                <a:pPr algn="ctr">
                  <a:lnSpc>
                    <a:spcPts val="1889"/>
                  </a:lnSpc>
                </a:pPr>
                <a:endParaRPr/>
              </a:p>
            </p:txBody>
          </p:sp>
        </p:grpSp>
        <p:sp>
          <p:nvSpPr>
            <p:cNvPr id="28" name="Freeform 28"/>
            <p:cNvSpPr/>
            <p:nvPr/>
          </p:nvSpPr>
          <p:spPr>
            <a:xfrm>
              <a:off x="717658" y="855596"/>
              <a:ext cx="2122133" cy="1533241"/>
            </a:xfrm>
            <a:custGeom>
              <a:avLst/>
              <a:gdLst/>
              <a:ahLst/>
              <a:cxnLst/>
              <a:rect l="l" t="t" r="r" b="b"/>
              <a:pathLst>
                <a:path w="2122133" h="1533241">
                  <a:moveTo>
                    <a:pt x="0" y="0"/>
                  </a:moveTo>
                  <a:lnTo>
                    <a:pt x="2122133" y="0"/>
                  </a:lnTo>
                  <a:lnTo>
                    <a:pt x="2122133" y="1533241"/>
                  </a:lnTo>
                  <a:lnTo>
                    <a:pt x="0" y="15332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sp>
        <p:nvSpPr>
          <p:cNvPr id="29" name="TextBox 29"/>
          <p:cNvSpPr txBox="1"/>
          <p:nvPr/>
        </p:nvSpPr>
        <p:spPr>
          <a:xfrm>
            <a:off x="1028700" y="2749645"/>
            <a:ext cx="16230600" cy="3422650"/>
          </a:xfrm>
          <a:prstGeom prst="rect">
            <a:avLst/>
          </a:prstGeom>
        </p:spPr>
        <p:txBody>
          <a:bodyPr lIns="0" tIns="0" rIns="0" bIns="0" rtlCol="0" anchor="t">
            <a:spAutoFit/>
          </a:bodyPr>
          <a:lstStyle/>
          <a:p>
            <a:pPr algn="l">
              <a:lnSpc>
                <a:spcPts val="4549"/>
              </a:lnSpc>
            </a:pPr>
            <a:r>
              <a:rPr lang="en-US" sz="3499" spc="17">
                <a:solidFill>
                  <a:srgbClr val="2B2C30"/>
                </a:solidFill>
                <a:latin typeface="Inter"/>
                <a:ea typeface="Inter"/>
                <a:cs typeface="Inter"/>
                <a:sym typeface="Inter"/>
              </a:rPr>
              <a:t>Founded in 1919, the Texas Oil &amp; Gas Association (TXOGA) is a statewide trade association representing every facet of the Texas oil and gas industry.</a:t>
            </a:r>
          </a:p>
          <a:p>
            <a:pPr algn="l">
              <a:lnSpc>
                <a:spcPts val="4549"/>
              </a:lnSpc>
            </a:pPr>
            <a:endParaRPr lang="en-US" sz="3499" spc="17">
              <a:solidFill>
                <a:srgbClr val="2B2C30"/>
              </a:solidFill>
              <a:latin typeface="Inter"/>
              <a:ea typeface="Inter"/>
              <a:cs typeface="Inter"/>
              <a:sym typeface="Inter"/>
            </a:endParaRPr>
          </a:p>
          <a:p>
            <a:pPr algn="l">
              <a:lnSpc>
                <a:spcPts val="4549"/>
              </a:lnSpc>
            </a:pPr>
            <a:r>
              <a:rPr lang="en-US" sz="3499" b="1" spc="17">
                <a:solidFill>
                  <a:srgbClr val="2B2C30"/>
                </a:solidFill>
                <a:latin typeface="Inter Bold"/>
                <a:ea typeface="Inter Bold"/>
                <a:cs typeface="Inter Bold"/>
                <a:sym typeface="Inter Bold"/>
              </a:rPr>
              <a:t>The mission of the Texas Oil &amp; Gas Association is to promote a robust oil and natural gas industry and to advocate for sound, science-based policies and free-market principles.</a:t>
            </a:r>
          </a:p>
        </p:txBody>
      </p:sp>
      <p:sp>
        <p:nvSpPr>
          <p:cNvPr id="30" name="TextBox 30"/>
          <p:cNvSpPr txBox="1"/>
          <p:nvPr/>
        </p:nvSpPr>
        <p:spPr>
          <a:xfrm>
            <a:off x="5927742" y="953866"/>
            <a:ext cx="6452443" cy="1298575"/>
          </a:xfrm>
          <a:prstGeom prst="rect">
            <a:avLst/>
          </a:prstGeom>
        </p:spPr>
        <p:txBody>
          <a:bodyPr lIns="0" tIns="0" rIns="0" bIns="0" rtlCol="0" anchor="t">
            <a:spAutoFit/>
          </a:bodyPr>
          <a:lstStyle/>
          <a:p>
            <a:pPr algn="ctr">
              <a:lnSpc>
                <a:spcPts val="10400"/>
              </a:lnSpc>
            </a:pPr>
            <a:r>
              <a:rPr lang="en-US" sz="8000" b="1" spc="40" dirty="0">
                <a:solidFill>
                  <a:srgbClr val="2B2C30"/>
                </a:solidFill>
                <a:latin typeface="Inter Heavy"/>
                <a:ea typeface="Inter Heavy"/>
                <a:cs typeface="Inter Heavy"/>
                <a:sym typeface="Inter Heavy"/>
              </a:rPr>
              <a:t>Who We Are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57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216152" y="1543192"/>
            <a:ext cx="15849600" cy="2361993"/>
          </a:xfrm>
          <a:prstGeom prst="rect">
            <a:avLst/>
          </a:prstGeom>
        </p:spPr>
        <p:txBody>
          <a:bodyPr wrap="square" lIns="0" tIns="0" rIns="0" bIns="0" rtlCol="0" anchor="t">
            <a:spAutoFit/>
          </a:bodyPr>
          <a:lstStyle/>
          <a:p>
            <a:pPr algn="ctr">
              <a:lnSpc>
                <a:spcPts val="21190"/>
              </a:lnSpc>
            </a:pPr>
            <a:r>
              <a:rPr lang="en-US" sz="9600" dirty="0">
                <a:solidFill>
                  <a:srgbClr val="212427"/>
                </a:solidFill>
                <a:latin typeface="Anton"/>
                <a:ea typeface="Anton"/>
                <a:cs typeface="Anton"/>
                <a:sym typeface="Anton"/>
              </a:rPr>
              <a:t>WHAT CAN YOU DO?</a:t>
            </a:r>
          </a:p>
        </p:txBody>
      </p:sp>
      <p:sp>
        <p:nvSpPr>
          <p:cNvPr id="5" name="TextBox 5"/>
          <p:cNvSpPr txBox="1"/>
          <p:nvPr/>
        </p:nvSpPr>
        <p:spPr>
          <a:xfrm>
            <a:off x="5712225" y="5203781"/>
            <a:ext cx="6863550" cy="2332883"/>
          </a:xfrm>
          <a:prstGeom prst="rect">
            <a:avLst/>
          </a:prstGeom>
        </p:spPr>
        <p:txBody>
          <a:bodyPr wrap="square" lIns="0" tIns="0" rIns="0" bIns="0" rtlCol="0" anchor="t">
            <a:spAutoFit/>
          </a:bodyPr>
          <a:lstStyle/>
          <a:p>
            <a:pPr algn="ctr">
              <a:lnSpc>
                <a:spcPts val="16038"/>
              </a:lnSpc>
            </a:pPr>
            <a:r>
              <a:rPr lang="en-US" sz="23600" dirty="0">
                <a:solidFill>
                  <a:srgbClr val="D92038"/>
                </a:solidFill>
                <a:latin typeface="Anton"/>
                <a:ea typeface="Anton"/>
                <a:cs typeface="Anton"/>
                <a:sym typeface="Anton"/>
              </a:rPr>
              <a:t>VOTE!</a:t>
            </a:r>
          </a:p>
        </p:txBody>
      </p:sp>
      <p:sp>
        <p:nvSpPr>
          <p:cNvPr id="8" name="TextBox 5">
            <a:extLst>
              <a:ext uri="{FF2B5EF4-FFF2-40B4-BE49-F238E27FC236}">
                <a16:creationId xmlns:a16="http://schemas.microsoft.com/office/drawing/2014/main" id="{34FBC1C0-CFC3-CF9B-AB9C-292BB36D3A45}"/>
              </a:ext>
            </a:extLst>
          </p:cNvPr>
          <p:cNvSpPr txBox="1"/>
          <p:nvPr/>
        </p:nvSpPr>
        <p:spPr>
          <a:xfrm>
            <a:off x="527371" y="6507627"/>
            <a:ext cx="17227162" cy="1760931"/>
          </a:xfrm>
          <a:prstGeom prst="rect">
            <a:avLst/>
          </a:prstGeom>
        </p:spPr>
        <p:txBody>
          <a:bodyPr wrap="square" lIns="0" tIns="0" rIns="0" bIns="0" rtlCol="0" anchor="t">
            <a:spAutoFit/>
          </a:bodyPr>
          <a:lstStyle/>
          <a:p>
            <a:pPr algn="ctr">
              <a:lnSpc>
                <a:spcPts val="16038"/>
              </a:lnSpc>
            </a:pPr>
            <a:r>
              <a:rPr lang="en-US" sz="6600" dirty="0">
                <a:solidFill>
                  <a:srgbClr val="D92038"/>
                </a:solidFill>
                <a:latin typeface="Anton"/>
                <a:ea typeface="Anton"/>
                <a:cs typeface="Anton"/>
                <a:sym typeface="Anton"/>
              </a:rPr>
              <a:t>Early Voting: Feb. 17 – Feb. 27 | Election Day: Mar. 3</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CFBB4-E32F-4A8F-6796-49775A0A415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DD1247A-D24D-F171-25E7-1FC375FEE9B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a:extLst>
              <a:ext uri="{FF2B5EF4-FFF2-40B4-BE49-F238E27FC236}">
                <a16:creationId xmlns:a16="http://schemas.microsoft.com/office/drawing/2014/main" id="{D207BF62-0C5D-F3DD-0845-9BA770A7601C}"/>
              </a:ext>
            </a:extLst>
          </p:cNvPr>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89EAA252-97ED-95EB-88A9-4A1F6C280E38}"/>
              </a:ext>
            </a:extLst>
          </p:cNvPr>
          <p:cNvSpPr txBox="1"/>
          <p:nvPr/>
        </p:nvSpPr>
        <p:spPr>
          <a:xfrm>
            <a:off x="1219200" y="2837160"/>
            <a:ext cx="15849600" cy="2361993"/>
          </a:xfrm>
          <a:prstGeom prst="rect">
            <a:avLst/>
          </a:prstGeom>
        </p:spPr>
        <p:txBody>
          <a:bodyPr wrap="square" lIns="0" tIns="0" rIns="0" bIns="0" rtlCol="0" anchor="t">
            <a:spAutoFit/>
          </a:bodyPr>
          <a:lstStyle/>
          <a:p>
            <a:pPr algn="ctr">
              <a:lnSpc>
                <a:spcPts val="21190"/>
              </a:lnSpc>
            </a:pPr>
            <a:r>
              <a:rPr lang="en-US" sz="9600" dirty="0">
                <a:solidFill>
                  <a:srgbClr val="212427"/>
                </a:solidFill>
                <a:latin typeface="Anton"/>
                <a:ea typeface="Anton"/>
                <a:cs typeface="Anton"/>
                <a:sym typeface="Anton"/>
              </a:rPr>
              <a:t>WHAT CAN YOU DO?</a:t>
            </a:r>
          </a:p>
        </p:txBody>
      </p:sp>
      <p:sp>
        <p:nvSpPr>
          <p:cNvPr id="5" name="TextBox 5">
            <a:extLst>
              <a:ext uri="{FF2B5EF4-FFF2-40B4-BE49-F238E27FC236}">
                <a16:creationId xmlns:a16="http://schemas.microsoft.com/office/drawing/2014/main" id="{B8789794-CB66-DE54-B23F-5B61215E63BC}"/>
              </a:ext>
            </a:extLst>
          </p:cNvPr>
          <p:cNvSpPr txBox="1"/>
          <p:nvPr/>
        </p:nvSpPr>
        <p:spPr>
          <a:xfrm>
            <a:off x="457200" y="5203781"/>
            <a:ext cx="6863550" cy="1960308"/>
          </a:xfrm>
          <a:prstGeom prst="rect">
            <a:avLst/>
          </a:prstGeom>
        </p:spPr>
        <p:txBody>
          <a:bodyPr wrap="square" lIns="0" tIns="0" rIns="0" bIns="0" rtlCol="0" anchor="t">
            <a:spAutoFit/>
          </a:bodyPr>
          <a:lstStyle/>
          <a:p>
            <a:pPr algn="ctr">
              <a:lnSpc>
                <a:spcPts val="16038"/>
              </a:lnSpc>
            </a:pPr>
            <a:r>
              <a:rPr lang="en-US" sz="11456" dirty="0">
                <a:solidFill>
                  <a:srgbClr val="D92038"/>
                </a:solidFill>
                <a:latin typeface="Anton"/>
                <a:ea typeface="Anton"/>
                <a:cs typeface="Anton"/>
                <a:sym typeface="Anton"/>
              </a:rPr>
              <a:t>BECOME AN</a:t>
            </a:r>
          </a:p>
        </p:txBody>
      </p:sp>
      <p:sp>
        <p:nvSpPr>
          <p:cNvPr id="6" name="TextBox 6">
            <a:extLst>
              <a:ext uri="{FF2B5EF4-FFF2-40B4-BE49-F238E27FC236}">
                <a16:creationId xmlns:a16="http://schemas.microsoft.com/office/drawing/2014/main" id="{D6618F99-4CA8-7FC8-CC18-AB434A2F03EC}"/>
              </a:ext>
            </a:extLst>
          </p:cNvPr>
          <p:cNvSpPr txBox="1"/>
          <p:nvPr/>
        </p:nvSpPr>
        <p:spPr>
          <a:xfrm>
            <a:off x="7374055" y="5203781"/>
            <a:ext cx="3972000" cy="1960308"/>
          </a:xfrm>
          <a:prstGeom prst="rect">
            <a:avLst/>
          </a:prstGeom>
        </p:spPr>
        <p:txBody>
          <a:bodyPr lIns="0" tIns="0" rIns="0" bIns="0" rtlCol="0" anchor="t">
            <a:spAutoFit/>
          </a:bodyPr>
          <a:lstStyle/>
          <a:p>
            <a:pPr algn="ctr">
              <a:lnSpc>
                <a:spcPts val="16038"/>
              </a:lnSpc>
            </a:pPr>
            <a:r>
              <a:rPr lang="en-US" sz="11456" dirty="0">
                <a:solidFill>
                  <a:srgbClr val="D92038"/>
                </a:solidFill>
                <a:latin typeface="Anton Italics"/>
                <a:ea typeface="Anton Italics"/>
                <a:cs typeface="Anton Italics"/>
                <a:sym typeface="Anton Italics"/>
              </a:rPr>
              <a:t>ENERGY</a:t>
            </a:r>
          </a:p>
        </p:txBody>
      </p:sp>
      <p:sp>
        <p:nvSpPr>
          <p:cNvPr id="7" name="TextBox 7">
            <a:extLst>
              <a:ext uri="{FF2B5EF4-FFF2-40B4-BE49-F238E27FC236}">
                <a16:creationId xmlns:a16="http://schemas.microsoft.com/office/drawing/2014/main" id="{EDB92703-2A04-F3A0-A116-02522349D743}"/>
              </a:ext>
            </a:extLst>
          </p:cNvPr>
          <p:cNvSpPr txBox="1"/>
          <p:nvPr/>
        </p:nvSpPr>
        <p:spPr>
          <a:xfrm>
            <a:off x="11399360" y="5203781"/>
            <a:ext cx="6431440" cy="1924245"/>
          </a:xfrm>
          <a:prstGeom prst="rect">
            <a:avLst/>
          </a:prstGeom>
        </p:spPr>
        <p:txBody>
          <a:bodyPr wrap="square" lIns="0" tIns="0" rIns="0" bIns="0" rtlCol="0" anchor="t">
            <a:spAutoFit/>
          </a:bodyPr>
          <a:lstStyle/>
          <a:p>
            <a:pPr algn="ctr">
              <a:lnSpc>
                <a:spcPts val="16038"/>
              </a:lnSpc>
            </a:pPr>
            <a:r>
              <a:rPr lang="en-US" sz="11456" dirty="0">
                <a:solidFill>
                  <a:srgbClr val="D92038"/>
                </a:solidFill>
                <a:latin typeface="Anton"/>
                <a:ea typeface="Anton"/>
                <a:cs typeface="Anton"/>
                <a:sym typeface="Anton"/>
              </a:rPr>
              <a:t>CHAMPION!</a:t>
            </a:r>
          </a:p>
        </p:txBody>
      </p:sp>
    </p:spTree>
    <p:extLst>
      <p:ext uri="{BB962C8B-B14F-4D97-AF65-F5344CB8AC3E}">
        <p14:creationId xmlns:p14="http://schemas.microsoft.com/office/powerpoint/2010/main" val="2436860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xEl>
                                              <p:pRg st="0" end="0"/>
                                            </p:txEl>
                                          </p:spTgt>
                                        </p:tgtEl>
                                        <p:attrNameLst>
                                          <p:attrName>r</p:attrName>
                                        </p:attrNameLst>
                                      </p:cBhvr>
                                    </p:animRot>
                                    <p:animRot by="-240000">
                                      <p:cBhvr>
                                        <p:cTn id="7" dur="200" fill="hold">
                                          <p:stCondLst>
                                            <p:cond delay="200"/>
                                          </p:stCondLst>
                                        </p:cTn>
                                        <p:tgtEl>
                                          <p:spTgt spid="6">
                                            <p:txEl>
                                              <p:pRg st="0" end="0"/>
                                            </p:txEl>
                                          </p:spTgt>
                                        </p:tgtEl>
                                        <p:attrNameLst>
                                          <p:attrName>r</p:attrName>
                                        </p:attrNameLst>
                                      </p:cBhvr>
                                    </p:animRot>
                                    <p:animRot by="240000">
                                      <p:cBhvr>
                                        <p:cTn id="8" dur="200" fill="hold">
                                          <p:stCondLst>
                                            <p:cond delay="400"/>
                                          </p:stCondLst>
                                        </p:cTn>
                                        <p:tgtEl>
                                          <p:spTgt spid="6">
                                            <p:txEl>
                                              <p:pRg st="0" end="0"/>
                                            </p:txEl>
                                          </p:spTgt>
                                        </p:tgtEl>
                                        <p:attrNameLst>
                                          <p:attrName>r</p:attrName>
                                        </p:attrNameLst>
                                      </p:cBhvr>
                                    </p:animRot>
                                    <p:animRot by="-240000">
                                      <p:cBhvr>
                                        <p:cTn id="9" dur="200" fill="hold">
                                          <p:stCondLst>
                                            <p:cond delay="600"/>
                                          </p:stCondLst>
                                        </p:cTn>
                                        <p:tgtEl>
                                          <p:spTgt spid="6">
                                            <p:txEl>
                                              <p:pRg st="0" end="0"/>
                                            </p:txEl>
                                          </p:spTgt>
                                        </p:tgtEl>
                                        <p:attrNameLst>
                                          <p:attrName>r</p:attrName>
                                        </p:attrNameLst>
                                      </p:cBhvr>
                                    </p:animRot>
                                    <p:animRot by="120000">
                                      <p:cBhvr>
                                        <p:cTn id="10" dur="200" fill="hold">
                                          <p:stCondLst>
                                            <p:cond delay="80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pic>
        <p:nvPicPr>
          <p:cNvPr id="3" name="Picture 3"/>
          <p:cNvPicPr>
            <a:picLocks noChangeAspect="1"/>
          </p:cNvPicPr>
          <p:nvPr/>
        </p:nvPicPr>
        <p:blipFill>
          <a:blip r:embed="rId4"/>
          <a:stretch>
            <a:fillRect/>
          </a:stretch>
        </p:blipFill>
        <p:spPr>
          <a:xfrm>
            <a:off x="2142260" y="1039176"/>
            <a:ext cx="7339374" cy="7339374"/>
          </a:xfrm>
          <a:prstGeom prst="rect">
            <a:avLst/>
          </a:prstGeom>
        </p:spPr>
      </p:pic>
      <p:sp>
        <p:nvSpPr>
          <p:cNvPr id="4" name="Freeform 4"/>
          <p:cNvSpPr/>
          <p:nvPr/>
        </p:nvSpPr>
        <p:spPr>
          <a:xfrm>
            <a:off x="9849914" y="1919186"/>
            <a:ext cx="6798050" cy="8659936"/>
          </a:xfrm>
          <a:custGeom>
            <a:avLst/>
            <a:gdLst/>
            <a:ahLst/>
            <a:cxnLst/>
            <a:rect l="l" t="t" r="r" b="b"/>
            <a:pathLst>
              <a:path w="6798050" h="8659936">
                <a:moveTo>
                  <a:pt x="0" y="0"/>
                </a:moveTo>
                <a:lnTo>
                  <a:pt x="6798049" y="0"/>
                </a:lnTo>
                <a:lnTo>
                  <a:pt x="6798049" y="8659936"/>
                </a:lnTo>
                <a:lnTo>
                  <a:pt x="0" y="8659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1308000">
            <a:off x="12080839" y="3341553"/>
            <a:ext cx="1537026" cy="1122029"/>
          </a:xfrm>
          <a:custGeom>
            <a:avLst/>
            <a:gdLst/>
            <a:ahLst/>
            <a:cxnLst/>
            <a:rect l="l" t="t" r="r" b="b"/>
            <a:pathLst>
              <a:path w="1537026" h="1122029">
                <a:moveTo>
                  <a:pt x="0" y="0"/>
                </a:moveTo>
                <a:lnTo>
                  <a:pt x="1537026" y="0"/>
                </a:lnTo>
                <a:lnTo>
                  <a:pt x="1537026" y="1122029"/>
                </a:lnTo>
                <a:lnTo>
                  <a:pt x="0" y="11220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rot="1308000">
            <a:off x="11151446" y="4732033"/>
            <a:ext cx="2026581" cy="1764393"/>
          </a:xfrm>
          <a:prstGeom prst="rect">
            <a:avLst/>
          </a:prstGeom>
        </p:spPr>
        <p:txBody>
          <a:bodyPr lIns="0" tIns="0" rIns="0" bIns="0" rtlCol="0" anchor="t">
            <a:spAutoFit/>
          </a:bodyPr>
          <a:lstStyle/>
          <a:p>
            <a:pPr algn="ctr">
              <a:lnSpc>
                <a:spcPts val="6984"/>
              </a:lnSpc>
            </a:pPr>
            <a:r>
              <a:rPr lang="en-US" sz="6349" spc="-253">
                <a:solidFill>
                  <a:srgbClr val="112240"/>
                </a:solidFill>
                <a:latin typeface="Anton"/>
                <a:ea typeface="Anton"/>
                <a:cs typeface="Anton"/>
                <a:sym typeface="Anton"/>
              </a:rPr>
              <a:t>SCAN</a:t>
            </a:r>
          </a:p>
          <a:p>
            <a:pPr algn="ctr">
              <a:lnSpc>
                <a:spcPts val="6984"/>
              </a:lnSpc>
            </a:pPr>
            <a:r>
              <a:rPr lang="en-US" sz="6349" spc="-253">
                <a:solidFill>
                  <a:srgbClr val="112240"/>
                </a:solidFill>
                <a:latin typeface="Anton"/>
                <a:ea typeface="Anton"/>
                <a:cs typeface="Anton"/>
                <a:sym typeface="Anton"/>
              </a:rPr>
              <a:t>TO JOIN</a:t>
            </a:r>
          </a:p>
        </p:txBody>
      </p:sp>
      <p:sp>
        <p:nvSpPr>
          <p:cNvPr id="7" name="Freeform 7"/>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AutoShape 8"/>
          <p:cNvSpPr/>
          <p:nvPr/>
        </p:nvSpPr>
        <p:spPr>
          <a:xfrm>
            <a:off x="8094422" y="8929382"/>
            <a:ext cx="0" cy="687488"/>
          </a:xfrm>
          <a:prstGeom prst="line">
            <a:avLst/>
          </a:prstGeom>
          <a:ln w="38100" cap="rnd">
            <a:solidFill>
              <a:srgbClr val="212427"/>
            </a:solidFill>
            <a:prstDash val="solid"/>
            <a:headEnd type="none" w="sm" len="sm"/>
            <a:tailEnd type="none" w="sm" len="sm"/>
          </a:ln>
        </p:spPr>
        <p:txBody>
          <a:bodyPr/>
          <a:lstStyle/>
          <a:p>
            <a:endParaRPr lang="en-US"/>
          </a:p>
        </p:txBody>
      </p:sp>
      <p:sp>
        <p:nvSpPr>
          <p:cNvPr id="9" name="Freeform 9"/>
          <p:cNvSpPr/>
          <p:nvPr/>
        </p:nvSpPr>
        <p:spPr>
          <a:xfrm>
            <a:off x="4776052" y="8929382"/>
            <a:ext cx="673241" cy="687488"/>
          </a:xfrm>
          <a:custGeom>
            <a:avLst/>
            <a:gdLst/>
            <a:ahLst/>
            <a:cxnLst/>
            <a:rect l="l" t="t" r="r" b="b"/>
            <a:pathLst>
              <a:path w="673241" h="687488">
                <a:moveTo>
                  <a:pt x="0" y="0"/>
                </a:moveTo>
                <a:lnTo>
                  <a:pt x="673241" y="0"/>
                </a:lnTo>
                <a:lnTo>
                  <a:pt x="673241" y="687488"/>
                </a:lnTo>
                <a:lnTo>
                  <a:pt x="0" y="687488"/>
                </a:lnTo>
                <a:lnTo>
                  <a:pt x="0" y="0"/>
                </a:lnTo>
                <a:close/>
              </a:path>
            </a:pathLst>
          </a:custGeom>
          <a:blipFill>
            <a:blip r:embed="rId11"/>
            <a:stretch>
              <a:fillRect t="-48" b="-48"/>
            </a:stretch>
          </a:blipFill>
        </p:spPr>
        <p:txBody>
          <a:bodyPr/>
          <a:lstStyle/>
          <a:p>
            <a:endParaRPr lang="en-US"/>
          </a:p>
        </p:txBody>
      </p:sp>
      <p:sp>
        <p:nvSpPr>
          <p:cNvPr id="10" name="Freeform 10"/>
          <p:cNvSpPr/>
          <p:nvPr/>
        </p:nvSpPr>
        <p:spPr>
          <a:xfrm>
            <a:off x="7070271" y="8929382"/>
            <a:ext cx="688151" cy="687488"/>
          </a:xfrm>
          <a:custGeom>
            <a:avLst/>
            <a:gdLst/>
            <a:ahLst/>
            <a:cxnLst/>
            <a:rect l="l" t="t" r="r" b="b"/>
            <a:pathLst>
              <a:path w="688151" h="687488">
                <a:moveTo>
                  <a:pt x="0" y="0"/>
                </a:moveTo>
                <a:lnTo>
                  <a:pt x="688152" y="0"/>
                </a:lnTo>
                <a:lnTo>
                  <a:pt x="688152" y="687488"/>
                </a:lnTo>
                <a:lnTo>
                  <a:pt x="0" y="687488"/>
                </a:lnTo>
                <a:lnTo>
                  <a:pt x="0" y="0"/>
                </a:lnTo>
                <a:close/>
              </a:path>
            </a:pathLst>
          </a:custGeom>
          <a:blipFill>
            <a:blip r:embed="rId12"/>
            <a:stretch>
              <a:fillRect t="-48" b="-48"/>
            </a:stretch>
          </a:blipFill>
        </p:spPr>
        <p:txBody>
          <a:bodyPr/>
          <a:lstStyle/>
          <a:p>
            <a:endParaRPr lang="en-US"/>
          </a:p>
        </p:txBody>
      </p:sp>
      <p:sp>
        <p:nvSpPr>
          <p:cNvPr id="11" name="Freeform 11"/>
          <p:cNvSpPr/>
          <p:nvPr/>
        </p:nvSpPr>
        <p:spPr>
          <a:xfrm>
            <a:off x="5772231" y="8929382"/>
            <a:ext cx="975102" cy="687488"/>
          </a:xfrm>
          <a:custGeom>
            <a:avLst/>
            <a:gdLst/>
            <a:ahLst/>
            <a:cxnLst/>
            <a:rect l="l" t="t" r="r" b="b"/>
            <a:pathLst>
              <a:path w="975102" h="687488">
                <a:moveTo>
                  <a:pt x="0" y="0"/>
                </a:moveTo>
                <a:lnTo>
                  <a:pt x="975102" y="0"/>
                </a:lnTo>
                <a:lnTo>
                  <a:pt x="975102" y="687488"/>
                </a:lnTo>
                <a:lnTo>
                  <a:pt x="0" y="687488"/>
                </a:lnTo>
                <a:lnTo>
                  <a:pt x="0" y="0"/>
                </a:lnTo>
                <a:close/>
              </a:path>
            </a:pathLst>
          </a:custGeom>
          <a:blipFill>
            <a:blip r:embed="rId13"/>
            <a:stretch>
              <a:fillRect t="-48" b="-48"/>
            </a:stretch>
          </a:blipFill>
        </p:spPr>
        <p:txBody>
          <a:bodyPr/>
          <a:lstStyle/>
          <a:p>
            <a:endParaRPr lang="en-US"/>
          </a:p>
        </p:txBody>
      </p:sp>
      <p:sp>
        <p:nvSpPr>
          <p:cNvPr id="12" name="Freeform 12"/>
          <p:cNvSpPr/>
          <p:nvPr/>
        </p:nvSpPr>
        <p:spPr>
          <a:xfrm>
            <a:off x="3764963" y="8929382"/>
            <a:ext cx="688151" cy="687488"/>
          </a:xfrm>
          <a:custGeom>
            <a:avLst/>
            <a:gdLst/>
            <a:ahLst/>
            <a:cxnLst/>
            <a:rect l="l" t="t" r="r" b="b"/>
            <a:pathLst>
              <a:path w="688151" h="687488">
                <a:moveTo>
                  <a:pt x="0" y="0"/>
                </a:moveTo>
                <a:lnTo>
                  <a:pt x="688151" y="0"/>
                </a:lnTo>
                <a:lnTo>
                  <a:pt x="688151" y="687488"/>
                </a:lnTo>
                <a:lnTo>
                  <a:pt x="0" y="687488"/>
                </a:lnTo>
                <a:lnTo>
                  <a:pt x="0" y="0"/>
                </a:lnTo>
                <a:close/>
              </a:path>
            </a:pathLst>
          </a:custGeom>
          <a:blipFill>
            <a:blip r:embed="rId14"/>
            <a:stretch>
              <a:fillRect t="-48" b="-48"/>
            </a:stretch>
          </a:blipFill>
        </p:spPr>
        <p:txBody>
          <a:bodyPr/>
          <a:lstStyle/>
          <a:p>
            <a:endParaRPr lang="en-US"/>
          </a:p>
        </p:txBody>
      </p:sp>
      <p:sp>
        <p:nvSpPr>
          <p:cNvPr id="13" name="Freeform 13"/>
          <p:cNvSpPr/>
          <p:nvPr/>
        </p:nvSpPr>
        <p:spPr>
          <a:xfrm>
            <a:off x="2753874" y="8929382"/>
            <a:ext cx="688151" cy="687488"/>
          </a:xfrm>
          <a:custGeom>
            <a:avLst/>
            <a:gdLst/>
            <a:ahLst/>
            <a:cxnLst/>
            <a:rect l="l" t="t" r="r" b="b"/>
            <a:pathLst>
              <a:path w="688151" h="687488">
                <a:moveTo>
                  <a:pt x="0" y="0"/>
                </a:moveTo>
                <a:lnTo>
                  <a:pt x="688151" y="0"/>
                </a:lnTo>
                <a:lnTo>
                  <a:pt x="688151" y="687488"/>
                </a:lnTo>
                <a:lnTo>
                  <a:pt x="0" y="687488"/>
                </a:lnTo>
                <a:lnTo>
                  <a:pt x="0" y="0"/>
                </a:lnTo>
                <a:close/>
              </a:path>
            </a:pathLst>
          </a:custGeom>
          <a:blipFill>
            <a:blip r:embed="rId15"/>
            <a:stretch>
              <a:fillRect t="-48" b="-48"/>
            </a:stretch>
          </a:blipFill>
        </p:spPr>
        <p:txBody>
          <a:bodyPr/>
          <a:lstStyle/>
          <a:p>
            <a:endParaRPr lang="en-US"/>
          </a:p>
        </p:txBody>
      </p:sp>
      <p:sp>
        <p:nvSpPr>
          <p:cNvPr id="14" name="TextBox 14"/>
          <p:cNvSpPr txBox="1"/>
          <p:nvPr/>
        </p:nvSpPr>
        <p:spPr>
          <a:xfrm>
            <a:off x="2753874" y="8245637"/>
            <a:ext cx="2351526" cy="502964"/>
          </a:xfrm>
          <a:prstGeom prst="rect">
            <a:avLst/>
          </a:prstGeom>
        </p:spPr>
        <p:txBody>
          <a:bodyPr wrap="square" lIns="0" tIns="0" rIns="0" bIns="0" rtlCol="0" anchor="t">
            <a:spAutoFit/>
          </a:bodyPr>
          <a:lstStyle/>
          <a:p>
            <a:pPr algn="l">
              <a:lnSpc>
                <a:spcPts val="4223"/>
              </a:lnSpc>
            </a:pPr>
            <a:r>
              <a:rPr lang="en-US" sz="3016" b="1" spc="-120" dirty="0">
                <a:solidFill>
                  <a:srgbClr val="212427"/>
                </a:solidFill>
                <a:latin typeface="Inter Bold"/>
                <a:ea typeface="Inter Bold"/>
                <a:cs typeface="Inter Bold"/>
                <a:sym typeface="Inter Bold"/>
              </a:rPr>
              <a:t>Find us on:</a:t>
            </a:r>
          </a:p>
        </p:txBody>
      </p:sp>
      <p:sp>
        <p:nvSpPr>
          <p:cNvPr id="15" name="TextBox 15"/>
          <p:cNvSpPr txBox="1"/>
          <p:nvPr/>
        </p:nvSpPr>
        <p:spPr>
          <a:xfrm>
            <a:off x="8098100" y="8929382"/>
            <a:ext cx="3560500" cy="672492"/>
          </a:xfrm>
          <a:prstGeom prst="rect">
            <a:avLst/>
          </a:prstGeom>
        </p:spPr>
        <p:txBody>
          <a:bodyPr wrap="square" lIns="0" tIns="0" rIns="0" bIns="0" rtlCol="0" anchor="t">
            <a:spAutoFit/>
          </a:bodyPr>
          <a:lstStyle/>
          <a:p>
            <a:pPr algn="ctr">
              <a:lnSpc>
                <a:spcPts val="5652"/>
              </a:lnSpc>
            </a:pPr>
            <a:r>
              <a:rPr lang="en-US" sz="4037" b="1" spc="-306" dirty="0">
                <a:solidFill>
                  <a:srgbClr val="212427"/>
                </a:solidFill>
                <a:latin typeface="Gotham Medium"/>
                <a:ea typeface="Gotham Medium"/>
                <a:cs typeface="Gotham Medium"/>
                <a:sym typeface="Gotham Medium"/>
              </a:rPr>
              <a:t>TXOGA.ORG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212427">
                <a:alpha val="100000"/>
              </a:srgbClr>
            </a:gs>
            <a:gs pos="100000">
              <a:srgbClr val="131312">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10208340" y="813731"/>
            <a:ext cx="1172662" cy="10186133"/>
            <a:chOff x="0" y="0"/>
            <a:chExt cx="306718" cy="2664255"/>
          </a:xfrm>
        </p:grpSpPr>
        <p:sp>
          <p:nvSpPr>
            <p:cNvPr id="3" name="Freeform 3"/>
            <p:cNvSpPr/>
            <p:nvPr/>
          </p:nvSpPr>
          <p:spPr>
            <a:xfrm>
              <a:off x="0" y="0"/>
              <a:ext cx="306718" cy="2664254"/>
            </a:xfrm>
            <a:custGeom>
              <a:avLst/>
              <a:gdLst/>
              <a:ahLst/>
              <a:cxnLst/>
              <a:rect l="l" t="t" r="r" b="b"/>
              <a:pathLst>
                <a:path w="306718" h="2664254">
                  <a:moveTo>
                    <a:pt x="99030" y="0"/>
                  </a:moveTo>
                  <a:lnTo>
                    <a:pt x="207688" y="0"/>
                  </a:lnTo>
                  <a:cubicBezTo>
                    <a:pt x="233952" y="0"/>
                    <a:pt x="259141" y="10433"/>
                    <a:pt x="277713" y="29005"/>
                  </a:cubicBezTo>
                  <a:cubicBezTo>
                    <a:pt x="296285" y="47577"/>
                    <a:pt x="306718" y="72766"/>
                    <a:pt x="306718" y="99030"/>
                  </a:cubicBezTo>
                  <a:lnTo>
                    <a:pt x="306718" y="2565224"/>
                  </a:lnTo>
                  <a:cubicBezTo>
                    <a:pt x="306718" y="2591489"/>
                    <a:pt x="296285" y="2616677"/>
                    <a:pt x="277713" y="2635249"/>
                  </a:cubicBezTo>
                  <a:cubicBezTo>
                    <a:pt x="259141" y="2653821"/>
                    <a:pt x="233952" y="2664254"/>
                    <a:pt x="207688" y="2664254"/>
                  </a:cubicBezTo>
                  <a:lnTo>
                    <a:pt x="99030" y="2664254"/>
                  </a:lnTo>
                  <a:cubicBezTo>
                    <a:pt x="44337" y="2664254"/>
                    <a:pt x="0" y="2619917"/>
                    <a:pt x="0" y="2565224"/>
                  </a:cubicBezTo>
                  <a:lnTo>
                    <a:pt x="0" y="99030"/>
                  </a:lnTo>
                  <a:cubicBezTo>
                    <a:pt x="0" y="72766"/>
                    <a:pt x="10433" y="47577"/>
                    <a:pt x="29005" y="29005"/>
                  </a:cubicBezTo>
                  <a:cubicBezTo>
                    <a:pt x="47577" y="10433"/>
                    <a:pt x="72766" y="0"/>
                    <a:pt x="99030" y="0"/>
                  </a:cubicBezTo>
                  <a:close/>
                </a:path>
              </a:pathLst>
            </a:custGeom>
            <a:gradFill rotWithShape="1">
              <a:gsLst>
                <a:gs pos="0">
                  <a:srgbClr val="FFFFFF">
                    <a:alpha val="100000"/>
                  </a:srgbClr>
                </a:gs>
                <a:gs pos="100000">
                  <a:srgbClr val="C3EEEF">
                    <a:alpha val="100000"/>
                  </a:srgbClr>
                </a:gs>
              </a:gsLst>
              <a:path path="circle">
                <a:fillToRect l="50000" t="50000" r="50000" b="50000"/>
              </a:path>
            </a:gradFill>
          </p:spPr>
          <p:txBody>
            <a:bodyPr/>
            <a:lstStyle/>
            <a:p>
              <a:endParaRPr lang="en-US"/>
            </a:p>
          </p:txBody>
        </p:sp>
        <p:sp>
          <p:nvSpPr>
            <p:cNvPr id="4" name="TextBox 4"/>
            <p:cNvSpPr txBox="1"/>
            <p:nvPr/>
          </p:nvSpPr>
          <p:spPr>
            <a:xfrm>
              <a:off x="0" y="0"/>
              <a:ext cx="306718" cy="2664255"/>
            </a:xfrm>
            <a:prstGeom prst="rect">
              <a:avLst/>
            </a:prstGeom>
          </p:spPr>
          <p:txBody>
            <a:bodyPr lIns="20944" tIns="20944" rIns="20944" bIns="20944" rtlCol="0" anchor="ctr"/>
            <a:lstStyle/>
            <a:p>
              <a:pPr algn="ctr">
                <a:lnSpc>
                  <a:spcPts val="146"/>
                </a:lnSpc>
              </a:pPr>
              <a:endParaRPr/>
            </a:p>
          </p:txBody>
        </p:sp>
      </p:grpSp>
      <p:grpSp>
        <p:nvGrpSpPr>
          <p:cNvPr id="5" name="Group 5"/>
          <p:cNvGrpSpPr/>
          <p:nvPr/>
        </p:nvGrpSpPr>
        <p:grpSpPr>
          <a:xfrm>
            <a:off x="1859142" y="5320467"/>
            <a:ext cx="3306635" cy="3846327"/>
            <a:chOff x="0" y="0"/>
            <a:chExt cx="925625" cy="1076701"/>
          </a:xfrm>
        </p:grpSpPr>
        <p:sp>
          <p:nvSpPr>
            <p:cNvPr id="6" name="Freeform 6"/>
            <p:cNvSpPr/>
            <p:nvPr/>
          </p:nvSpPr>
          <p:spPr>
            <a:xfrm>
              <a:off x="0" y="0"/>
              <a:ext cx="925625" cy="1076701"/>
            </a:xfrm>
            <a:custGeom>
              <a:avLst/>
              <a:gdLst/>
              <a:ahLst/>
              <a:cxnLst/>
              <a:rect l="l" t="t" r="r" b="b"/>
              <a:pathLst>
                <a:path w="925625" h="1076701">
                  <a:moveTo>
                    <a:pt x="35120" y="0"/>
                  </a:moveTo>
                  <a:lnTo>
                    <a:pt x="890505" y="0"/>
                  </a:lnTo>
                  <a:cubicBezTo>
                    <a:pt x="899820" y="0"/>
                    <a:pt x="908752" y="3700"/>
                    <a:pt x="915339" y="10286"/>
                  </a:cubicBezTo>
                  <a:cubicBezTo>
                    <a:pt x="921925" y="16873"/>
                    <a:pt x="925625" y="25806"/>
                    <a:pt x="925625" y="35120"/>
                  </a:cubicBezTo>
                  <a:lnTo>
                    <a:pt x="925625" y="1041581"/>
                  </a:lnTo>
                  <a:cubicBezTo>
                    <a:pt x="925625" y="1050895"/>
                    <a:pt x="921925" y="1059828"/>
                    <a:pt x="915339" y="1066414"/>
                  </a:cubicBezTo>
                  <a:cubicBezTo>
                    <a:pt x="908752" y="1073001"/>
                    <a:pt x="899820" y="1076701"/>
                    <a:pt x="890505" y="1076701"/>
                  </a:cubicBezTo>
                  <a:lnTo>
                    <a:pt x="35120" y="1076701"/>
                  </a:lnTo>
                  <a:cubicBezTo>
                    <a:pt x="25806" y="1076701"/>
                    <a:pt x="16873" y="1073001"/>
                    <a:pt x="10286" y="1066414"/>
                  </a:cubicBezTo>
                  <a:cubicBezTo>
                    <a:pt x="3700" y="1059828"/>
                    <a:pt x="0" y="1050895"/>
                    <a:pt x="0" y="1041581"/>
                  </a:cubicBezTo>
                  <a:lnTo>
                    <a:pt x="0" y="35120"/>
                  </a:lnTo>
                  <a:cubicBezTo>
                    <a:pt x="0" y="25806"/>
                    <a:pt x="3700" y="16873"/>
                    <a:pt x="10286" y="10286"/>
                  </a:cubicBezTo>
                  <a:cubicBezTo>
                    <a:pt x="16873" y="3700"/>
                    <a:pt x="25806" y="0"/>
                    <a:pt x="35120" y="0"/>
                  </a:cubicBezTo>
                  <a:close/>
                </a:path>
              </a:pathLst>
            </a:custGeom>
            <a:solidFill>
              <a:srgbClr val="D92038"/>
            </a:solidFill>
          </p:spPr>
          <p:txBody>
            <a:bodyPr/>
            <a:lstStyle/>
            <a:p>
              <a:endParaRPr lang="en-US"/>
            </a:p>
          </p:txBody>
        </p:sp>
        <p:sp>
          <p:nvSpPr>
            <p:cNvPr id="7" name="TextBox 7"/>
            <p:cNvSpPr txBox="1"/>
            <p:nvPr/>
          </p:nvSpPr>
          <p:spPr>
            <a:xfrm>
              <a:off x="0" y="-38100"/>
              <a:ext cx="925625" cy="1114801"/>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2015112" y="6016128"/>
            <a:ext cx="2994696" cy="2994696"/>
            <a:chOff x="0" y="0"/>
            <a:chExt cx="862700" cy="862700"/>
          </a:xfrm>
        </p:grpSpPr>
        <p:sp>
          <p:nvSpPr>
            <p:cNvPr id="9" name="Freeform 9"/>
            <p:cNvSpPr/>
            <p:nvPr/>
          </p:nvSpPr>
          <p:spPr>
            <a:xfrm>
              <a:off x="0" y="0"/>
              <a:ext cx="862700" cy="862700"/>
            </a:xfrm>
            <a:custGeom>
              <a:avLst/>
              <a:gdLst/>
              <a:ahLst/>
              <a:cxnLst/>
              <a:rect l="l" t="t" r="r" b="b"/>
              <a:pathLst>
                <a:path w="862700" h="862700">
                  <a:moveTo>
                    <a:pt x="25852" y="0"/>
                  </a:moveTo>
                  <a:lnTo>
                    <a:pt x="836848" y="0"/>
                  </a:lnTo>
                  <a:cubicBezTo>
                    <a:pt x="851126" y="0"/>
                    <a:pt x="862700" y="11574"/>
                    <a:pt x="862700" y="25852"/>
                  </a:cubicBezTo>
                  <a:lnTo>
                    <a:pt x="862700" y="836848"/>
                  </a:lnTo>
                  <a:cubicBezTo>
                    <a:pt x="862700" y="843704"/>
                    <a:pt x="859976" y="850280"/>
                    <a:pt x="855128" y="855128"/>
                  </a:cubicBezTo>
                  <a:cubicBezTo>
                    <a:pt x="850280" y="859976"/>
                    <a:pt x="843704" y="862700"/>
                    <a:pt x="836848" y="862700"/>
                  </a:cubicBezTo>
                  <a:lnTo>
                    <a:pt x="25852" y="862700"/>
                  </a:lnTo>
                  <a:cubicBezTo>
                    <a:pt x="18996" y="862700"/>
                    <a:pt x="12420" y="859976"/>
                    <a:pt x="7572" y="855128"/>
                  </a:cubicBezTo>
                  <a:cubicBezTo>
                    <a:pt x="2724" y="850280"/>
                    <a:pt x="0" y="843704"/>
                    <a:pt x="0" y="836848"/>
                  </a:cubicBezTo>
                  <a:lnTo>
                    <a:pt x="0" y="25852"/>
                  </a:lnTo>
                  <a:cubicBezTo>
                    <a:pt x="0" y="18996"/>
                    <a:pt x="2724" y="12420"/>
                    <a:pt x="7572" y="7572"/>
                  </a:cubicBezTo>
                  <a:cubicBezTo>
                    <a:pt x="12420" y="2724"/>
                    <a:pt x="18996" y="0"/>
                    <a:pt x="25852" y="0"/>
                  </a:cubicBezTo>
                  <a:close/>
                </a:path>
              </a:pathLst>
            </a:custGeom>
            <a:solidFill>
              <a:srgbClr val="FFFFFF"/>
            </a:solidFill>
          </p:spPr>
          <p:txBody>
            <a:bodyPr/>
            <a:lstStyle/>
            <a:p>
              <a:endParaRPr lang="en-US"/>
            </a:p>
          </p:txBody>
        </p:sp>
        <p:sp>
          <p:nvSpPr>
            <p:cNvPr id="10" name="TextBox 10"/>
            <p:cNvSpPr txBox="1"/>
            <p:nvPr/>
          </p:nvSpPr>
          <p:spPr>
            <a:xfrm>
              <a:off x="0" y="-38100"/>
              <a:ext cx="862700" cy="900800"/>
            </a:xfrm>
            <a:prstGeom prst="rect">
              <a:avLst/>
            </a:prstGeom>
          </p:spPr>
          <p:txBody>
            <a:bodyPr lIns="50800" tIns="50800" rIns="50800" bIns="50800" rtlCol="0" anchor="ctr"/>
            <a:lstStyle/>
            <a:p>
              <a:pPr algn="ctr">
                <a:lnSpc>
                  <a:spcPts val="2100"/>
                </a:lnSpc>
              </a:pPr>
              <a:endParaRPr/>
            </a:p>
          </p:txBody>
        </p:sp>
      </p:grpSp>
      <p:pic>
        <p:nvPicPr>
          <p:cNvPr id="11" name="Picture 11"/>
          <p:cNvPicPr>
            <a:picLocks noChangeAspect="1"/>
          </p:cNvPicPr>
          <p:nvPr/>
        </p:nvPicPr>
        <p:blipFill>
          <a:blip r:embed="rId3"/>
          <a:stretch>
            <a:fillRect/>
          </a:stretch>
        </p:blipFill>
        <p:spPr>
          <a:xfrm>
            <a:off x="1905306" y="5906322"/>
            <a:ext cx="3214308" cy="3214308"/>
          </a:xfrm>
          <a:prstGeom prst="rect">
            <a:avLst/>
          </a:prstGeom>
        </p:spPr>
      </p:pic>
      <p:sp>
        <p:nvSpPr>
          <p:cNvPr id="12" name="TextBox 12"/>
          <p:cNvSpPr txBox="1"/>
          <p:nvPr/>
        </p:nvSpPr>
        <p:spPr>
          <a:xfrm>
            <a:off x="5701603" y="5684771"/>
            <a:ext cx="10186136" cy="587864"/>
          </a:xfrm>
          <a:prstGeom prst="rect">
            <a:avLst/>
          </a:prstGeom>
        </p:spPr>
        <p:txBody>
          <a:bodyPr wrap="square" lIns="0" tIns="0" rIns="0" bIns="0" rtlCol="0" anchor="t">
            <a:spAutoFit/>
          </a:bodyPr>
          <a:lstStyle/>
          <a:p>
            <a:pPr algn="ctr">
              <a:lnSpc>
                <a:spcPts val="4357"/>
              </a:lnSpc>
            </a:pPr>
            <a:r>
              <a:rPr lang="en-US" sz="4357" spc="501" dirty="0">
                <a:solidFill>
                  <a:srgbClr val="29282E"/>
                </a:solidFill>
                <a:latin typeface="Poppins Light"/>
                <a:ea typeface="Poppins Light"/>
                <a:cs typeface="Poppins Light"/>
                <a:sym typeface="Poppins Light"/>
              </a:rPr>
              <a:t>WHERE ENERGY MEETS INSIGHT</a:t>
            </a:r>
          </a:p>
        </p:txBody>
      </p:sp>
      <p:sp>
        <p:nvSpPr>
          <p:cNvPr id="13" name="TextBox 13"/>
          <p:cNvSpPr txBox="1"/>
          <p:nvPr/>
        </p:nvSpPr>
        <p:spPr>
          <a:xfrm>
            <a:off x="5701604" y="6718925"/>
            <a:ext cx="11272991" cy="2447869"/>
          </a:xfrm>
          <a:prstGeom prst="rect">
            <a:avLst/>
          </a:prstGeom>
        </p:spPr>
        <p:txBody>
          <a:bodyPr lIns="0" tIns="0" rIns="0" bIns="0" rtlCol="0" anchor="t">
            <a:spAutoFit/>
          </a:bodyPr>
          <a:lstStyle/>
          <a:p>
            <a:pPr algn="l">
              <a:lnSpc>
                <a:spcPts val="3289"/>
              </a:lnSpc>
            </a:pPr>
            <a:r>
              <a:rPr lang="en-US" sz="2741">
                <a:solidFill>
                  <a:srgbClr val="FFFFFF"/>
                </a:solidFill>
                <a:latin typeface="Inter"/>
                <a:ea typeface="Inter"/>
                <a:cs typeface="Inter"/>
                <a:sym typeface="Inter"/>
              </a:rPr>
              <a:t>Tune in for candid conversation about our energy needs, our energy security, and your energy future. Texas oil and natural gas have made our nation the world's energy leader, constantly innovating and investing to fuel the economy, protect the environment, and power the world. This industry is fast-paced, hi-tech, and essential to improving modern life, and we're here to talk about it!</a:t>
            </a:r>
          </a:p>
        </p:txBody>
      </p:sp>
      <p:sp>
        <p:nvSpPr>
          <p:cNvPr id="14" name="TextBox 14"/>
          <p:cNvSpPr txBox="1"/>
          <p:nvPr/>
        </p:nvSpPr>
        <p:spPr>
          <a:xfrm>
            <a:off x="1859143" y="5540492"/>
            <a:ext cx="3306634" cy="335704"/>
          </a:xfrm>
          <a:prstGeom prst="rect">
            <a:avLst/>
          </a:prstGeom>
        </p:spPr>
        <p:txBody>
          <a:bodyPr wrap="square" lIns="0" tIns="0" rIns="0" bIns="0" rtlCol="0" anchor="t">
            <a:spAutoFit/>
          </a:bodyPr>
          <a:lstStyle/>
          <a:p>
            <a:pPr algn="ctr">
              <a:lnSpc>
                <a:spcPts val="2536"/>
              </a:lnSpc>
            </a:pPr>
            <a:r>
              <a:rPr lang="en-US" sz="2536" spc="291" dirty="0">
                <a:solidFill>
                  <a:srgbClr val="FFFFFF"/>
                </a:solidFill>
                <a:latin typeface="Poppins Light Bold"/>
                <a:ea typeface="Poppins Light Bold"/>
                <a:cs typeface="Poppins Light Bold"/>
                <a:sym typeface="Poppins Light Bold"/>
              </a:rPr>
              <a:t>SCAN TO LISTEN</a:t>
            </a:r>
          </a:p>
        </p:txBody>
      </p:sp>
      <p:grpSp>
        <p:nvGrpSpPr>
          <p:cNvPr id="15" name="Group 15"/>
          <p:cNvGrpSpPr/>
          <p:nvPr/>
        </p:nvGrpSpPr>
        <p:grpSpPr>
          <a:xfrm>
            <a:off x="3896652" y="913032"/>
            <a:ext cx="10494695" cy="3919362"/>
            <a:chOff x="0" y="0"/>
            <a:chExt cx="13992927" cy="5225815"/>
          </a:xfrm>
        </p:grpSpPr>
        <p:sp>
          <p:nvSpPr>
            <p:cNvPr id="16" name="Freeform 16"/>
            <p:cNvSpPr/>
            <p:nvPr/>
          </p:nvSpPr>
          <p:spPr>
            <a:xfrm>
              <a:off x="5693044" y="0"/>
              <a:ext cx="2706310" cy="3909115"/>
            </a:xfrm>
            <a:custGeom>
              <a:avLst/>
              <a:gdLst/>
              <a:ahLst/>
              <a:cxnLst/>
              <a:rect l="l" t="t" r="r" b="b"/>
              <a:pathLst>
                <a:path w="2706310" h="3909115">
                  <a:moveTo>
                    <a:pt x="0" y="0"/>
                  </a:moveTo>
                  <a:lnTo>
                    <a:pt x="2706310" y="0"/>
                  </a:lnTo>
                  <a:lnTo>
                    <a:pt x="2706310" y="3909115"/>
                  </a:lnTo>
                  <a:lnTo>
                    <a:pt x="0" y="3909115"/>
                  </a:lnTo>
                  <a:lnTo>
                    <a:pt x="0" y="0"/>
                  </a:lnTo>
                  <a:close/>
                </a:path>
              </a:pathLst>
            </a:custGeom>
            <a:blipFill>
              <a:blip r:embed="rId4"/>
              <a:stretch>
                <a:fillRect/>
              </a:stretch>
            </a:blipFill>
          </p:spPr>
          <p:txBody>
            <a:bodyPr/>
            <a:lstStyle/>
            <a:p>
              <a:endParaRPr lang="en-US"/>
            </a:p>
          </p:txBody>
        </p:sp>
        <p:sp>
          <p:nvSpPr>
            <p:cNvPr id="17" name="TextBox 17"/>
            <p:cNvSpPr txBox="1"/>
            <p:nvPr/>
          </p:nvSpPr>
          <p:spPr>
            <a:xfrm>
              <a:off x="5063932" y="4828442"/>
              <a:ext cx="3964533" cy="397373"/>
            </a:xfrm>
            <a:prstGeom prst="rect">
              <a:avLst/>
            </a:prstGeom>
          </p:spPr>
          <p:txBody>
            <a:bodyPr wrap="square" lIns="0" tIns="0" rIns="0" bIns="0" rtlCol="0" anchor="t">
              <a:spAutoFit/>
            </a:bodyPr>
            <a:lstStyle/>
            <a:p>
              <a:pPr algn="ctr">
                <a:lnSpc>
                  <a:spcPts val="1748"/>
                </a:lnSpc>
              </a:pPr>
              <a:r>
                <a:rPr lang="en-US" sz="3497" spc="402" dirty="0">
                  <a:solidFill>
                    <a:srgbClr val="FFFFFF"/>
                  </a:solidFill>
                  <a:latin typeface="Poppins Light"/>
                  <a:ea typeface="Poppins Light"/>
                  <a:cs typeface="Poppins Light"/>
                  <a:sym typeface="Poppins Light"/>
                </a:rPr>
                <a:t>PODCAST</a:t>
              </a:r>
            </a:p>
          </p:txBody>
        </p:sp>
        <p:sp>
          <p:nvSpPr>
            <p:cNvPr id="18" name="TextBox 18"/>
            <p:cNvSpPr txBox="1"/>
            <p:nvPr/>
          </p:nvSpPr>
          <p:spPr>
            <a:xfrm>
              <a:off x="0" y="1642769"/>
              <a:ext cx="5063069" cy="2661216"/>
            </a:xfrm>
            <a:prstGeom prst="rect">
              <a:avLst/>
            </a:prstGeom>
          </p:spPr>
          <p:txBody>
            <a:bodyPr lIns="0" tIns="0" rIns="0" bIns="0" rtlCol="0" anchor="t">
              <a:spAutoFit/>
            </a:bodyPr>
            <a:lstStyle/>
            <a:p>
              <a:pPr algn="ctr">
                <a:lnSpc>
                  <a:spcPts val="9626"/>
                </a:lnSpc>
              </a:pPr>
              <a:r>
                <a:rPr lang="en-US" sz="19252" spc="1540">
                  <a:solidFill>
                    <a:srgbClr val="D92038"/>
                  </a:solidFill>
                  <a:latin typeface="Tall"/>
                  <a:ea typeface="Tall"/>
                  <a:cs typeface="Tall"/>
                  <a:sym typeface="Tall"/>
                </a:rPr>
                <a:t>txoga</a:t>
              </a:r>
            </a:p>
          </p:txBody>
        </p:sp>
        <p:sp>
          <p:nvSpPr>
            <p:cNvPr id="19" name="TextBox 19"/>
            <p:cNvSpPr txBox="1"/>
            <p:nvPr/>
          </p:nvSpPr>
          <p:spPr>
            <a:xfrm>
              <a:off x="9128800" y="1642769"/>
              <a:ext cx="4864127" cy="2661216"/>
            </a:xfrm>
            <a:prstGeom prst="rect">
              <a:avLst/>
            </a:prstGeom>
          </p:spPr>
          <p:txBody>
            <a:bodyPr lIns="0" tIns="0" rIns="0" bIns="0" rtlCol="0" anchor="t">
              <a:spAutoFit/>
            </a:bodyPr>
            <a:lstStyle/>
            <a:p>
              <a:pPr algn="ctr">
                <a:lnSpc>
                  <a:spcPts val="9626"/>
                </a:lnSpc>
              </a:pPr>
              <a:r>
                <a:rPr lang="en-US" sz="19252" spc="1540">
                  <a:solidFill>
                    <a:srgbClr val="0374BB"/>
                  </a:solidFill>
                  <a:latin typeface="Tall"/>
                  <a:ea typeface="Tall"/>
                  <a:cs typeface="Tall"/>
                  <a:sym typeface="Tall"/>
                </a:rPr>
                <a:t>talks</a:t>
              </a:r>
            </a:p>
          </p:txBody>
        </p:sp>
      </p:grpSp>
      <p:sp>
        <p:nvSpPr>
          <p:cNvPr id="20" name="Freeform 20"/>
          <p:cNvSpPr/>
          <p:nvPr/>
        </p:nvSpPr>
        <p:spPr>
          <a:xfrm rot="-10800000">
            <a:off x="0" y="-3960495"/>
            <a:ext cx="18288000" cy="17602200"/>
          </a:xfrm>
          <a:custGeom>
            <a:avLst/>
            <a:gdLst/>
            <a:ahLst/>
            <a:cxnLst/>
            <a:rect l="l" t="t" r="r" b="b"/>
            <a:pathLst>
              <a:path w="18288000" h="17602200">
                <a:moveTo>
                  <a:pt x="0" y="0"/>
                </a:moveTo>
                <a:lnTo>
                  <a:pt x="18288000" y="0"/>
                </a:lnTo>
                <a:lnTo>
                  <a:pt x="18288000" y="17602200"/>
                </a:lnTo>
                <a:lnTo>
                  <a:pt x="0" y="17602200"/>
                </a:lnTo>
                <a:lnTo>
                  <a:pt x="0" y="0"/>
                </a:lnTo>
                <a:close/>
              </a:path>
            </a:pathLst>
          </a:custGeom>
          <a:blipFill>
            <a:blip r:embed="rId5">
              <a:alphaModFix amt="6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TextBox 23"/>
          <p:cNvSpPr txBox="1"/>
          <p:nvPr/>
        </p:nvSpPr>
        <p:spPr>
          <a:xfrm>
            <a:off x="0" y="-5304"/>
            <a:ext cx="18288000" cy="10292304"/>
          </a:xfrm>
          <a:prstGeom prst="rect">
            <a:avLst/>
          </a:prstGeom>
        </p:spPr>
        <p:txBody>
          <a:bodyPr lIns="44704" tIns="44704" rIns="44704" bIns="44704" rtlCol="0" anchor="ctr"/>
          <a:lstStyle/>
          <a:p>
            <a:pPr algn="ctr">
              <a:lnSpc>
                <a:spcPts val="246"/>
              </a:lnSpc>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858880" y="1944946"/>
            <a:ext cx="14570239" cy="4265106"/>
          </a:xfrm>
          <a:custGeom>
            <a:avLst/>
            <a:gdLst/>
            <a:ahLst/>
            <a:cxnLst/>
            <a:rect l="l" t="t" r="r" b="b"/>
            <a:pathLst>
              <a:path w="14570239" h="4265106">
                <a:moveTo>
                  <a:pt x="0" y="0"/>
                </a:moveTo>
                <a:lnTo>
                  <a:pt x="14570240" y="0"/>
                </a:lnTo>
                <a:lnTo>
                  <a:pt x="14570240" y="4265107"/>
                </a:lnTo>
                <a:lnTo>
                  <a:pt x="0" y="42651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p:cNvSpPr/>
          <p:nvPr/>
        </p:nvSpPr>
        <p:spPr>
          <a:xfrm>
            <a:off x="10417121" y="7511913"/>
            <a:ext cx="0" cy="830141"/>
          </a:xfrm>
          <a:prstGeom prst="line">
            <a:avLst/>
          </a:prstGeom>
          <a:ln w="38100" cap="rnd">
            <a:solidFill>
              <a:srgbClr val="212427"/>
            </a:solidFill>
            <a:prstDash val="solid"/>
            <a:headEnd type="none" w="sm" len="sm"/>
            <a:tailEnd type="none" w="sm" len="sm"/>
          </a:ln>
        </p:spPr>
        <p:txBody>
          <a:bodyPr/>
          <a:lstStyle/>
          <a:p>
            <a:endParaRPr lang="en-US"/>
          </a:p>
        </p:txBody>
      </p:sp>
      <p:sp>
        <p:nvSpPr>
          <p:cNvPr id="5" name="Freeform 5"/>
          <p:cNvSpPr/>
          <p:nvPr/>
        </p:nvSpPr>
        <p:spPr>
          <a:xfrm>
            <a:off x="6410194" y="7511913"/>
            <a:ext cx="812938" cy="830141"/>
          </a:xfrm>
          <a:custGeom>
            <a:avLst/>
            <a:gdLst/>
            <a:ahLst/>
            <a:cxnLst/>
            <a:rect l="l" t="t" r="r" b="b"/>
            <a:pathLst>
              <a:path w="812938" h="830141">
                <a:moveTo>
                  <a:pt x="0" y="0"/>
                </a:moveTo>
                <a:lnTo>
                  <a:pt x="812938" y="0"/>
                </a:lnTo>
                <a:lnTo>
                  <a:pt x="812938" y="830141"/>
                </a:lnTo>
                <a:lnTo>
                  <a:pt x="0" y="830141"/>
                </a:lnTo>
                <a:lnTo>
                  <a:pt x="0" y="0"/>
                </a:lnTo>
                <a:close/>
              </a:path>
            </a:pathLst>
          </a:custGeom>
          <a:blipFill>
            <a:blip r:embed="rId6"/>
            <a:stretch>
              <a:fillRect t="-48" b="-48"/>
            </a:stretch>
          </a:blipFill>
        </p:spPr>
        <p:txBody>
          <a:bodyPr/>
          <a:lstStyle/>
          <a:p>
            <a:endParaRPr lang="en-US"/>
          </a:p>
        </p:txBody>
      </p:sp>
      <p:sp>
        <p:nvSpPr>
          <p:cNvPr id="6" name="Freeform 6"/>
          <p:cNvSpPr/>
          <p:nvPr/>
        </p:nvSpPr>
        <p:spPr>
          <a:xfrm>
            <a:off x="9180461" y="7511913"/>
            <a:ext cx="830941" cy="830141"/>
          </a:xfrm>
          <a:custGeom>
            <a:avLst/>
            <a:gdLst/>
            <a:ahLst/>
            <a:cxnLst/>
            <a:rect l="l" t="t" r="r" b="b"/>
            <a:pathLst>
              <a:path w="830941" h="830141">
                <a:moveTo>
                  <a:pt x="0" y="0"/>
                </a:moveTo>
                <a:lnTo>
                  <a:pt x="830941" y="0"/>
                </a:lnTo>
                <a:lnTo>
                  <a:pt x="830941" y="830141"/>
                </a:lnTo>
                <a:lnTo>
                  <a:pt x="0" y="830141"/>
                </a:lnTo>
                <a:lnTo>
                  <a:pt x="0" y="0"/>
                </a:lnTo>
                <a:close/>
              </a:path>
            </a:pathLst>
          </a:custGeom>
          <a:blipFill>
            <a:blip r:embed="rId7"/>
            <a:stretch>
              <a:fillRect t="-48" b="-48"/>
            </a:stretch>
          </a:blipFill>
        </p:spPr>
        <p:txBody>
          <a:bodyPr/>
          <a:lstStyle/>
          <a:p>
            <a:endParaRPr lang="en-US"/>
          </a:p>
        </p:txBody>
      </p:sp>
      <p:sp>
        <p:nvSpPr>
          <p:cNvPr id="7" name="Freeform 7"/>
          <p:cNvSpPr/>
          <p:nvPr/>
        </p:nvSpPr>
        <p:spPr>
          <a:xfrm>
            <a:off x="7613079" y="7511913"/>
            <a:ext cx="1177434" cy="830141"/>
          </a:xfrm>
          <a:custGeom>
            <a:avLst/>
            <a:gdLst/>
            <a:ahLst/>
            <a:cxnLst/>
            <a:rect l="l" t="t" r="r" b="b"/>
            <a:pathLst>
              <a:path w="1177434" h="830141">
                <a:moveTo>
                  <a:pt x="0" y="0"/>
                </a:moveTo>
                <a:lnTo>
                  <a:pt x="1177435" y="0"/>
                </a:lnTo>
                <a:lnTo>
                  <a:pt x="1177435" y="830141"/>
                </a:lnTo>
                <a:lnTo>
                  <a:pt x="0" y="830141"/>
                </a:lnTo>
                <a:lnTo>
                  <a:pt x="0" y="0"/>
                </a:lnTo>
                <a:close/>
              </a:path>
            </a:pathLst>
          </a:custGeom>
          <a:blipFill>
            <a:blip r:embed="rId8"/>
            <a:stretch>
              <a:fillRect t="-48" b="-48"/>
            </a:stretch>
          </a:blipFill>
        </p:spPr>
        <p:txBody>
          <a:bodyPr/>
          <a:lstStyle/>
          <a:p>
            <a:endParaRPr lang="en-US"/>
          </a:p>
        </p:txBody>
      </p:sp>
      <p:sp>
        <p:nvSpPr>
          <p:cNvPr id="8" name="Freeform 8"/>
          <p:cNvSpPr/>
          <p:nvPr/>
        </p:nvSpPr>
        <p:spPr>
          <a:xfrm>
            <a:off x="5189306" y="7511913"/>
            <a:ext cx="830941" cy="830141"/>
          </a:xfrm>
          <a:custGeom>
            <a:avLst/>
            <a:gdLst/>
            <a:ahLst/>
            <a:cxnLst/>
            <a:rect l="l" t="t" r="r" b="b"/>
            <a:pathLst>
              <a:path w="830941" h="830141">
                <a:moveTo>
                  <a:pt x="0" y="0"/>
                </a:moveTo>
                <a:lnTo>
                  <a:pt x="830941" y="0"/>
                </a:lnTo>
                <a:lnTo>
                  <a:pt x="830941" y="830141"/>
                </a:lnTo>
                <a:lnTo>
                  <a:pt x="0" y="830141"/>
                </a:lnTo>
                <a:lnTo>
                  <a:pt x="0" y="0"/>
                </a:lnTo>
                <a:close/>
              </a:path>
            </a:pathLst>
          </a:custGeom>
          <a:blipFill>
            <a:blip r:embed="rId9"/>
            <a:stretch>
              <a:fillRect t="-48" b="-48"/>
            </a:stretch>
          </a:blipFill>
        </p:spPr>
        <p:txBody>
          <a:bodyPr/>
          <a:lstStyle/>
          <a:p>
            <a:endParaRPr lang="en-US"/>
          </a:p>
        </p:txBody>
      </p:sp>
      <p:sp>
        <p:nvSpPr>
          <p:cNvPr id="9" name="Freeform 9"/>
          <p:cNvSpPr/>
          <p:nvPr/>
        </p:nvSpPr>
        <p:spPr>
          <a:xfrm>
            <a:off x="3968417" y="7511913"/>
            <a:ext cx="830941" cy="830141"/>
          </a:xfrm>
          <a:custGeom>
            <a:avLst/>
            <a:gdLst/>
            <a:ahLst/>
            <a:cxnLst/>
            <a:rect l="l" t="t" r="r" b="b"/>
            <a:pathLst>
              <a:path w="830941" h="830141">
                <a:moveTo>
                  <a:pt x="0" y="0"/>
                </a:moveTo>
                <a:lnTo>
                  <a:pt x="830942" y="0"/>
                </a:lnTo>
                <a:lnTo>
                  <a:pt x="830942" y="830141"/>
                </a:lnTo>
                <a:lnTo>
                  <a:pt x="0" y="830141"/>
                </a:lnTo>
                <a:lnTo>
                  <a:pt x="0" y="0"/>
                </a:lnTo>
                <a:close/>
              </a:path>
            </a:pathLst>
          </a:custGeom>
          <a:blipFill>
            <a:blip r:embed="rId10"/>
            <a:stretch>
              <a:fillRect t="-48" b="-48"/>
            </a:stretch>
          </a:blipFill>
        </p:spPr>
        <p:txBody>
          <a:bodyPr/>
          <a:lstStyle/>
          <a:p>
            <a:endParaRPr lang="en-US"/>
          </a:p>
        </p:txBody>
      </p:sp>
      <p:sp>
        <p:nvSpPr>
          <p:cNvPr id="10" name="TextBox 10"/>
          <p:cNvSpPr txBox="1"/>
          <p:nvPr/>
        </p:nvSpPr>
        <p:spPr>
          <a:xfrm>
            <a:off x="3968417" y="6688625"/>
            <a:ext cx="2584783" cy="604994"/>
          </a:xfrm>
          <a:prstGeom prst="rect">
            <a:avLst/>
          </a:prstGeom>
        </p:spPr>
        <p:txBody>
          <a:bodyPr wrap="square" lIns="0" tIns="0" rIns="0" bIns="0" rtlCol="0" anchor="t">
            <a:spAutoFit/>
          </a:bodyPr>
          <a:lstStyle/>
          <a:p>
            <a:pPr algn="l">
              <a:lnSpc>
                <a:spcPts val="5099"/>
              </a:lnSpc>
            </a:pPr>
            <a:r>
              <a:rPr lang="en-US" sz="3642" b="1" spc="-145" dirty="0">
                <a:solidFill>
                  <a:srgbClr val="212427"/>
                </a:solidFill>
                <a:latin typeface="Inter Bold"/>
                <a:ea typeface="Inter Bold"/>
                <a:cs typeface="Inter Bold"/>
                <a:sym typeface="Inter Bold"/>
              </a:rPr>
              <a:t>Find us on:</a:t>
            </a:r>
          </a:p>
        </p:txBody>
      </p:sp>
      <p:sp>
        <p:nvSpPr>
          <p:cNvPr id="11" name="TextBox 11"/>
          <p:cNvSpPr txBox="1"/>
          <p:nvPr/>
        </p:nvSpPr>
        <p:spPr>
          <a:xfrm>
            <a:off x="10435823" y="7511913"/>
            <a:ext cx="4270776" cy="804066"/>
          </a:xfrm>
          <a:prstGeom prst="rect">
            <a:avLst/>
          </a:prstGeom>
        </p:spPr>
        <p:txBody>
          <a:bodyPr wrap="square" lIns="0" tIns="0" rIns="0" bIns="0" rtlCol="0" anchor="t">
            <a:spAutoFit/>
          </a:bodyPr>
          <a:lstStyle/>
          <a:p>
            <a:pPr algn="ctr">
              <a:lnSpc>
                <a:spcPts val="6825"/>
              </a:lnSpc>
            </a:pPr>
            <a:r>
              <a:rPr lang="en-US" sz="4875" b="1" spc="-370" dirty="0">
                <a:solidFill>
                  <a:srgbClr val="212427"/>
                </a:solidFill>
                <a:latin typeface="Gotham Medium"/>
                <a:ea typeface="Gotham Medium"/>
                <a:cs typeface="Gotham Medium"/>
                <a:sym typeface="Gotham Medium"/>
              </a:rPr>
              <a:t>TXOGA.ORG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5049127" y="934816"/>
            <a:ext cx="8209674" cy="1245919"/>
          </a:xfrm>
          <a:prstGeom prst="rect">
            <a:avLst/>
          </a:prstGeom>
        </p:spPr>
        <p:txBody>
          <a:bodyPr wrap="square" lIns="0" tIns="0" rIns="0" bIns="0" rtlCol="0" anchor="t">
            <a:spAutoFit/>
          </a:bodyPr>
          <a:lstStyle/>
          <a:p>
            <a:pPr algn="ctr">
              <a:lnSpc>
                <a:spcPts val="10400"/>
              </a:lnSpc>
            </a:pPr>
            <a:r>
              <a:rPr lang="en-US" sz="8000" b="1" spc="40" dirty="0">
                <a:solidFill>
                  <a:srgbClr val="2B2C30"/>
                </a:solidFill>
                <a:latin typeface="Inter Heavy"/>
                <a:ea typeface="Inter Heavy"/>
                <a:cs typeface="Inter Heavy"/>
                <a:sym typeface="Inter Heavy"/>
              </a:rPr>
              <a:t>Who We Are</a:t>
            </a:r>
          </a:p>
        </p:txBody>
      </p:sp>
      <p:grpSp>
        <p:nvGrpSpPr>
          <p:cNvPr id="5" name="Group 5"/>
          <p:cNvGrpSpPr/>
          <p:nvPr/>
        </p:nvGrpSpPr>
        <p:grpSpPr>
          <a:xfrm>
            <a:off x="1038664" y="3426273"/>
            <a:ext cx="7942183" cy="4221176"/>
            <a:chOff x="0" y="0"/>
            <a:chExt cx="10589577" cy="5628235"/>
          </a:xfrm>
        </p:grpSpPr>
        <p:grpSp>
          <p:nvGrpSpPr>
            <p:cNvPr id="6" name="Group 6"/>
            <p:cNvGrpSpPr/>
            <p:nvPr/>
          </p:nvGrpSpPr>
          <p:grpSpPr>
            <a:xfrm>
              <a:off x="0" y="0"/>
              <a:ext cx="10589577" cy="5628235"/>
              <a:chOff x="0" y="0"/>
              <a:chExt cx="1708268" cy="907924"/>
            </a:xfrm>
          </p:grpSpPr>
          <p:sp>
            <p:nvSpPr>
              <p:cNvPr id="7" name="Freeform 7"/>
              <p:cNvSpPr/>
              <p:nvPr/>
            </p:nvSpPr>
            <p:spPr>
              <a:xfrm>
                <a:off x="0" y="0"/>
                <a:ext cx="1708268" cy="907924"/>
              </a:xfrm>
              <a:custGeom>
                <a:avLst/>
                <a:gdLst/>
                <a:ahLst/>
                <a:cxnLst/>
                <a:rect l="l" t="t" r="r" b="b"/>
                <a:pathLst>
                  <a:path w="1708268" h="907924">
                    <a:moveTo>
                      <a:pt x="9748" y="0"/>
                    </a:moveTo>
                    <a:lnTo>
                      <a:pt x="1698520" y="0"/>
                    </a:lnTo>
                    <a:cubicBezTo>
                      <a:pt x="1701105" y="0"/>
                      <a:pt x="1703585" y="1027"/>
                      <a:pt x="1705413" y="2855"/>
                    </a:cubicBezTo>
                    <a:cubicBezTo>
                      <a:pt x="1707241" y="4683"/>
                      <a:pt x="1708268" y="7163"/>
                      <a:pt x="1708268" y="9748"/>
                    </a:cubicBezTo>
                    <a:lnTo>
                      <a:pt x="1708268" y="898176"/>
                    </a:lnTo>
                    <a:cubicBezTo>
                      <a:pt x="1708268" y="900762"/>
                      <a:pt x="1707241" y="903241"/>
                      <a:pt x="1705413" y="905069"/>
                    </a:cubicBezTo>
                    <a:cubicBezTo>
                      <a:pt x="1703585" y="906897"/>
                      <a:pt x="1701105" y="907924"/>
                      <a:pt x="1698520" y="907924"/>
                    </a:cubicBezTo>
                    <a:lnTo>
                      <a:pt x="9748" y="907924"/>
                    </a:lnTo>
                    <a:cubicBezTo>
                      <a:pt x="7163" y="907924"/>
                      <a:pt x="4683" y="906897"/>
                      <a:pt x="2855" y="905069"/>
                    </a:cubicBezTo>
                    <a:cubicBezTo>
                      <a:pt x="1027" y="903241"/>
                      <a:pt x="0" y="900762"/>
                      <a:pt x="0" y="898176"/>
                    </a:cubicBezTo>
                    <a:lnTo>
                      <a:pt x="0" y="9748"/>
                    </a:lnTo>
                    <a:cubicBezTo>
                      <a:pt x="0" y="7163"/>
                      <a:pt x="1027" y="4683"/>
                      <a:pt x="2855" y="2855"/>
                    </a:cubicBezTo>
                    <a:cubicBezTo>
                      <a:pt x="4683" y="1027"/>
                      <a:pt x="7163" y="0"/>
                      <a:pt x="9748" y="0"/>
                    </a:cubicBezTo>
                    <a:close/>
                  </a:path>
                </a:pathLst>
              </a:custGeom>
              <a:solidFill>
                <a:srgbClr val="FFFFFF"/>
              </a:solidFill>
              <a:ln w="9525" cap="sq">
                <a:solidFill>
                  <a:srgbClr val="112240"/>
                </a:solidFill>
                <a:prstDash val="solid"/>
                <a:miter/>
              </a:ln>
            </p:spPr>
            <p:txBody>
              <a:bodyPr/>
              <a:lstStyle/>
              <a:p>
                <a:endParaRPr lang="en-US"/>
              </a:p>
            </p:txBody>
          </p:sp>
          <p:sp>
            <p:nvSpPr>
              <p:cNvPr id="8" name="TextBox 8"/>
              <p:cNvSpPr txBox="1"/>
              <p:nvPr/>
            </p:nvSpPr>
            <p:spPr>
              <a:xfrm>
                <a:off x="0" y="19050"/>
                <a:ext cx="1708268" cy="888874"/>
              </a:xfrm>
              <a:prstGeom prst="rect">
                <a:avLst/>
              </a:prstGeom>
            </p:spPr>
            <p:txBody>
              <a:bodyPr lIns="50800" tIns="50800" rIns="50800" bIns="50800" rtlCol="0" anchor="ctr"/>
              <a:lstStyle/>
              <a:p>
                <a:pPr algn="ctr">
                  <a:lnSpc>
                    <a:spcPts val="1117"/>
                  </a:lnSpc>
                </a:pPr>
                <a:endParaRPr/>
              </a:p>
            </p:txBody>
          </p:sp>
        </p:grpSp>
        <p:sp>
          <p:nvSpPr>
            <p:cNvPr id="9" name="Freeform 9"/>
            <p:cNvSpPr/>
            <p:nvPr/>
          </p:nvSpPr>
          <p:spPr>
            <a:xfrm>
              <a:off x="473576" y="1651607"/>
              <a:ext cx="533649" cy="495953"/>
            </a:xfrm>
            <a:custGeom>
              <a:avLst/>
              <a:gdLst/>
              <a:ahLst/>
              <a:cxnLst/>
              <a:rect l="l" t="t" r="r" b="b"/>
              <a:pathLst>
                <a:path w="533649" h="495953">
                  <a:moveTo>
                    <a:pt x="0" y="0"/>
                  </a:moveTo>
                  <a:lnTo>
                    <a:pt x="533649" y="0"/>
                  </a:lnTo>
                  <a:lnTo>
                    <a:pt x="533649" y="495953"/>
                  </a:lnTo>
                  <a:lnTo>
                    <a:pt x="0" y="495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473576" y="2489627"/>
              <a:ext cx="533649" cy="495953"/>
            </a:xfrm>
            <a:custGeom>
              <a:avLst/>
              <a:gdLst/>
              <a:ahLst/>
              <a:cxnLst/>
              <a:rect l="l" t="t" r="r" b="b"/>
              <a:pathLst>
                <a:path w="533649" h="495953">
                  <a:moveTo>
                    <a:pt x="0" y="0"/>
                  </a:moveTo>
                  <a:lnTo>
                    <a:pt x="533649" y="0"/>
                  </a:lnTo>
                  <a:lnTo>
                    <a:pt x="533649" y="495953"/>
                  </a:lnTo>
                  <a:lnTo>
                    <a:pt x="0" y="495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473576" y="3327647"/>
              <a:ext cx="533649" cy="495953"/>
            </a:xfrm>
            <a:custGeom>
              <a:avLst/>
              <a:gdLst/>
              <a:ahLst/>
              <a:cxnLst/>
              <a:rect l="l" t="t" r="r" b="b"/>
              <a:pathLst>
                <a:path w="533649" h="495953">
                  <a:moveTo>
                    <a:pt x="0" y="0"/>
                  </a:moveTo>
                  <a:lnTo>
                    <a:pt x="533649" y="0"/>
                  </a:lnTo>
                  <a:lnTo>
                    <a:pt x="533649" y="495953"/>
                  </a:lnTo>
                  <a:lnTo>
                    <a:pt x="0" y="495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473576" y="4165667"/>
              <a:ext cx="533649" cy="495953"/>
            </a:xfrm>
            <a:custGeom>
              <a:avLst/>
              <a:gdLst/>
              <a:ahLst/>
              <a:cxnLst/>
              <a:rect l="l" t="t" r="r" b="b"/>
              <a:pathLst>
                <a:path w="533649" h="495953">
                  <a:moveTo>
                    <a:pt x="0" y="0"/>
                  </a:moveTo>
                  <a:lnTo>
                    <a:pt x="533649" y="0"/>
                  </a:lnTo>
                  <a:lnTo>
                    <a:pt x="533649" y="495954"/>
                  </a:lnTo>
                  <a:lnTo>
                    <a:pt x="0" y="495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473576" y="562588"/>
              <a:ext cx="7114119" cy="432639"/>
            </a:xfrm>
            <a:prstGeom prst="rect">
              <a:avLst/>
            </a:prstGeom>
          </p:spPr>
          <p:txBody>
            <a:bodyPr lIns="0" tIns="0" rIns="0" bIns="0" rtlCol="0" anchor="t">
              <a:spAutoFit/>
            </a:bodyPr>
            <a:lstStyle/>
            <a:p>
              <a:pPr algn="l">
                <a:lnSpc>
                  <a:spcPts val="2479"/>
                </a:lnSpc>
              </a:pPr>
              <a:r>
                <a:rPr lang="en-US" sz="2254" b="1" spc="-90">
                  <a:solidFill>
                    <a:srgbClr val="D92038"/>
                  </a:solidFill>
                  <a:latin typeface="Inter Bold"/>
                  <a:ea typeface="Inter Bold"/>
                  <a:cs typeface="Inter Bold"/>
                  <a:sym typeface="Inter Bold"/>
                </a:rPr>
                <a:t>TXOGA Workers’ Comp. Safety Group</a:t>
              </a:r>
              <a:r>
                <a:rPr lang="en-US" sz="2254" b="1" spc="-90">
                  <a:solidFill>
                    <a:srgbClr val="112240"/>
                  </a:solidFill>
                  <a:latin typeface="Inter Bold"/>
                  <a:ea typeface="Inter Bold"/>
                  <a:cs typeface="Inter Bold"/>
                  <a:sym typeface="Inter Bold"/>
                </a:rPr>
                <a:t> </a:t>
              </a:r>
            </a:p>
          </p:txBody>
        </p:sp>
        <p:sp>
          <p:nvSpPr>
            <p:cNvPr id="14" name="Freeform 14"/>
            <p:cNvSpPr/>
            <p:nvPr/>
          </p:nvSpPr>
          <p:spPr>
            <a:xfrm>
              <a:off x="7543745" y="327191"/>
              <a:ext cx="2745740" cy="942632"/>
            </a:xfrm>
            <a:custGeom>
              <a:avLst/>
              <a:gdLst/>
              <a:ahLst/>
              <a:cxnLst/>
              <a:rect l="l" t="t" r="r" b="b"/>
              <a:pathLst>
                <a:path w="2745740" h="942632">
                  <a:moveTo>
                    <a:pt x="0" y="0"/>
                  </a:moveTo>
                  <a:lnTo>
                    <a:pt x="2745740" y="0"/>
                  </a:lnTo>
                  <a:lnTo>
                    <a:pt x="2745740" y="942632"/>
                  </a:lnTo>
                  <a:lnTo>
                    <a:pt x="0" y="942632"/>
                  </a:lnTo>
                  <a:lnTo>
                    <a:pt x="0" y="0"/>
                  </a:lnTo>
                  <a:close/>
                </a:path>
              </a:pathLst>
            </a:custGeom>
            <a:blipFill>
              <a:blip r:embed="rId8"/>
              <a:stretch>
                <a:fillRect/>
              </a:stretch>
            </a:blipFill>
          </p:spPr>
          <p:txBody>
            <a:bodyPr/>
            <a:lstStyle/>
            <a:p>
              <a:endParaRPr lang="en-US"/>
            </a:p>
          </p:txBody>
        </p:sp>
        <p:sp>
          <p:nvSpPr>
            <p:cNvPr id="15" name="TextBox 15"/>
            <p:cNvSpPr txBox="1"/>
            <p:nvPr/>
          </p:nvSpPr>
          <p:spPr>
            <a:xfrm>
              <a:off x="1264035" y="1679243"/>
              <a:ext cx="8646662" cy="507356"/>
            </a:xfrm>
            <a:prstGeom prst="rect">
              <a:avLst/>
            </a:prstGeom>
          </p:spPr>
          <p:txBody>
            <a:bodyPr lIns="0" tIns="0" rIns="0" bIns="0" rtlCol="0" anchor="t">
              <a:spAutoFit/>
            </a:bodyPr>
            <a:lstStyle/>
            <a:p>
              <a:pPr algn="l">
                <a:lnSpc>
                  <a:spcPts val="2798"/>
                </a:lnSpc>
              </a:pPr>
              <a:r>
                <a:rPr lang="en-US" sz="2914" b="1" spc="-116">
                  <a:solidFill>
                    <a:srgbClr val="112240"/>
                  </a:solidFill>
                  <a:latin typeface="Inter Bold"/>
                  <a:ea typeface="Inter Bold"/>
                  <a:cs typeface="Inter Bold"/>
                  <a:sym typeface="Inter Bold"/>
                </a:rPr>
                <a:t>Up-front premium discount of 12.4%</a:t>
              </a:r>
            </a:p>
          </p:txBody>
        </p:sp>
        <p:sp>
          <p:nvSpPr>
            <p:cNvPr id="16" name="TextBox 16"/>
            <p:cNvSpPr txBox="1"/>
            <p:nvPr/>
          </p:nvSpPr>
          <p:spPr>
            <a:xfrm>
              <a:off x="1264035" y="2517263"/>
              <a:ext cx="8646662" cy="507356"/>
            </a:xfrm>
            <a:prstGeom prst="rect">
              <a:avLst/>
            </a:prstGeom>
          </p:spPr>
          <p:txBody>
            <a:bodyPr lIns="0" tIns="0" rIns="0" bIns="0" rtlCol="0" anchor="t">
              <a:spAutoFit/>
            </a:bodyPr>
            <a:lstStyle/>
            <a:p>
              <a:pPr algn="l">
                <a:lnSpc>
                  <a:spcPts val="2798"/>
                </a:lnSpc>
              </a:pPr>
              <a:r>
                <a:rPr lang="en-US" sz="2914" b="1" spc="-116">
                  <a:solidFill>
                    <a:srgbClr val="112240"/>
                  </a:solidFill>
                  <a:latin typeface="Inter Bold"/>
                  <a:ea typeface="Inter Bold"/>
                  <a:cs typeface="Inter Bold"/>
                  <a:sym typeface="Inter Bold"/>
                </a:rPr>
                <a:t>Opportunity to receive two dividends*</a:t>
              </a:r>
            </a:p>
          </p:txBody>
        </p:sp>
        <p:sp>
          <p:nvSpPr>
            <p:cNvPr id="17" name="TextBox 17"/>
            <p:cNvSpPr txBox="1"/>
            <p:nvPr/>
          </p:nvSpPr>
          <p:spPr>
            <a:xfrm>
              <a:off x="1264035" y="3355283"/>
              <a:ext cx="9032894" cy="507356"/>
            </a:xfrm>
            <a:prstGeom prst="rect">
              <a:avLst/>
            </a:prstGeom>
          </p:spPr>
          <p:txBody>
            <a:bodyPr lIns="0" tIns="0" rIns="0" bIns="0" rtlCol="0" anchor="t">
              <a:spAutoFit/>
            </a:bodyPr>
            <a:lstStyle/>
            <a:p>
              <a:pPr algn="l">
                <a:lnSpc>
                  <a:spcPts val="2798"/>
                </a:lnSpc>
              </a:pPr>
              <a:r>
                <a:rPr lang="en-US" sz="2914" b="1" spc="-116">
                  <a:solidFill>
                    <a:srgbClr val="112240"/>
                  </a:solidFill>
                  <a:latin typeface="Inter Bold"/>
                  <a:ea typeface="Inter Bold"/>
                  <a:cs typeface="Inter Bold"/>
                  <a:sym typeface="Inter Bold"/>
                </a:rPr>
                <a:t>$48M+ in group dividends since 2001 </a:t>
              </a:r>
            </a:p>
          </p:txBody>
        </p:sp>
        <p:sp>
          <p:nvSpPr>
            <p:cNvPr id="18" name="TextBox 18"/>
            <p:cNvSpPr txBox="1"/>
            <p:nvPr/>
          </p:nvSpPr>
          <p:spPr>
            <a:xfrm>
              <a:off x="1264035" y="4193303"/>
              <a:ext cx="9025450" cy="507356"/>
            </a:xfrm>
            <a:prstGeom prst="rect">
              <a:avLst/>
            </a:prstGeom>
          </p:spPr>
          <p:txBody>
            <a:bodyPr lIns="0" tIns="0" rIns="0" bIns="0" rtlCol="0" anchor="t">
              <a:spAutoFit/>
            </a:bodyPr>
            <a:lstStyle/>
            <a:p>
              <a:pPr algn="l">
                <a:lnSpc>
                  <a:spcPts val="2798"/>
                </a:lnSpc>
              </a:pPr>
              <a:r>
                <a:rPr lang="en-US" sz="2914" b="1" spc="-116">
                  <a:solidFill>
                    <a:srgbClr val="112240"/>
                  </a:solidFill>
                  <a:latin typeface="Inter Bold"/>
                  <a:ea typeface="Inter Bold"/>
                  <a:cs typeface="Inter Bold"/>
                  <a:sym typeface="Inter Bold"/>
                </a:rPr>
                <a:t>TXOGA Safety Talks &amp; safety resources</a:t>
              </a:r>
            </a:p>
          </p:txBody>
        </p:sp>
        <p:sp>
          <p:nvSpPr>
            <p:cNvPr id="19" name="TextBox 19"/>
            <p:cNvSpPr txBox="1"/>
            <p:nvPr/>
          </p:nvSpPr>
          <p:spPr>
            <a:xfrm>
              <a:off x="473576" y="5030820"/>
              <a:ext cx="9437121" cy="296851"/>
            </a:xfrm>
            <a:prstGeom prst="rect">
              <a:avLst/>
            </a:prstGeom>
          </p:spPr>
          <p:txBody>
            <a:bodyPr lIns="0" tIns="0" rIns="0" bIns="0" rtlCol="0" anchor="t">
              <a:spAutoFit/>
            </a:bodyPr>
            <a:lstStyle/>
            <a:p>
              <a:pPr algn="l">
                <a:lnSpc>
                  <a:spcPts val="1681"/>
                </a:lnSpc>
              </a:pPr>
              <a:r>
                <a:rPr lang="en-US" sz="1528" b="1" i="1" spc="-61">
                  <a:solidFill>
                    <a:srgbClr val="112240"/>
                  </a:solidFill>
                  <a:latin typeface="Inter Bold Italics"/>
                  <a:ea typeface="Inter Bold Italics"/>
                  <a:cs typeface="Inter Bold Italics"/>
                  <a:sym typeface="Inter Bold Italics"/>
                </a:rPr>
                <a:t>*Dividends are based on performance and not guaranteed</a:t>
              </a:r>
            </a:p>
          </p:txBody>
        </p:sp>
      </p:grpSp>
      <p:grpSp>
        <p:nvGrpSpPr>
          <p:cNvPr id="21" name="Group 21"/>
          <p:cNvGrpSpPr/>
          <p:nvPr/>
        </p:nvGrpSpPr>
        <p:grpSpPr>
          <a:xfrm>
            <a:off x="9327081" y="3426273"/>
            <a:ext cx="7942183" cy="4221176"/>
            <a:chOff x="0" y="0"/>
            <a:chExt cx="1708268" cy="907924"/>
          </a:xfrm>
        </p:grpSpPr>
        <p:sp>
          <p:nvSpPr>
            <p:cNvPr id="22" name="Freeform 22"/>
            <p:cNvSpPr/>
            <p:nvPr/>
          </p:nvSpPr>
          <p:spPr>
            <a:xfrm>
              <a:off x="0" y="0"/>
              <a:ext cx="1708268" cy="907924"/>
            </a:xfrm>
            <a:custGeom>
              <a:avLst/>
              <a:gdLst/>
              <a:ahLst/>
              <a:cxnLst/>
              <a:rect l="l" t="t" r="r" b="b"/>
              <a:pathLst>
                <a:path w="1708268" h="907924">
                  <a:moveTo>
                    <a:pt x="9748" y="0"/>
                  </a:moveTo>
                  <a:lnTo>
                    <a:pt x="1698520" y="0"/>
                  </a:lnTo>
                  <a:cubicBezTo>
                    <a:pt x="1701105" y="0"/>
                    <a:pt x="1703585" y="1027"/>
                    <a:pt x="1705413" y="2855"/>
                  </a:cubicBezTo>
                  <a:cubicBezTo>
                    <a:pt x="1707241" y="4683"/>
                    <a:pt x="1708268" y="7163"/>
                    <a:pt x="1708268" y="9748"/>
                  </a:cubicBezTo>
                  <a:lnTo>
                    <a:pt x="1708268" y="898176"/>
                  </a:lnTo>
                  <a:cubicBezTo>
                    <a:pt x="1708268" y="900762"/>
                    <a:pt x="1707241" y="903241"/>
                    <a:pt x="1705413" y="905069"/>
                  </a:cubicBezTo>
                  <a:cubicBezTo>
                    <a:pt x="1703585" y="906897"/>
                    <a:pt x="1701105" y="907924"/>
                    <a:pt x="1698520" y="907924"/>
                  </a:cubicBezTo>
                  <a:lnTo>
                    <a:pt x="9748" y="907924"/>
                  </a:lnTo>
                  <a:cubicBezTo>
                    <a:pt x="7163" y="907924"/>
                    <a:pt x="4683" y="906897"/>
                    <a:pt x="2855" y="905069"/>
                  </a:cubicBezTo>
                  <a:cubicBezTo>
                    <a:pt x="1027" y="903241"/>
                    <a:pt x="0" y="900762"/>
                    <a:pt x="0" y="898176"/>
                  </a:cubicBezTo>
                  <a:lnTo>
                    <a:pt x="0" y="9748"/>
                  </a:lnTo>
                  <a:cubicBezTo>
                    <a:pt x="0" y="7163"/>
                    <a:pt x="1027" y="4683"/>
                    <a:pt x="2855" y="2855"/>
                  </a:cubicBezTo>
                  <a:cubicBezTo>
                    <a:pt x="4683" y="1027"/>
                    <a:pt x="7163" y="0"/>
                    <a:pt x="9748" y="0"/>
                  </a:cubicBezTo>
                  <a:close/>
                </a:path>
              </a:pathLst>
            </a:custGeom>
            <a:solidFill>
              <a:srgbClr val="FFFFFF"/>
            </a:solidFill>
            <a:ln w="9525" cap="sq">
              <a:solidFill>
                <a:srgbClr val="112240"/>
              </a:solidFill>
              <a:prstDash val="solid"/>
              <a:miter/>
            </a:ln>
          </p:spPr>
          <p:txBody>
            <a:bodyPr/>
            <a:lstStyle/>
            <a:p>
              <a:endParaRPr lang="en-US"/>
            </a:p>
          </p:txBody>
        </p:sp>
        <p:sp>
          <p:nvSpPr>
            <p:cNvPr id="23" name="TextBox 23"/>
            <p:cNvSpPr txBox="1"/>
            <p:nvPr/>
          </p:nvSpPr>
          <p:spPr>
            <a:xfrm>
              <a:off x="0" y="19050"/>
              <a:ext cx="1708268" cy="888874"/>
            </a:xfrm>
            <a:prstGeom prst="rect">
              <a:avLst/>
            </a:prstGeom>
          </p:spPr>
          <p:txBody>
            <a:bodyPr lIns="50800" tIns="50800" rIns="50800" bIns="50800" rtlCol="0" anchor="ctr"/>
            <a:lstStyle/>
            <a:p>
              <a:pPr algn="ctr">
                <a:lnSpc>
                  <a:spcPts val="1117"/>
                </a:lnSpc>
              </a:pPr>
              <a:endParaRPr/>
            </a:p>
          </p:txBody>
        </p:sp>
      </p:grpSp>
      <p:sp>
        <p:nvSpPr>
          <p:cNvPr id="24" name="Freeform 24"/>
          <p:cNvSpPr/>
          <p:nvPr/>
        </p:nvSpPr>
        <p:spPr>
          <a:xfrm>
            <a:off x="9682263" y="4626703"/>
            <a:ext cx="420857" cy="391128"/>
          </a:xfrm>
          <a:custGeom>
            <a:avLst/>
            <a:gdLst/>
            <a:ahLst/>
            <a:cxnLst/>
            <a:rect l="l" t="t" r="r" b="b"/>
            <a:pathLst>
              <a:path w="561142" h="521504">
                <a:moveTo>
                  <a:pt x="0" y="0"/>
                </a:moveTo>
                <a:lnTo>
                  <a:pt x="561142" y="0"/>
                </a:lnTo>
                <a:lnTo>
                  <a:pt x="561142" y="521504"/>
                </a:lnTo>
                <a:lnTo>
                  <a:pt x="0" y="521504"/>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TextBox 25"/>
          <p:cNvSpPr txBox="1"/>
          <p:nvPr/>
        </p:nvSpPr>
        <p:spPr>
          <a:xfrm>
            <a:off x="10305650" y="4645921"/>
            <a:ext cx="6576846" cy="402697"/>
          </a:xfrm>
          <a:prstGeom prst="rect">
            <a:avLst/>
          </a:prstGeom>
        </p:spPr>
        <p:txBody>
          <a:bodyPr lIns="0" tIns="0" rIns="0" bIns="0" rtlCol="0" anchor="t">
            <a:spAutoFit/>
          </a:bodyPr>
          <a:lstStyle/>
          <a:p>
            <a:pPr algn="l">
              <a:lnSpc>
                <a:spcPts val="2942"/>
              </a:lnSpc>
            </a:pPr>
            <a:r>
              <a:rPr lang="en-US" sz="3064" b="1" spc="-122">
                <a:solidFill>
                  <a:srgbClr val="112240"/>
                </a:solidFill>
                <a:latin typeface="Inter Bold"/>
                <a:ea typeface="Inter Bold"/>
                <a:cs typeface="Inter Bold"/>
                <a:sym typeface="Inter Bold"/>
              </a:rPr>
              <a:t>Choose the plan that works for you</a:t>
            </a:r>
          </a:p>
        </p:txBody>
      </p:sp>
      <p:sp>
        <p:nvSpPr>
          <p:cNvPr id="26" name="Freeform 26"/>
          <p:cNvSpPr/>
          <p:nvPr/>
        </p:nvSpPr>
        <p:spPr>
          <a:xfrm>
            <a:off x="9682263" y="5251918"/>
            <a:ext cx="420857" cy="391128"/>
          </a:xfrm>
          <a:custGeom>
            <a:avLst/>
            <a:gdLst/>
            <a:ahLst/>
            <a:cxnLst/>
            <a:rect l="l" t="t" r="r" b="b"/>
            <a:pathLst>
              <a:path w="561142" h="521504">
                <a:moveTo>
                  <a:pt x="0" y="0"/>
                </a:moveTo>
                <a:lnTo>
                  <a:pt x="561142" y="0"/>
                </a:lnTo>
                <a:lnTo>
                  <a:pt x="561142" y="521504"/>
                </a:lnTo>
                <a:lnTo>
                  <a:pt x="0" y="521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TextBox 27"/>
          <p:cNvSpPr txBox="1"/>
          <p:nvPr/>
        </p:nvSpPr>
        <p:spPr>
          <a:xfrm>
            <a:off x="10305650" y="5271137"/>
            <a:ext cx="6744128" cy="402697"/>
          </a:xfrm>
          <a:prstGeom prst="rect">
            <a:avLst/>
          </a:prstGeom>
        </p:spPr>
        <p:txBody>
          <a:bodyPr lIns="0" tIns="0" rIns="0" bIns="0" rtlCol="0" anchor="t">
            <a:spAutoFit/>
          </a:bodyPr>
          <a:lstStyle/>
          <a:p>
            <a:pPr algn="l">
              <a:lnSpc>
                <a:spcPts val="2942"/>
              </a:lnSpc>
            </a:pPr>
            <a:r>
              <a:rPr lang="en-US" sz="3064" b="1" spc="-122">
                <a:solidFill>
                  <a:srgbClr val="112240"/>
                </a:solidFill>
                <a:latin typeface="Inter Bold"/>
                <a:ea typeface="Inter Bold"/>
                <a:cs typeface="Inter Bold"/>
                <a:sym typeface="Inter Bold"/>
              </a:rPr>
              <a:t>Access to large network of providers</a:t>
            </a:r>
          </a:p>
        </p:txBody>
      </p:sp>
      <p:sp>
        <p:nvSpPr>
          <p:cNvPr id="28" name="Freeform 28"/>
          <p:cNvSpPr/>
          <p:nvPr/>
        </p:nvSpPr>
        <p:spPr>
          <a:xfrm>
            <a:off x="9682263" y="5877134"/>
            <a:ext cx="420857" cy="391128"/>
          </a:xfrm>
          <a:custGeom>
            <a:avLst/>
            <a:gdLst/>
            <a:ahLst/>
            <a:cxnLst/>
            <a:rect l="l" t="t" r="r" b="b"/>
            <a:pathLst>
              <a:path w="561142" h="521504">
                <a:moveTo>
                  <a:pt x="0" y="0"/>
                </a:moveTo>
                <a:lnTo>
                  <a:pt x="561142" y="0"/>
                </a:lnTo>
                <a:lnTo>
                  <a:pt x="561142" y="521504"/>
                </a:lnTo>
                <a:lnTo>
                  <a:pt x="0" y="521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TextBox 29"/>
          <p:cNvSpPr txBox="1"/>
          <p:nvPr/>
        </p:nvSpPr>
        <p:spPr>
          <a:xfrm>
            <a:off x="10305650" y="5896352"/>
            <a:ext cx="6851628" cy="402697"/>
          </a:xfrm>
          <a:prstGeom prst="rect">
            <a:avLst/>
          </a:prstGeom>
        </p:spPr>
        <p:txBody>
          <a:bodyPr lIns="0" tIns="0" rIns="0" bIns="0" rtlCol="0" anchor="t">
            <a:spAutoFit/>
          </a:bodyPr>
          <a:lstStyle/>
          <a:p>
            <a:pPr algn="l">
              <a:lnSpc>
                <a:spcPts val="2942"/>
              </a:lnSpc>
            </a:pPr>
            <a:r>
              <a:rPr lang="en-US" sz="3064" b="1" spc="-122">
                <a:solidFill>
                  <a:srgbClr val="112240"/>
                </a:solidFill>
                <a:latin typeface="Inter Bold"/>
                <a:ea typeface="Inter Bold"/>
                <a:cs typeface="Inter Bold"/>
                <a:sym typeface="Inter Bold"/>
              </a:rPr>
              <a:t>Affordable group health coverage for:</a:t>
            </a:r>
          </a:p>
        </p:txBody>
      </p:sp>
      <p:sp>
        <p:nvSpPr>
          <p:cNvPr id="30" name="TextBox 30"/>
          <p:cNvSpPr txBox="1"/>
          <p:nvPr/>
        </p:nvSpPr>
        <p:spPr>
          <a:xfrm>
            <a:off x="9682263" y="3833491"/>
            <a:ext cx="5227357" cy="324479"/>
          </a:xfrm>
          <a:prstGeom prst="rect">
            <a:avLst/>
          </a:prstGeom>
        </p:spPr>
        <p:txBody>
          <a:bodyPr lIns="0" tIns="0" rIns="0" bIns="0" rtlCol="0" anchor="t">
            <a:spAutoFit/>
          </a:bodyPr>
          <a:lstStyle/>
          <a:p>
            <a:pPr algn="l">
              <a:lnSpc>
                <a:spcPts val="2479"/>
              </a:lnSpc>
            </a:pPr>
            <a:r>
              <a:rPr lang="en-US" sz="2254" b="1" spc="-90">
                <a:solidFill>
                  <a:srgbClr val="D92038"/>
                </a:solidFill>
                <a:latin typeface="Inter Bold"/>
                <a:ea typeface="Inter Bold"/>
                <a:cs typeface="Inter Bold"/>
                <a:sym typeface="Inter Bold"/>
              </a:rPr>
              <a:t>TXOGA Association Health Plan</a:t>
            </a:r>
          </a:p>
        </p:txBody>
      </p:sp>
      <p:sp>
        <p:nvSpPr>
          <p:cNvPr id="31" name="Freeform 31"/>
          <p:cNvSpPr/>
          <p:nvPr/>
        </p:nvSpPr>
        <p:spPr>
          <a:xfrm>
            <a:off x="14908069" y="3698086"/>
            <a:ext cx="2136126" cy="706974"/>
          </a:xfrm>
          <a:custGeom>
            <a:avLst/>
            <a:gdLst/>
            <a:ahLst/>
            <a:cxnLst/>
            <a:rect l="l" t="t" r="r" b="b"/>
            <a:pathLst>
              <a:path w="2848168" h="942632">
                <a:moveTo>
                  <a:pt x="0" y="0"/>
                </a:moveTo>
                <a:lnTo>
                  <a:pt x="2848168" y="0"/>
                </a:lnTo>
                <a:lnTo>
                  <a:pt x="2848168" y="942632"/>
                </a:lnTo>
                <a:lnTo>
                  <a:pt x="0" y="942632"/>
                </a:lnTo>
                <a:lnTo>
                  <a:pt x="0" y="0"/>
                </a:lnTo>
                <a:close/>
              </a:path>
            </a:pathLst>
          </a:custGeom>
          <a:blipFill>
            <a:blip r:embed="rId10"/>
            <a:stretch>
              <a:fillRect/>
            </a:stretch>
          </a:blipFill>
        </p:spPr>
        <p:txBody>
          <a:bodyPr/>
          <a:lstStyle/>
          <a:p>
            <a:endParaRPr lang="en-US"/>
          </a:p>
        </p:txBody>
      </p:sp>
      <p:sp>
        <p:nvSpPr>
          <p:cNvPr id="35" name="TextBox 35"/>
          <p:cNvSpPr txBox="1"/>
          <p:nvPr/>
        </p:nvSpPr>
        <p:spPr>
          <a:xfrm>
            <a:off x="4770395" y="8631479"/>
            <a:ext cx="8747210" cy="614536"/>
          </a:xfrm>
          <a:prstGeom prst="rect">
            <a:avLst/>
          </a:prstGeom>
        </p:spPr>
        <p:txBody>
          <a:bodyPr lIns="0" tIns="0" rIns="0" bIns="0" rtlCol="0" anchor="t">
            <a:spAutoFit/>
          </a:bodyPr>
          <a:lstStyle/>
          <a:p>
            <a:pPr algn="ctr">
              <a:lnSpc>
                <a:spcPts val="4788"/>
              </a:lnSpc>
            </a:pPr>
            <a:r>
              <a:rPr lang="en-US" sz="4353" b="1" i="1" spc="-174" dirty="0">
                <a:solidFill>
                  <a:srgbClr val="212427"/>
                </a:solidFill>
                <a:latin typeface="Inter Bold Italics"/>
                <a:ea typeface="Inter Bold Italics"/>
                <a:cs typeface="Inter Bold Italics"/>
                <a:sym typeface="Inter Bold Italics"/>
              </a:rPr>
              <a:t>Learn more at txogainsurance.com</a:t>
            </a:r>
          </a:p>
        </p:txBody>
      </p:sp>
      <p:sp>
        <p:nvSpPr>
          <p:cNvPr id="37" name="Rectangle: Rounded Corners 36">
            <a:extLst>
              <a:ext uri="{FF2B5EF4-FFF2-40B4-BE49-F238E27FC236}">
                <a16:creationId xmlns:a16="http://schemas.microsoft.com/office/drawing/2014/main" id="{DF17D20E-19B8-7357-AD2F-8FA6E41AA18F}"/>
              </a:ext>
            </a:extLst>
          </p:cNvPr>
          <p:cNvSpPr/>
          <p:nvPr/>
        </p:nvSpPr>
        <p:spPr>
          <a:xfrm>
            <a:off x="9713939" y="6545294"/>
            <a:ext cx="3843984" cy="392905"/>
          </a:xfrm>
          <a:prstGeom prst="roundRect">
            <a:avLst/>
          </a:prstGeom>
          <a:solidFill>
            <a:srgbClr val="112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00840265-1FA9-4B4C-88E4-C5288D5C4EE8}"/>
              </a:ext>
            </a:extLst>
          </p:cNvPr>
          <p:cNvSpPr/>
          <p:nvPr/>
        </p:nvSpPr>
        <p:spPr>
          <a:xfrm>
            <a:off x="13667463" y="6541461"/>
            <a:ext cx="3215124" cy="392905"/>
          </a:xfrm>
          <a:prstGeom prst="roundRect">
            <a:avLst/>
          </a:prstGeom>
          <a:solidFill>
            <a:srgbClr val="112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A3278163-8ACC-BBD2-8415-4452D0085753}"/>
              </a:ext>
            </a:extLst>
          </p:cNvPr>
          <p:cNvSpPr/>
          <p:nvPr/>
        </p:nvSpPr>
        <p:spPr>
          <a:xfrm>
            <a:off x="10281323" y="7039038"/>
            <a:ext cx="6096000" cy="392905"/>
          </a:xfrm>
          <a:prstGeom prst="roundRect">
            <a:avLst/>
          </a:prstGeom>
          <a:solidFill>
            <a:srgbClr val="112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p:cNvSpPr txBox="1"/>
          <p:nvPr/>
        </p:nvSpPr>
        <p:spPr>
          <a:xfrm>
            <a:off x="9747277" y="6645590"/>
            <a:ext cx="3701192" cy="245300"/>
          </a:xfrm>
          <a:prstGeom prst="rect">
            <a:avLst/>
          </a:prstGeom>
        </p:spPr>
        <p:txBody>
          <a:bodyPr wrap="square" lIns="0" tIns="0" rIns="0" bIns="0" rtlCol="0" anchor="t">
            <a:spAutoFit/>
          </a:bodyPr>
          <a:lstStyle/>
          <a:p>
            <a:pPr algn="r">
              <a:lnSpc>
                <a:spcPts val="1789"/>
              </a:lnSpc>
            </a:pPr>
            <a:r>
              <a:rPr lang="en-US" sz="1864" b="1" spc="-74" dirty="0">
                <a:solidFill>
                  <a:srgbClr val="FFFFFF"/>
                </a:solidFill>
                <a:latin typeface="Inter Bold"/>
                <a:ea typeface="Inter Bold"/>
                <a:cs typeface="Inter Bold"/>
                <a:sym typeface="Inter Bold"/>
              </a:rPr>
              <a:t>Companies with 2-50 employees</a:t>
            </a:r>
          </a:p>
        </p:txBody>
      </p:sp>
      <p:sp>
        <p:nvSpPr>
          <p:cNvPr id="33" name="TextBox 33"/>
          <p:cNvSpPr txBox="1"/>
          <p:nvPr/>
        </p:nvSpPr>
        <p:spPr>
          <a:xfrm>
            <a:off x="13796478" y="6645590"/>
            <a:ext cx="3119447" cy="230832"/>
          </a:xfrm>
          <a:prstGeom prst="rect">
            <a:avLst/>
          </a:prstGeom>
        </p:spPr>
        <p:txBody>
          <a:bodyPr wrap="square" lIns="0" tIns="0" rIns="0" bIns="0" rtlCol="0" anchor="t">
            <a:spAutoFit/>
          </a:bodyPr>
          <a:lstStyle/>
          <a:p>
            <a:pPr algn="l">
              <a:lnSpc>
                <a:spcPts val="1789"/>
              </a:lnSpc>
            </a:pPr>
            <a:r>
              <a:rPr lang="en-US" sz="1864" b="1" spc="-74" dirty="0">
                <a:solidFill>
                  <a:srgbClr val="FFFFFF"/>
                </a:solidFill>
                <a:latin typeface="Inter Bold"/>
                <a:ea typeface="Inter Bold"/>
                <a:cs typeface="Inter Bold"/>
                <a:sym typeface="Inter Bold"/>
              </a:rPr>
              <a:t>Annual members of TXOGA</a:t>
            </a:r>
          </a:p>
        </p:txBody>
      </p:sp>
      <p:sp>
        <p:nvSpPr>
          <p:cNvPr id="34" name="TextBox 34"/>
          <p:cNvSpPr txBox="1"/>
          <p:nvPr/>
        </p:nvSpPr>
        <p:spPr>
          <a:xfrm>
            <a:off x="10459321" y="7147789"/>
            <a:ext cx="5744559" cy="245300"/>
          </a:xfrm>
          <a:prstGeom prst="rect">
            <a:avLst/>
          </a:prstGeom>
          <a:noFill/>
        </p:spPr>
        <p:txBody>
          <a:bodyPr wrap="square" lIns="0" tIns="0" rIns="0" bIns="0" rtlCol="0" anchor="t">
            <a:spAutoFit/>
          </a:bodyPr>
          <a:lstStyle/>
          <a:p>
            <a:pPr algn="ctr">
              <a:lnSpc>
                <a:spcPts val="1789"/>
              </a:lnSpc>
            </a:pPr>
            <a:r>
              <a:rPr lang="en-US" sz="1864" b="1" spc="-74" dirty="0">
                <a:solidFill>
                  <a:srgbClr val="FFFFFF"/>
                </a:solidFill>
                <a:latin typeface="Inter Bold"/>
                <a:ea typeface="Inter Bold"/>
                <a:cs typeface="Inter Bold"/>
                <a:sym typeface="Inter Bold"/>
              </a:rPr>
              <a:t>Companies aligned to the oil and natural gas industry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TextBox 3"/>
          <p:cNvSpPr txBox="1"/>
          <p:nvPr/>
        </p:nvSpPr>
        <p:spPr>
          <a:xfrm>
            <a:off x="7518316" y="978895"/>
            <a:ext cx="3251368" cy="2931135"/>
          </a:xfrm>
          <a:prstGeom prst="rect">
            <a:avLst/>
          </a:prstGeom>
        </p:spPr>
        <p:txBody>
          <a:bodyPr wrap="square" lIns="0" tIns="0" rIns="0" bIns="0" rtlCol="0" anchor="t">
            <a:spAutoFit/>
          </a:bodyPr>
          <a:lstStyle/>
          <a:p>
            <a:pPr algn="ctr">
              <a:lnSpc>
                <a:spcPts val="24022"/>
              </a:lnSpc>
            </a:pPr>
            <a:r>
              <a:rPr lang="en-US" sz="17158" dirty="0">
                <a:solidFill>
                  <a:srgbClr val="212427"/>
                </a:solidFill>
                <a:latin typeface="Anton"/>
                <a:ea typeface="Anton"/>
                <a:cs typeface="Anton"/>
                <a:sym typeface="Anton"/>
              </a:rPr>
              <a:t>27</a:t>
            </a:r>
          </a:p>
        </p:txBody>
      </p:sp>
      <p:sp>
        <p:nvSpPr>
          <p:cNvPr id="4" name="TextBox 4"/>
          <p:cNvSpPr txBox="1"/>
          <p:nvPr/>
        </p:nvSpPr>
        <p:spPr>
          <a:xfrm>
            <a:off x="6629401" y="3516007"/>
            <a:ext cx="5029200" cy="2931135"/>
          </a:xfrm>
          <a:prstGeom prst="rect">
            <a:avLst/>
          </a:prstGeom>
        </p:spPr>
        <p:txBody>
          <a:bodyPr wrap="square" lIns="0" tIns="0" rIns="0" bIns="0" rtlCol="0" anchor="t">
            <a:spAutoFit/>
          </a:bodyPr>
          <a:lstStyle/>
          <a:p>
            <a:pPr algn="ctr">
              <a:lnSpc>
                <a:spcPts val="24022"/>
              </a:lnSpc>
            </a:pPr>
            <a:r>
              <a:rPr lang="en-US" sz="17158" dirty="0">
                <a:solidFill>
                  <a:srgbClr val="212427"/>
                </a:solidFill>
                <a:latin typeface="Anton"/>
                <a:ea typeface="Anton"/>
                <a:cs typeface="Anton"/>
                <a:sym typeface="Anton"/>
              </a:rPr>
              <a:t>495</a:t>
            </a:r>
          </a:p>
        </p:txBody>
      </p:sp>
      <p:sp>
        <p:nvSpPr>
          <p:cNvPr id="5" name="TextBox 5"/>
          <p:cNvSpPr txBox="1"/>
          <p:nvPr/>
        </p:nvSpPr>
        <p:spPr>
          <a:xfrm>
            <a:off x="6400801" y="6053119"/>
            <a:ext cx="5486400" cy="2931135"/>
          </a:xfrm>
          <a:prstGeom prst="rect">
            <a:avLst/>
          </a:prstGeom>
        </p:spPr>
        <p:txBody>
          <a:bodyPr wrap="square" lIns="0" tIns="0" rIns="0" bIns="0" rtlCol="0" anchor="t">
            <a:spAutoFit/>
          </a:bodyPr>
          <a:lstStyle/>
          <a:p>
            <a:pPr algn="ctr">
              <a:lnSpc>
                <a:spcPts val="24022"/>
              </a:lnSpc>
            </a:pPr>
            <a:r>
              <a:rPr lang="en-US" sz="17158" dirty="0">
                <a:solidFill>
                  <a:srgbClr val="212427"/>
                </a:solidFill>
                <a:latin typeface="Anton"/>
                <a:ea typeface="Anton"/>
                <a:cs typeface="Anton"/>
                <a:sym typeface="Anton"/>
              </a:rPr>
              <a:t>31</a:t>
            </a:r>
          </a:p>
        </p:txBody>
      </p:sp>
      <p:sp>
        <p:nvSpPr>
          <p:cNvPr id="6" name="Freeform 6"/>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3579675" y="-360363"/>
            <a:ext cx="10292863" cy="11007725"/>
            <a:chOff x="0" y="0"/>
            <a:chExt cx="570011" cy="609600"/>
          </a:xfrm>
        </p:grpSpPr>
        <p:sp>
          <p:nvSpPr>
            <p:cNvPr id="5" name="Freeform 5"/>
            <p:cNvSpPr/>
            <p:nvPr/>
          </p:nvSpPr>
          <p:spPr>
            <a:xfrm>
              <a:off x="0" y="0"/>
              <a:ext cx="570011" cy="609600"/>
            </a:xfrm>
            <a:custGeom>
              <a:avLst/>
              <a:gdLst/>
              <a:ahLst/>
              <a:cxnLst/>
              <a:rect l="l" t="t" r="r" b="b"/>
              <a:pathLst>
                <a:path w="570011" h="609600">
                  <a:moveTo>
                    <a:pt x="203200" y="0"/>
                  </a:moveTo>
                  <a:lnTo>
                    <a:pt x="570011" y="0"/>
                  </a:lnTo>
                  <a:lnTo>
                    <a:pt x="366811" y="609600"/>
                  </a:lnTo>
                  <a:lnTo>
                    <a:pt x="0" y="609600"/>
                  </a:lnTo>
                  <a:lnTo>
                    <a:pt x="203200" y="0"/>
                  </a:lnTo>
                  <a:close/>
                </a:path>
              </a:pathLst>
            </a:custGeom>
            <a:blipFill>
              <a:blip r:embed="rId6"/>
              <a:stretch>
                <a:fillRect l="-8917" r="-51601"/>
              </a:stretch>
            </a:blipFill>
          </p:spPr>
          <p:txBody>
            <a:bodyPr/>
            <a:lstStyle/>
            <a:p>
              <a:endParaRPr lang="en-US"/>
            </a:p>
          </p:txBody>
        </p:sp>
      </p:grpSp>
      <p:grpSp>
        <p:nvGrpSpPr>
          <p:cNvPr id="6" name="Group 6"/>
          <p:cNvGrpSpPr/>
          <p:nvPr/>
        </p:nvGrpSpPr>
        <p:grpSpPr>
          <a:xfrm>
            <a:off x="1938609" y="-360363"/>
            <a:ext cx="10292863" cy="11007725"/>
            <a:chOff x="0" y="0"/>
            <a:chExt cx="570011" cy="609600"/>
          </a:xfrm>
        </p:grpSpPr>
        <p:sp>
          <p:nvSpPr>
            <p:cNvPr id="7" name="Freeform 7"/>
            <p:cNvSpPr/>
            <p:nvPr/>
          </p:nvSpPr>
          <p:spPr>
            <a:xfrm>
              <a:off x="0" y="0"/>
              <a:ext cx="570011" cy="609600"/>
            </a:xfrm>
            <a:custGeom>
              <a:avLst/>
              <a:gdLst/>
              <a:ahLst/>
              <a:cxnLst/>
              <a:rect l="l" t="t" r="r" b="b"/>
              <a:pathLst>
                <a:path w="570011" h="609600">
                  <a:moveTo>
                    <a:pt x="203200" y="0"/>
                  </a:moveTo>
                  <a:lnTo>
                    <a:pt x="570011" y="0"/>
                  </a:lnTo>
                  <a:lnTo>
                    <a:pt x="366811" y="609600"/>
                  </a:lnTo>
                  <a:lnTo>
                    <a:pt x="0" y="609600"/>
                  </a:lnTo>
                  <a:lnTo>
                    <a:pt x="203200" y="0"/>
                  </a:lnTo>
                  <a:close/>
                </a:path>
              </a:pathLst>
            </a:custGeom>
            <a:blipFill>
              <a:blip r:embed="rId7"/>
              <a:stretch>
                <a:fillRect l="-21296" r="-21296"/>
              </a:stretch>
            </a:blipFill>
          </p:spPr>
          <p:txBody>
            <a:bodyPr/>
            <a:lstStyle/>
            <a:p>
              <a:endParaRPr lang="en-US"/>
            </a:p>
          </p:txBody>
        </p:sp>
      </p:grpSp>
      <p:grpSp>
        <p:nvGrpSpPr>
          <p:cNvPr id="8" name="Group 8"/>
          <p:cNvGrpSpPr/>
          <p:nvPr/>
        </p:nvGrpSpPr>
        <p:grpSpPr>
          <a:xfrm>
            <a:off x="7456892" y="-360363"/>
            <a:ext cx="10292863" cy="11007725"/>
            <a:chOff x="0" y="0"/>
            <a:chExt cx="570011" cy="609600"/>
          </a:xfrm>
        </p:grpSpPr>
        <p:sp>
          <p:nvSpPr>
            <p:cNvPr id="9" name="Freeform 9"/>
            <p:cNvSpPr/>
            <p:nvPr/>
          </p:nvSpPr>
          <p:spPr>
            <a:xfrm>
              <a:off x="0" y="0"/>
              <a:ext cx="570011" cy="609600"/>
            </a:xfrm>
            <a:custGeom>
              <a:avLst/>
              <a:gdLst/>
              <a:ahLst/>
              <a:cxnLst/>
              <a:rect l="l" t="t" r="r" b="b"/>
              <a:pathLst>
                <a:path w="570011" h="609600">
                  <a:moveTo>
                    <a:pt x="203200" y="0"/>
                  </a:moveTo>
                  <a:lnTo>
                    <a:pt x="570011" y="0"/>
                  </a:lnTo>
                  <a:lnTo>
                    <a:pt x="366811" y="609600"/>
                  </a:lnTo>
                  <a:lnTo>
                    <a:pt x="0" y="609600"/>
                  </a:lnTo>
                  <a:lnTo>
                    <a:pt x="203200" y="0"/>
                  </a:lnTo>
                  <a:close/>
                </a:path>
              </a:pathLst>
            </a:custGeom>
            <a:blipFill>
              <a:blip r:embed="rId8"/>
              <a:stretch>
                <a:fillRect l="-49610" r="-10907"/>
              </a:stretch>
            </a:blipFill>
          </p:spPr>
          <p:txBody>
            <a:bodyPr/>
            <a:lstStyle/>
            <a:p>
              <a:endParaRPr lang="en-US"/>
            </a:p>
          </p:txBody>
        </p:sp>
      </p:grpSp>
      <p:grpSp>
        <p:nvGrpSpPr>
          <p:cNvPr id="10" name="Group 10"/>
          <p:cNvGrpSpPr/>
          <p:nvPr/>
        </p:nvGrpSpPr>
        <p:grpSpPr>
          <a:xfrm>
            <a:off x="12975176" y="-360363"/>
            <a:ext cx="10292863" cy="11007725"/>
            <a:chOff x="0" y="0"/>
            <a:chExt cx="570011" cy="609600"/>
          </a:xfrm>
        </p:grpSpPr>
        <p:sp>
          <p:nvSpPr>
            <p:cNvPr id="11" name="Freeform 11"/>
            <p:cNvSpPr/>
            <p:nvPr/>
          </p:nvSpPr>
          <p:spPr>
            <a:xfrm>
              <a:off x="0" y="0"/>
              <a:ext cx="570011" cy="609600"/>
            </a:xfrm>
            <a:custGeom>
              <a:avLst/>
              <a:gdLst/>
              <a:ahLst/>
              <a:cxnLst/>
              <a:rect l="l" t="t" r="r" b="b"/>
              <a:pathLst>
                <a:path w="570011" h="609600">
                  <a:moveTo>
                    <a:pt x="203200" y="0"/>
                  </a:moveTo>
                  <a:lnTo>
                    <a:pt x="570011" y="0"/>
                  </a:lnTo>
                  <a:lnTo>
                    <a:pt x="366811" y="609600"/>
                  </a:lnTo>
                  <a:lnTo>
                    <a:pt x="0" y="609600"/>
                  </a:lnTo>
                  <a:lnTo>
                    <a:pt x="203200" y="0"/>
                  </a:lnTo>
                  <a:close/>
                </a:path>
              </a:pathLst>
            </a:custGeom>
            <a:blipFill>
              <a:blip r:embed="rId9"/>
              <a:stretch>
                <a:fillRect l="-30259" r="-30259"/>
              </a:stretch>
            </a:blipFill>
          </p:spPr>
          <p:txBody>
            <a:bodyPr/>
            <a:lstStyle/>
            <a:p>
              <a:endParaRPr lang="en-US"/>
            </a:p>
          </p:txBody>
        </p:sp>
      </p:grpSp>
      <p:sp>
        <p:nvSpPr>
          <p:cNvPr id="12" name="TextBox 12"/>
          <p:cNvSpPr txBox="1"/>
          <p:nvPr/>
        </p:nvSpPr>
        <p:spPr>
          <a:xfrm>
            <a:off x="1371600" y="3199696"/>
            <a:ext cx="15544800" cy="34970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a:lnSpc>
                <a:spcPts val="28622"/>
              </a:lnSpc>
            </a:pPr>
            <a:r>
              <a:rPr lang="en-US" sz="20444" dirty="0">
                <a:solidFill>
                  <a:srgbClr val="FFFFFF"/>
                </a:solidFill>
                <a:latin typeface="Anton"/>
                <a:ea typeface="Anton"/>
                <a:cs typeface="Anton"/>
                <a:sym typeface="Anton"/>
              </a:rPr>
              <a:t>$27.0 BILLION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3579675" y="-360363"/>
            <a:ext cx="10292863" cy="11007725"/>
            <a:chOff x="0" y="0"/>
            <a:chExt cx="570011" cy="609600"/>
          </a:xfrm>
        </p:grpSpPr>
        <p:sp>
          <p:nvSpPr>
            <p:cNvPr id="4" name="Freeform 4"/>
            <p:cNvSpPr/>
            <p:nvPr/>
          </p:nvSpPr>
          <p:spPr>
            <a:xfrm>
              <a:off x="0" y="0"/>
              <a:ext cx="570011" cy="609600"/>
            </a:xfrm>
            <a:custGeom>
              <a:avLst/>
              <a:gdLst/>
              <a:ahLst/>
              <a:cxnLst/>
              <a:rect l="l" t="t" r="r" b="b"/>
              <a:pathLst>
                <a:path w="570011" h="609600">
                  <a:moveTo>
                    <a:pt x="203200" y="0"/>
                  </a:moveTo>
                  <a:lnTo>
                    <a:pt x="570011" y="0"/>
                  </a:lnTo>
                  <a:lnTo>
                    <a:pt x="366811" y="609600"/>
                  </a:lnTo>
                  <a:lnTo>
                    <a:pt x="0" y="609600"/>
                  </a:lnTo>
                  <a:lnTo>
                    <a:pt x="203200" y="0"/>
                  </a:lnTo>
                  <a:close/>
                </a:path>
              </a:pathLst>
            </a:custGeom>
            <a:blipFill>
              <a:blip r:embed="rId4"/>
              <a:stretch>
                <a:fillRect l="-60518"/>
              </a:stretch>
            </a:blipFill>
          </p:spPr>
          <p:txBody>
            <a:bodyPr/>
            <a:lstStyle/>
            <a:p>
              <a:endParaRPr lang="en-US"/>
            </a:p>
          </p:txBody>
        </p:sp>
      </p:grpSp>
      <p:grpSp>
        <p:nvGrpSpPr>
          <p:cNvPr id="5" name="Group 5"/>
          <p:cNvGrpSpPr/>
          <p:nvPr/>
        </p:nvGrpSpPr>
        <p:grpSpPr>
          <a:xfrm>
            <a:off x="1938609" y="-360363"/>
            <a:ext cx="10292863" cy="11007725"/>
            <a:chOff x="0" y="0"/>
            <a:chExt cx="570011" cy="609600"/>
          </a:xfrm>
        </p:grpSpPr>
        <p:sp>
          <p:nvSpPr>
            <p:cNvPr id="6" name="Freeform 6"/>
            <p:cNvSpPr/>
            <p:nvPr/>
          </p:nvSpPr>
          <p:spPr>
            <a:xfrm>
              <a:off x="0" y="0"/>
              <a:ext cx="570011" cy="609600"/>
            </a:xfrm>
            <a:custGeom>
              <a:avLst/>
              <a:gdLst/>
              <a:ahLst/>
              <a:cxnLst/>
              <a:rect l="l" t="t" r="r" b="b"/>
              <a:pathLst>
                <a:path w="570011" h="609600">
                  <a:moveTo>
                    <a:pt x="203200" y="0"/>
                  </a:moveTo>
                  <a:lnTo>
                    <a:pt x="570011" y="0"/>
                  </a:lnTo>
                  <a:lnTo>
                    <a:pt x="366811" y="609600"/>
                  </a:lnTo>
                  <a:lnTo>
                    <a:pt x="0" y="609600"/>
                  </a:lnTo>
                  <a:lnTo>
                    <a:pt x="203200" y="0"/>
                  </a:lnTo>
                  <a:close/>
                </a:path>
              </a:pathLst>
            </a:custGeom>
            <a:blipFill>
              <a:blip r:embed="rId5"/>
              <a:stretch>
                <a:fillRect l="-31019" r="-31019"/>
              </a:stretch>
            </a:blipFill>
          </p:spPr>
          <p:txBody>
            <a:bodyPr/>
            <a:lstStyle/>
            <a:p>
              <a:endParaRPr lang="en-US"/>
            </a:p>
          </p:txBody>
        </p:sp>
      </p:grpSp>
      <p:grpSp>
        <p:nvGrpSpPr>
          <p:cNvPr id="7" name="Group 7"/>
          <p:cNvGrpSpPr/>
          <p:nvPr/>
        </p:nvGrpSpPr>
        <p:grpSpPr>
          <a:xfrm>
            <a:off x="7456892" y="-360363"/>
            <a:ext cx="10292863" cy="11007725"/>
            <a:chOff x="0" y="0"/>
            <a:chExt cx="570011" cy="609600"/>
          </a:xfrm>
        </p:grpSpPr>
        <p:sp>
          <p:nvSpPr>
            <p:cNvPr id="8" name="Freeform 8"/>
            <p:cNvSpPr/>
            <p:nvPr/>
          </p:nvSpPr>
          <p:spPr>
            <a:xfrm>
              <a:off x="0" y="0"/>
              <a:ext cx="570011" cy="609600"/>
            </a:xfrm>
            <a:custGeom>
              <a:avLst/>
              <a:gdLst/>
              <a:ahLst/>
              <a:cxnLst/>
              <a:rect l="l" t="t" r="r" b="b"/>
              <a:pathLst>
                <a:path w="570011" h="609600">
                  <a:moveTo>
                    <a:pt x="203200" y="0"/>
                  </a:moveTo>
                  <a:lnTo>
                    <a:pt x="570011" y="0"/>
                  </a:lnTo>
                  <a:lnTo>
                    <a:pt x="366811" y="609600"/>
                  </a:lnTo>
                  <a:lnTo>
                    <a:pt x="0" y="609600"/>
                  </a:lnTo>
                  <a:lnTo>
                    <a:pt x="203200" y="0"/>
                  </a:lnTo>
                  <a:close/>
                </a:path>
              </a:pathLst>
            </a:custGeom>
            <a:blipFill>
              <a:blip r:embed="rId6"/>
              <a:stretch>
                <a:fillRect l="-12359" r="-51855"/>
              </a:stretch>
            </a:blipFill>
          </p:spPr>
          <p:txBody>
            <a:bodyPr/>
            <a:lstStyle/>
            <a:p>
              <a:endParaRPr lang="en-US"/>
            </a:p>
          </p:txBody>
        </p:sp>
      </p:grpSp>
      <p:grpSp>
        <p:nvGrpSpPr>
          <p:cNvPr id="9" name="Group 9"/>
          <p:cNvGrpSpPr/>
          <p:nvPr/>
        </p:nvGrpSpPr>
        <p:grpSpPr>
          <a:xfrm>
            <a:off x="12975176" y="-360363"/>
            <a:ext cx="9485778" cy="11007725"/>
            <a:chOff x="0" y="0"/>
            <a:chExt cx="525316" cy="609600"/>
          </a:xfrm>
        </p:grpSpPr>
        <p:sp>
          <p:nvSpPr>
            <p:cNvPr id="10" name="Freeform 10"/>
            <p:cNvSpPr/>
            <p:nvPr/>
          </p:nvSpPr>
          <p:spPr>
            <a:xfrm>
              <a:off x="0" y="0"/>
              <a:ext cx="525316" cy="609600"/>
            </a:xfrm>
            <a:custGeom>
              <a:avLst/>
              <a:gdLst/>
              <a:ahLst/>
              <a:cxnLst/>
              <a:rect l="l" t="t" r="r" b="b"/>
              <a:pathLst>
                <a:path w="525316" h="609600">
                  <a:moveTo>
                    <a:pt x="203200" y="0"/>
                  </a:moveTo>
                  <a:lnTo>
                    <a:pt x="525316" y="0"/>
                  </a:lnTo>
                  <a:lnTo>
                    <a:pt x="322116" y="609600"/>
                  </a:lnTo>
                  <a:lnTo>
                    <a:pt x="0" y="609600"/>
                  </a:lnTo>
                  <a:lnTo>
                    <a:pt x="203200" y="0"/>
                  </a:lnTo>
                  <a:close/>
                </a:path>
              </a:pathLst>
            </a:custGeom>
            <a:blipFill>
              <a:blip r:embed="rId7"/>
              <a:stretch>
                <a:fillRect r="-74503"/>
              </a:stretch>
            </a:blipFill>
          </p:spPr>
          <p:txBody>
            <a:bodyPr/>
            <a:lstStyle/>
            <a:p>
              <a:endParaRPr lang="en-US"/>
            </a:p>
          </p:txBody>
        </p:sp>
      </p:grpSp>
      <p:sp>
        <p:nvSpPr>
          <p:cNvPr id="11" name="TextBox 11"/>
          <p:cNvSpPr txBox="1"/>
          <p:nvPr/>
        </p:nvSpPr>
        <p:spPr>
          <a:xfrm>
            <a:off x="3810000" y="3199696"/>
            <a:ext cx="10668000" cy="34970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a:lnSpc>
                <a:spcPts val="28622"/>
              </a:lnSpc>
            </a:pPr>
            <a:r>
              <a:rPr lang="en-US" sz="20444" dirty="0">
                <a:solidFill>
                  <a:srgbClr val="FFFFFF"/>
                </a:solidFill>
                <a:latin typeface="Anton"/>
                <a:ea typeface="Anton"/>
                <a:cs typeface="Anton"/>
                <a:sym typeface="Anton"/>
              </a:rPr>
              <a:t>495,501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0" y="0"/>
            <a:ext cx="18288000" cy="10287000"/>
            <a:chOff x="0" y="0"/>
            <a:chExt cx="1444978" cy="812800"/>
          </a:xfrm>
        </p:grpSpPr>
        <p:sp>
          <p:nvSpPr>
            <p:cNvPr id="5" name="Freeform 5"/>
            <p:cNvSpPr/>
            <p:nvPr/>
          </p:nvSpPr>
          <p:spPr>
            <a:xfrm>
              <a:off x="0" y="0"/>
              <a:ext cx="1444978" cy="812800"/>
            </a:xfrm>
            <a:custGeom>
              <a:avLst/>
              <a:gdLst/>
              <a:ahLst/>
              <a:cxnLst/>
              <a:rect l="l" t="t" r="r" b="b"/>
              <a:pathLst>
                <a:path w="1444978" h="812800">
                  <a:moveTo>
                    <a:pt x="0" y="0"/>
                  </a:moveTo>
                  <a:lnTo>
                    <a:pt x="1444978" y="0"/>
                  </a:lnTo>
                  <a:lnTo>
                    <a:pt x="1444978" y="812800"/>
                  </a:lnTo>
                  <a:lnTo>
                    <a:pt x="0" y="812800"/>
                  </a:lnTo>
                  <a:close/>
                </a:path>
              </a:pathLst>
            </a:custGeom>
            <a:blipFill>
              <a:blip r:embed="rId6"/>
              <a:stretch>
                <a:fillRect t="-9222" b="-9222"/>
              </a:stretch>
            </a:blipFill>
          </p:spPr>
          <p:txBody>
            <a:bodyPr/>
            <a:lstStyle/>
            <a:p>
              <a:endParaRPr lang="en-US" dirty="0"/>
            </a:p>
          </p:txBody>
        </p:sp>
      </p:grpSp>
      <p:sp>
        <p:nvSpPr>
          <p:cNvPr id="6" name="TextBox 6"/>
          <p:cNvSpPr txBox="1"/>
          <p:nvPr/>
        </p:nvSpPr>
        <p:spPr>
          <a:xfrm>
            <a:off x="5334000" y="3199696"/>
            <a:ext cx="7620000" cy="34970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a:lnSpc>
                <a:spcPts val="28622"/>
              </a:lnSpc>
            </a:pPr>
            <a:r>
              <a:rPr lang="en-US" sz="20444" dirty="0">
                <a:solidFill>
                  <a:srgbClr val="FFFFFF"/>
                </a:solidFill>
                <a:latin typeface="Anton"/>
                <a:ea typeface="Anton"/>
                <a:cs typeface="Anton"/>
                <a:sym typeface="Anton"/>
              </a:rPr>
              <a:t>31%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388788" y="1565954"/>
            <a:ext cx="11510423" cy="7064522"/>
          </a:xfrm>
          <a:custGeom>
            <a:avLst/>
            <a:gdLst/>
            <a:ahLst/>
            <a:cxnLst/>
            <a:rect l="l" t="t" r="r" b="b"/>
            <a:pathLst>
              <a:path w="11510423" h="7064522">
                <a:moveTo>
                  <a:pt x="0" y="0"/>
                </a:moveTo>
                <a:lnTo>
                  <a:pt x="11510424" y="0"/>
                </a:lnTo>
                <a:lnTo>
                  <a:pt x="11510424" y="7064523"/>
                </a:lnTo>
                <a:lnTo>
                  <a:pt x="0" y="70645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78552">
            <a:off x="6601727" y="5432394"/>
            <a:ext cx="3434442" cy="3249840"/>
          </a:xfrm>
          <a:custGeom>
            <a:avLst/>
            <a:gdLst/>
            <a:ahLst/>
            <a:cxnLst/>
            <a:rect l="l" t="t" r="r" b="b"/>
            <a:pathLst>
              <a:path w="3434442" h="3249840">
                <a:moveTo>
                  <a:pt x="0" y="0"/>
                </a:moveTo>
                <a:lnTo>
                  <a:pt x="3434441" y="0"/>
                </a:lnTo>
                <a:lnTo>
                  <a:pt x="3434441" y="3249841"/>
                </a:lnTo>
                <a:lnTo>
                  <a:pt x="0" y="32498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45106" y="567275"/>
            <a:ext cx="2512475" cy="735470"/>
          </a:xfrm>
          <a:custGeom>
            <a:avLst/>
            <a:gdLst/>
            <a:ahLst/>
            <a:cxnLst/>
            <a:rect l="l" t="t" r="r" b="b"/>
            <a:pathLst>
              <a:path w="2512475" h="735470">
                <a:moveTo>
                  <a:pt x="0" y="0"/>
                </a:moveTo>
                <a:lnTo>
                  <a:pt x="2512475" y="0"/>
                </a:lnTo>
                <a:lnTo>
                  <a:pt x="2512475" y="735470"/>
                </a:lnTo>
                <a:lnTo>
                  <a:pt x="0" y="73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388788" y="1028700"/>
            <a:ext cx="11510423" cy="7064522"/>
          </a:xfrm>
          <a:custGeom>
            <a:avLst/>
            <a:gdLst/>
            <a:ahLst/>
            <a:cxnLst/>
            <a:rect l="l" t="t" r="r" b="b"/>
            <a:pathLst>
              <a:path w="11510423" h="7064522">
                <a:moveTo>
                  <a:pt x="0" y="0"/>
                </a:moveTo>
                <a:lnTo>
                  <a:pt x="11510424" y="0"/>
                </a:lnTo>
                <a:lnTo>
                  <a:pt x="11510424" y="7064522"/>
                </a:lnTo>
                <a:lnTo>
                  <a:pt x="0" y="70645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94006">
            <a:off x="4237875" y="2473306"/>
            <a:ext cx="7439114" cy="7039262"/>
          </a:xfrm>
          <a:custGeom>
            <a:avLst/>
            <a:gdLst/>
            <a:ahLst/>
            <a:cxnLst/>
            <a:rect l="l" t="t" r="r" b="b"/>
            <a:pathLst>
              <a:path w="7439114" h="7039262">
                <a:moveTo>
                  <a:pt x="0" y="0"/>
                </a:moveTo>
                <a:lnTo>
                  <a:pt x="7439114" y="0"/>
                </a:lnTo>
                <a:lnTo>
                  <a:pt x="7439114" y="7039262"/>
                </a:lnTo>
                <a:lnTo>
                  <a:pt x="0" y="70392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132</TotalTime>
  <Words>1812</Words>
  <Application>Microsoft Office PowerPoint</Application>
  <PresentationFormat>Custom</PresentationFormat>
  <Paragraphs>257</Paragraphs>
  <Slides>24</Slides>
  <Notes>24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Anton Italics</vt:lpstr>
      <vt:lpstr>Aptos</vt:lpstr>
      <vt:lpstr>Calibri</vt:lpstr>
      <vt:lpstr>Gotham Medium</vt:lpstr>
      <vt:lpstr>Tall</vt:lpstr>
      <vt:lpstr>Poppins Light</vt:lpstr>
      <vt:lpstr>Inter</vt:lpstr>
      <vt:lpstr>Inter Heavy</vt:lpstr>
      <vt:lpstr>Poppins Light Bold</vt:lpstr>
      <vt:lpstr>Anton</vt:lpstr>
      <vt:lpstr>Arial</vt:lpstr>
      <vt:lpstr>Inter Bold Italics</vt:lpstr>
      <vt:lpstr>Inter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 New Default Presentation</dc:title>
  <dc:creator>Ethan Riojas</dc:creator>
  <cp:lastModifiedBy>Ethan Riojas</cp:lastModifiedBy>
  <cp:revision>6</cp:revision>
  <dcterms:created xsi:type="dcterms:W3CDTF">2006-08-16T00:00:00Z</dcterms:created>
  <dcterms:modified xsi:type="dcterms:W3CDTF">2026-02-09T21:15:04Z</dcterms:modified>
  <dc:identifier>DAGtKzmVAdw</dc:identifier>
</cp:coreProperties>
</file>