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62" r:id="rId5"/>
    <p:sldId id="292" r:id="rId6"/>
    <p:sldId id="303" r:id="rId7"/>
    <p:sldId id="304" r:id="rId8"/>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122" autoAdjust="0"/>
  </p:normalViewPr>
  <p:slideViewPr>
    <p:cSldViewPr snapToGrid="0">
      <p:cViewPr varScale="1">
        <p:scale>
          <a:sx n="66" d="100"/>
          <a:sy n="66" d="100"/>
        </p:scale>
        <p:origin x="687" y="264"/>
      </p:cViewPr>
      <p:guideLst/>
    </p:cSldViewPr>
  </p:slideViewPr>
  <p:notesTextViewPr>
    <p:cViewPr>
      <p:scale>
        <a:sx n="1" d="1"/>
        <a:sy n="1" d="1"/>
      </p:scale>
      <p:origin x="0" y="0"/>
    </p:cViewPr>
  </p:notesTextViewPr>
  <p:notesViewPr>
    <p:cSldViewPr snapToGrid="0">
      <p:cViewPr varScale="1">
        <p:scale>
          <a:sx n="85" d="100"/>
          <a:sy n="85" d="100"/>
        </p:scale>
        <p:origin x="38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83A07CC4-D6C4-45B5-A497-455426AA89A1}" type="datetimeFigureOut">
              <a:rPr lang="en-US" smtClean="0"/>
              <a:t>2/6/2026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548225FA-5014-4650-AD70-308647FA119D}" type="slidenum">
              <a:rPr lang="en-US" smtClean="0"/>
              <a:t>‹#›</a:t>
            </a:fld>
            <a:endParaRPr lang="en-US"/>
          </a:p>
        </p:txBody>
      </p:sp>
    </p:spTree>
    <p:extLst>
      <p:ext uri="{BB962C8B-B14F-4D97-AF65-F5344CB8AC3E}">
        <p14:creationId xmlns:p14="http://schemas.microsoft.com/office/powerpoint/2010/main" val="749037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AE169-AD74-4EBA-6E6A-7FDD2F9689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95CCA3-6B63-2F3B-9817-A9A854042A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228514-1540-B0F8-CAA1-5F02A86F2CCB}"/>
              </a:ext>
            </a:extLst>
          </p:cNvPr>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509A33C4-5652-CE88-B771-5AEA8E32DBD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48225FA-5014-4650-AD70-308647FA11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172819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B3F60-58ED-861C-A1B1-AF95EE448F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FC96FF-34E7-7D5D-40A4-653BBDBD58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9D7C47-E653-9410-ED9E-131EB80A47C7}"/>
              </a:ext>
            </a:extLst>
          </p:cNvPr>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7FC99765-8CD5-6FB2-EEDA-BF659155602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48225FA-5014-4650-AD70-308647FA11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126954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44156-3DBE-4129-AF40-9E7A552779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8A4C14F-27E5-42BC-B95B-71867EFC2A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D933EDD-AD3D-435C-8CCA-91F918683B1F}"/>
              </a:ext>
            </a:extLst>
          </p:cNvPr>
          <p:cNvSpPr>
            <a:spLocks noGrp="1"/>
          </p:cNvSpPr>
          <p:nvPr>
            <p:ph type="dt" sz="half" idx="10"/>
          </p:nvPr>
        </p:nvSpPr>
        <p:spPr/>
        <p:txBody>
          <a:bodyPr/>
          <a:lstStyle/>
          <a:p>
            <a:r>
              <a:rPr lang="en-US"/>
              <a:t>March 2024</a:t>
            </a:r>
          </a:p>
        </p:txBody>
      </p:sp>
      <p:sp>
        <p:nvSpPr>
          <p:cNvPr id="5" name="Footer Placeholder 4">
            <a:extLst>
              <a:ext uri="{FF2B5EF4-FFF2-40B4-BE49-F238E27FC236}">
                <a16:creationId xmlns:a16="http://schemas.microsoft.com/office/drawing/2014/main" id="{7BA4EA0F-2A37-454C-97DF-12A37AA9C2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E703C5-4D29-4CA4-8639-8F19F101FA1E}"/>
              </a:ext>
            </a:extLst>
          </p:cNvPr>
          <p:cNvSpPr>
            <a:spLocks noGrp="1"/>
          </p:cNvSpPr>
          <p:nvPr>
            <p:ph type="sldNum" sz="quarter" idx="12"/>
          </p:nvPr>
        </p:nvSpPr>
        <p:spPr/>
        <p:txBody>
          <a:bodyPr/>
          <a:lstStyle/>
          <a:p>
            <a:fld id="{FD72851D-C4C2-4C61-9B69-EABAF103ACF4}" type="slidenum">
              <a:rPr lang="en-US" smtClean="0"/>
              <a:t>‹#›</a:t>
            </a:fld>
            <a:endParaRPr lang="en-US"/>
          </a:p>
        </p:txBody>
      </p:sp>
    </p:spTree>
    <p:extLst>
      <p:ext uri="{BB962C8B-B14F-4D97-AF65-F5344CB8AC3E}">
        <p14:creationId xmlns:p14="http://schemas.microsoft.com/office/powerpoint/2010/main" val="1287966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03DF0-BA58-4120-9F55-86BF58B6E46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E1CE1B9-E9A9-4AEC-9A04-2325D7FCB02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38DE52-7E03-4B4B-BD4D-D30D4B903390}"/>
              </a:ext>
            </a:extLst>
          </p:cNvPr>
          <p:cNvSpPr>
            <a:spLocks noGrp="1"/>
          </p:cNvSpPr>
          <p:nvPr>
            <p:ph type="dt" sz="half" idx="10"/>
          </p:nvPr>
        </p:nvSpPr>
        <p:spPr/>
        <p:txBody>
          <a:bodyPr/>
          <a:lstStyle/>
          <a:p>
            <a:r>
              <a:rPr lang="en-US"/>
              <a:t>March 2024</a:t>
            </a:r>
          </a:p>
        </p:txBody>
      </p:sp>
      <p:sp>
        <p:nvSpPr>
          <p:cNvPr id="5" name="Footer Placeholder 4">
            <a:extLst>
              <a:ext uri="{FF2B5EF4-FFF2-40B4-BE49-F238E27FC236}">
                <a16:creationId xmlns:a16="http://schemas.microsoft.com/office/drawing/2014/main" id="{9599D2FA-F8DD-4B82-B26E-0B2695F59E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1F9E59-EF83-4700-B782-3E761A78B13F}"/>
              </a:ext>
            </a:extLst>
          </p:cNvPr>
          <p:cNvSpPr>
            <a:spLocks noGrp="1"/>
          </p:cNvSpPr>
          <p:nvPr>
            <p:ph type="sldNum" sz="quarter" idx="12"/>
          </p:nvPr>
        </p:nvSpPr>
        <p:spPr/>
        <p:txBody>
          <a:bodyPr/>
          <a:lstStyle/>
          <a:p>
            <a:fld id="{FD72851D-C4C2-4C61-9B69-EABAF103ACF4}" type="slidenum">
              <a:rPr lang="en-US" smtClean="0"/>
              <a:t>‹#›</a:t>
            </a:fld>
            <a:endParaRPr lang="en-US"/>
          </a:p>
        </p:txBody>
      </p:sp>
    </p:spTree>
    <p:extLst>
      <p:ext uri="{BB962C8B-B14F-4D97-AF65-F5344CB8AC3E}">
        <p14:creationId xmlns:p14="http://schemas.microsoft.com/office/powerpoint/2010/main" val="2837637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8E5C77A-8672-4E88-A610-585FBD66F44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B2902C4-3FE6-49AE-B69A-4E0B6056231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81BCA8-E99F-4B73-AB42-4A3C9BA55DD7}"/>
              </a:ext>
            </a:extLst>
          </p:cNvPr>
          <p:cNvSpPr>
            <a:spLocks noGrp="1"/>
          </p:cNvSpPr>
          <p:nvPr>
            <p:ph type="dt" sz="half" idx="10"/>
          </p:nvPr>
        </p:nvSpPr>
        <p:spPr/>
        <p:txBody>
          <a:bodyPr/>
          <a:lstStyle/>
          <a:p>
            <a:r>
              <a:rPr lang="en-US"/>
              <a:t>March 2024</a:t>
            </a:r>
          </a:p>
        </p:txBody>
      </p:sp>
      <p:sp>
        <p:nvSpPr>
          <p:cNvPr id="5" name="Footer Placeholder 4">
            <a:extLst>
              <a:ext uri="{FF2B5EF4-FFF2-40B4-BE49-F238E27FC236}">
                <a16:creationId xmlns:a16="http://schemas.microsoft.com/office/drawing/2014/main" id="{2AD32FFB-0E88-4FCA-A64C-9FF1E4323E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CCEE6B-3DE9-4A68-BB35-D714158290A5}"/>
              </a:ext>
            </a:extLst>
          </p:cNvPr>
          <p:cNvSpPr>
            <a:spLocks noGrp="1"/>
          </p:cNvSpPr>
          <p:nvPr>
            <p:ph type="sldNum" sz="quarter" idx="12"/>
          </p:nvPr>
        </p:nvSpPr>
        <p:spPr/>
        <p:txBody>
          <a:bodyPr/>
          <a:lstStyle/>
          <a:p>
            <a:fld id="{FD72851D-C4C2-4C61-9B69-EABAF103ACF4}" type="slidenum">
              <a:rPr lang="en-US" smtClean="0"/>
              <a:t>‹#›</a:t>
            </a:fld>
            <a:endParaRPr lang="en-US"/>
          </a:p>
        </p:txBody>
      </p:sp>
    </p:spTree>
    <p:extLst>
      <p:ext uri="{BB962C8B-B14F-4D97-AF65-F5344CB8AC3E}">
        <p14:creationId xmlns:p14="http://schemas.microsoft.com/office/powerpoint/2010/main" val="1413582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243EF-8F65-427C-9FBA-720A69B40F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1861A7E-5B54-4792-BDEE-4C3F842759D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4F7F43-84AA-46F5-80E9-8CF3AD413618}"/>
              </a:ext>
            </a:extLst>
          </p:cNvPr>
          <p:cNvSpPr>
            <a:spLocks noGrp="1"/>
          </p:cNvSpPr>
          <p:nvPr>
            <p:ph type="dt" sz="half" idx="10"/>
          </p:nvPr>
        </p:nvSpPr>
        <p:spPr/>
        <p:txBody>
          <a:bodyPr/>
          <a:lstStyle/>
          <a:p>
            <a:r>
              <a:rPr lang="en-US"/>
              <a:t>March 2024</a:t>
            </a:r>
          </a:p>
        </p:txBody>
      </p:sp>
      <p:sp>
        <p:nvSpPr>
          <p:cNvPr id="5" name="Footer Placeholder 4">
            <a:extLst>
              <a:ext uri="{FF2B5EF4-FFF2-40B4-BE49-F238E27FC236}">
                <a16:creationId xmlns:a16="http://schemas.microsoft.com/office/drawing/2014/main" id="{D075F118-3027-48AD-83B3-CAB102EC94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6B5A96-1B61-4913-A37A-6AAFDDC777A9}"/>
              </a:ext>
            </a:extLst>
          </p:cNvPr>
          <p:cNvSpPr>
            <a:spLocks noGrp="1"/>
          </p:cNvSpPr>
          <p:nvPr>
            <p:ph type="sldNum" sz="quarter" idx="12"/>
          </p:nvPr>
        </p:nvSpPr>
        <p:spPr/>
        <p:txBody>
          <a:bodyPr/>
          <a:lstStyle/>
          <a:p>
            <a:fld id="{FD72851D-C4C2-4C61-9B69-EABAF103ACF4}" type="slidenum">
              <a:rPr lang="en-US" smtClean="0"/>
              <a:t>‹#›</a:t>
            </a:fld>
            <a:endParaRPr lang="en-US"/>
          </a:p>
        </p:txBody>
      </p:sp>
    </p:spTree>
    <p:extLst>
      <p:ext uri="{BB962C8B-B14F-4D97-AF65-F5344CB8AC3E}">
        <p14:creationId xmlns:p14="http://schemas.microsoft.com/office/powerpoint/2010/main" val="2647705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4EF45-1C49-423A-9BA5-0010D059505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9D7D36A-2650-48F5-8BE1-90B33F81BD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9FC215E-6C57-4199-8ED0-5933FB694590}"/>
              </a:ext>
            </a:extLst>
          </p:cNvPr>
          <p:cNvSpPr>
            <a:spLocks noGrp="1"/>
          </p:cNvSpPr>
          <p:nvPr>
            <p:ph type="dt" sz="half" idx="10"/>
          </p:nvPr>
        </p:nvSpPr>
        <p:spPr/>
        <p:txBody>
          <a:bodyPr/>
          <a:lstStyle/>
          <a:p>
            <a:r>
              <a:rPr lang="en-US"/>
              <a:t>March 2024</a:t>
            </a:r>
          </a:p>
        </p:txBody>
      </p:sp>
      <p:sp>
        <p:nvSpPr>
          <p:cNvPr id="5" name="Footer Placeholder 4">
            <a:extLst>
              <a:ext uri="{FF2B5EF4-FFF2-40B4-BE49-F238E27FC236}">
                <a16:creationId xmlns:a16="http://schemas.microsoft.com/office/drawing/2014/main" id="{17421276-BF11-42DE-AAE1-BB880D0DDF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021869-D26D-4380-995F-A55C23C0573C}"/>
              </a:ext>
            </a:extLst>
          </p:cNvPr>
          <p:cNvSpPr>
            <a:spLocks noGrp="1"/>
          </p:cNvSpPr>
          <p:nvPr>
            <p:ph type="sldNum" sz="quarter" idx="12"/>
          </p:nvPr>
        </p:nvSpPr>
        <p:spPr/>
        <p:txBody>
          <a:bodyPr/>
          <a:lstStyle/>
          <a:p>
            <a:fld id="{FD72851D-C4C2-4C61-9B69-EABAF103ACF4}" type="slidenum">
              <a:rPr lang="en-US" smtClean="0"/>
              <a:t>‹#›</a:t>
            </a:fld>
            <a:endParaRPr lang="en-US"/>
          </a:p>
        </p:txBody>
      </p:sp>
    </p:spTree>
    <p:extLst>
      <p:ext uri="{BB962C8B-B14F-4D97-AF65-F5344CB8AC3E}">
        <p14:creationId xmlns:p14="http://schemas.microsoft.com/office/powerpoint/2010/main" val="4171391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8BD1C-B0DA-450D-9552-35D9213935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7B5D51F-3799-4B8E-BD1A-200888BA3C6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FAE76B7-D385-4B97-A1DE-CCCDD41D1E4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AB0689B-AC16-4F4C-8592-D2AEBF03E0E2}"/>
              </a:ext>
            </a:extLst>
          </p:cNvPr>
          <p:cNvSpPr>
            <a:spLocks noGrp="1"/>
          </p:cNvSpPr>
          <p:nvPr>
            <p:ph type="dt" sz="half" idx="10"/>
          </p:nvPr>
        </p:nvSpPr>
        <p:spPr/>
        <p:txBody>
          <a:bodyPr/>
          <a:lstStyle/>
          <a:p>
            <a:r>
              <a:rPr lang="en-US"/>
              <a:t>March 2024</a:t>
            </a:r>
          </a:p>
        </p:txBody>
      </p:sp>
      <p:sp>
        <p:nvSpPr>
          <p:cNvPr id="6" name="Footer Placeholder 5">
            <a:extLst>
              <a:ext uri="{FF2B5EF4-FFF2-40B4-BE49-F238E27FC236}">
                <a16:creationId xmlns:a16="http://schemas.microsoft.com/office/drawing/2014/main" id="{4C8CFB7B-817A-4287-8DAF-E3EC7CA722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8FB5E4-D0EA-4F85-864E-EB6919A0178C}"/>
              </a:ext>
            </a:extLst>
          </p:cNvPr>
          <p:cNvSpPr>
            <a:spLocks noGrp="1"/>
          </p:cNvSpPr>
          <p:nvPr>
            <p:ph type="sldNum" sz="quarter" idx="12"/>
          </p:nvPr>
        </p:nvSpPr>
        <p:spPr/>
        <p:txBody>
          <a:bodyPr/>
          <a:lstStyle/>
          <a:p>
            <a:fld id="{FD72851D-C4C2-4C61-9B69-EABAF103ACF4}" type="slidenum">
              <a:rPr lang="en-US" smtClean="0"/>
              <a:t>‹#›</a:t>
            </a:fld>
            <a:endParaRPr lang="en-US"/>
          </a:p>
        </p:txBody>
      </p:sp>
    </p:spTree>
    <p:extLst>
      <p:ext uri="{BB962C8B-B14F-4D97-AF65-F5344CB8AC3E}">
        <p14:creationId xmlns:p14="http://schemas.microsoft.com/office/powerpoint/2010/main" val="875527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90445-1B54-4407-B267-9DDC1166DE7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B3311F2-7C7F-42D2-82F1-73D3DB756B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D9074CE-B376-44CE-B844-41CFC65B2A1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A0E733-2724-4F6A-B50C-839E8AEA9D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743EEB2-904B-411C-BB2B-EA431D5C4C3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6F1EC01-4CCE-40BD-8C79-A6C0BD660AB2}"/>
              </a:ext>
            </a:extLst>
          </p:cNvPr>
          <p:cNvSpPr>
            <a:spLocks noGrp="1"/>
          </p:cNvSpPr>
          <p:nvPr>
            <p:ph type="dt" sz="half" idx="10"/>
          </p:nvPr>
        </p:nvSpPr>
        <p:spPr/>
        <p:txBody>
          <a:bodyPr/>
          <a:lstStyle/>
          <a:p>
            <a:r>
              <a:rPr lang="en-US"/>
              <a:t>March 2024</a:t>
            </a:r>
          </a:p>
        </p:txBody>
      </p:sp>
      <p:sp>
        <p:nvSpPr>
          <p:cNvPr id="8" name="Footer Placeholder 7">
            <a:extLst>
              <a:ext uri="{FF2B5EF4-FFF2-40B4-BE49-F238E27FC236}">
                <a16:creationId xmlns:a16="http://schemas.microsoft.com/office/drawing/2014/main" id="{7F1A8E57-3918-4AA9-844B-42ED3428E58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8FAE829-5D30-48AB-B684-607E7086F95A}"/>
              </a:ext>
            </a:extLst>
          </p:cNvPr>
          <p:cNvSpPr>
            <a:spLocks noGrp="1"/>
          </p:cNvSpPr>
          <p:nvPr>
            <p:ph type="sldNum" sz="quarter" idx="12"/>
          </p:nvPr>
        </p:nvSpPr>
        <p:spPr/>
        <p:txBody>
          <a:bodyPr/>
          <a:lstStyle/>
          <a:p>
            <a:fld id="{FD72851D-C4C2-4C61-9B69-EABAF103ACF4}" type="slidenum">
              <a:rPr lang="en-US" smtClean="0"/>
              <a:t>‹#›</a:t>
            </a:fld>
            <a:endParaRPr lang="en-US"/>
          </a:p>
        </p:txBody>
      </p:sp>
    </p:spTree>
    <p:extLst>
      <p:ext uri="{BB962C8B-B14F-4D97-AF65-F5344CB8AC3E}">
        <p14:creationId xmlns:p14="http://schemas.microsoft.com/office/powerpoint/2010/main" val="543194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44DB2-8DBB-4760-BA9B-88DB44B4E3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3873938-2177-4FBE-BD37-E83252D2E1A9}"/>
              </a:ext>
            </a:extLst>
          </p:cNvPr>
          <p:cNvSpPr>
            <a:spLocks noGrp="1"/>
          </p:cNvSpPr>
          <p:nvPr>
            <p:ph type="dt" sz="half" idx="10"/>
          </p:nvPr>
        </p:nvSpPr>
        <p:spPr/>
        <p:txBody>
          <a:bodyPr/>
          <a:lstStyle/>
          <a:p>
            <a:r>
              <a:rPr lang="en-US"/>
              <a:t>March 2024</a:t>
            </a:r>
          </a:p>
        </p:txBody>
      </p:sp>
      <p:sp>
        <p:nvSpPr>
          <p:cNvPr id="4" name="Footer Placeholder 3">
            <a:extLst>
              <a:ext uri="{FF2B5EF4-FFF2-40B4-BE49-F238E27FC236}">
                <a16:creationId xmlns:a16="http://schemas.microsoft.com/office/drawing/2014/main" id="{42C412EE-CF19-4D74-81A8-75D616C70E1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5894A49-B387-4C8E-A144-C96CB28FEAFB}"/>
              </a:ext>
            </a:extLst>
          </p:cNvPr>
          <p:cNvSpPr>
            <a:spLocks noGrp="1"/>
          </p:cNvSpPr>
          <p:nvPr>
            <p:ph type="sldNum" sz="quarter" idx="12"/>
          </p:nvPr>
        </p:nvSpPr>
        <p:spPr/>
        <p:txBody>
          <a:bodyPr/>
          <a:lstStyle/>
          <a:p>
            <a:fld id="{FD72851D-C4C2-4C61-9B69-EABAF103ACF4}" type="slidenum">
              <a:rPr lang="en-US" smtClean="0"/>
              <a:t>‹#›</a:t>
            </a:fld>
            <a:endParaRPr lang="en-US"/>
          </a:p>
        </p:txBody>
      </p:sp>
    </p:spTree>
    <p:extLst>
      <p:ext uri="{BB962C8B-B14F-4D97-AF65-F5344CB8AC3E}">
        <p14:creationId xmlns:p14="http://schemas.microsoft.com/office/powerpoint/2010/main" val="1065474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D5D24E1-1C80-47DD-ACD2-77078955D101}"/>
              </a:ext>
            </a:extLst>
          </p:cNvPr>
          <p:cNvSpPr>
            <a:spLocks noGrp="1"/>
          </p:cNvSpPr>
          <p:nvPr>
            <p:ph type="dt" sz="half" idx="10"/>
          </p:nvPr>
        </p:nvSpPr>
        <p:spPr/>
        <p:txBody>
          <a:bodyPr/>
          <a:lstStyle/>
          <a:p>
            <a:r>
              <a:rPr lang="en-US"/>
              <a:t>March 2024</a:t>
            </a:r>
          </a:p>
        </p:txBody>
      </p:sp>
      <p:sp>
        <p:nvSpPr>
          <p:cNvPr id="3" name="Footer Placeholder 2">
            <a:extLst>
              <a:ext uri="{FF2B5EF4-FFF2-40B4-BE49-F238E27FC236}">
                <a16:creationId xmlns:a16="http://schemas.microsoft.com/office/drawing/2014/main" id="{FD9B0A72-F0F1-41BC-88DF-8EA06D28A8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F874326-24DA-45BA-A399-D95A27A0377B}"/>
              </a:ext>
            </a:extLst>
          </p:cNvPr>
          <p:cNvSpPr>
            <a:spLocks noGrp="1"/>
          </p:cNvSpPr>
          <p:nvPr>
            <p:ph type="sldNum" sz="quarter" idx="12"/>
          </p:nvPr>
        </p:nvSpPr>
        <p:spPr/>
        <p:txBody>
          <a:bodyPr/>
          <a:lstStyle/>
          <a:p>
            <a:fld id="{FD72851D-C4C2-4C61-9B69-EABAF103ACF4}" type="slidenum">
              <a:rPr lang="en-US" smtClean="0"/>
              <a:t>‹#›</a:t>
            </a:fld>
            <a:endParaRPr lang="en-US"/>
          </a:p>
        </p:txBody>
      </p:sp>
    </p:spTree>
    <p:extLst>
      <p:ext uri="{BB962C8B-B14F-4D97-AF65-F5344CB8AC3E}">
        <p14:creationId xmlns:p14="http://schemas.microsoft.com/office/powerpoint/2010/main" val="2604711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8A009-225B-4488-9705-AEC3A14D76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7431D75-E088-428F-B1BB-78E438A29C5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CC67302-1C5A-4CA2-9AB1-EF6A9801A7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C51225C-640A-4063-A7B2-A6A8629354F1}"/>
              </a:ext>
            </a:extLst>
          </p:cNvPr>
          <p:cNvSpPr>
            <a:spLocks noGrp="1"/>
          </p:cNvSpPr>
          <p:nvPr>
            <p:ph type="dt" sz="half" idx="10"/>
          </p:nvPr>
        </p:nvSpPr>
        <p:spPr/>
        <p:txBody>
          <a:bodyPr/>
          <a:lstStyle/>
          <a:p>
            <a:r>
              <a:rPr lang="en-US"/>
              <a:t>March 2024</a:t>
            </a:r>
          </a:p>
        </p:txBody>
      </p:sp>
      <p:sp>
        <p:nvSpPr>
          <p:cNvPr id="6" name="Footer Placeholder 5">
            <a:extLst>
              <a:ext uri="{FF2B5EF4-FFF2-40B4-BE49-F238E27FC236}">
                <a16:creationId xmlns:a16="http://schemas.microsoft.com/office/drawing/2014/main" id="{0E70567D-00F4-485E-B478-CB5245241B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081BB1-7FED-48C5-981A-2D0E645281EA}"/>
              </a:ext>
            </a:extLst>
          </p:cNvPr>
          <p:cNvSpPr>
            <a:spLocks noGrp="1"/>
          </p:cNvSpPr>
          <p:nvPr>
            <p:ph type="sldNum" sz="quarter" idx="12"/>
          </p:nvPr>
        </p:nvSpPr>
        <p:spPr/>
        <p:txBody>
          <a:bodyPr/>
          <a:lstStyle/>
          <a:p>
            <a:fld id="{FD72851D-C4C2-4C61-9B69-EABAF103ACF4}" type="slidenum">
              <a:rPr lang="en-US" smtClean="0"/>
              <a:t>‹#›</a:t>
            </a:fld>
            <a:endParaRPr lang="en-US"/>
          </a:p>
        </p:txBody>
      </p:sp>
    </p:spTree>
    <p:extLst>
      <p:ext uri="{BB962C8B-B14F-4D97-AF65-F5344CB8AC3E}">
        <p14:creationId xmlns:p14="http://schemas.microsoft.com/office/powerpoint/2010/main" val="2522622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9E426-8CCA-4A25-B635-5109DF6AFD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8A8236F-6074-4E31-9427-A30A21654A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924FE91-9768-431D-861E-645D7DE28E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1D63C3-1D36-47B4-984E-E7EF4EB43640}"/>
              </a:ext>
            </a:extLst>
          </p:cNvPr>
          <p:cNvSpPr>
            <a:spLocks noGrp="1"/>
          </p:cNvSpPr>
          <p:nvPr>
            <p:ph type="dt" sz="half" idx="10"/>
          </p:nvPr>
        </p:nvSpPr>
        <p:spPr/>
        <p:txBody>
          <a:bodyPr/>
          <a:lstStyle/>
          <a:p>
            <a:r>
              <a:rPr lang="en-US"/>
              <a:t>March 2024</a:t>
            </a:r>
          </a:p>
        </p:txBody>
      </p:sp>
      <p:sp>
        <p:nvSpPr>
          <p:cNvPr id="6" name="Footer Placeholder 5">
            <a:extLst>
              <a:ext uri="{FF2B5EF4-FFF2-40B4-BE49-F238E27FC236}">
                <a16:creationId xmlns:a16="http://schemas.microsoft.com/office/drawing/2014/main" id="{9ECD64C7-EC8B-4E55-94A5-680E570C85F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E05786-25E6-40BC-8617-391B79A66337}"/>
              </a:ext>
            </a:extLst>
          </p:cNvPr>
          <p:cNvSpPr>
            <a:spLocks noGrp="1"/>
          </p:cNvSpPr>
          <p:nvPr>
            <p:ph type="sldNum" sz="quarter" idx="12"/>
          </p:nvPr>
        </p:nvSpPr>
        <p:spPr/>
        <p:txBody>
          <a:bodyPr/>
          <a:lstStyle/>
          <a:p>
            <a:fld id="{FD72851D-C4C2-4C61-9B69-EABAF103ACF4}" type="slidenum">
              <a:rPr lang="en-US" smtClean="0"/>
              <a:t>‹#›</a:t>
            </a:fld>
            <a:endParaRPr lang="en-US"/>
          </a:p>
        </p:txBody>
      </p:sp>
    </p:spTree>
    <p:extLst>
      <p:ext uri="{BB962C8B-B14F-4D97-AF65-F5344CB8AC3E}">
        <p14:creationId xmlns:p14="http://schemas.microsoft.com/office/powerpoint/2010/main" val="2933421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3C4B81-1538-462B-8D95-097917631B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F4339C-68B4-48B7-98D8-47FCDFFAD9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A0988B-C4B1-4A7A-9ED1-A8F8C7845F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March 2024</a:t>
            </a:r>
          </a:p>
        </p:txBody>
      </p:sp>
      <p:sp>
        <p:nvSpPr>
          <p:cNvPr id="5" name="Footer Placeholder 4">
            <a:extLst>
              <a:ext uri="{FF2B5EF4-FFF2-40B4-BE49-F238E27FC236}">
                <a16:creationId xmlns:a16="http://schemas.microsoft.com/office/drawing/2014/main" id="{C9E982A9-D2F8-4AF0-BBC0-127F2926FD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08EC6E2-3012-42D0-B6C6-845CB3B1A1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72851D-C4C2-4C61-9B69-EABAF103ACF4}" type="slidenum">
              <a:rPr lang="en-US" smtClean="0"/>
              <a:t>‹#›</a:t>
            </a:fld>
            <a:endParaRPr lang="en-US"/>
          </a:p>
        </p:txBody>
      </p:sp>
    </p:spTree>
    <p:extLst>
      <p:ext uri="{BB962C8B-B14F-4D97-AF65-F5344CB8AC3E}">
        <p14:creationId xmlns:p14="http://schemas.microsoft.com/office/powerpoint/2010/main" val="2733082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5" name="Rectangle 64">
            <a:extLst>
              <a:ext uri="{FF2B5EF4-FFF2-40B4-BE49-F238E27FC236}">
                <a16:creationId xmlns:a16="http://schemas.microsoft.com/office/drawing/2014/main" id="{8E2CC403-21CD-41DF-BAC4-329D7FF03C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13A14C-2B1E-4491-957D-1ADC2738D1AD}"/>
              </a:ext>
            </a:extLst>
          </p:cNvPr>
          <p:cNvSpPr>
            <a:spLocks noGrp="1"/>
          </p:cNvSpPr>
          <p:nvPr>
            <p:ph type="ctrTitle"/>
          </p:nvPr>
        </p:nvSpPr>
        <p:spPr>
          <a:xfrm>
            <a:off x="625642" y="1147158"/>
            <a:ext cx="10892589" cy="4713316"/>
          </a:xfrm>
        </p:spPr>
        <p:txBody>
          <a:bodyPr anchor="ctr">
            <a:normAutofit/>
          </a:bodyPr>
          <a:lstStyle/>
          <a:p>
            <a:r>
              <a:rPr lang="en-US" sz="4800" b="1" dirty="0">
                <a:latin typeface="+mn-lt"/>
              </a:rPr>
              <a:t>TXOGA 2026 Property Tax Conference</a:t>
            </a:r>
            <a:br>
              <a:rPr lang="en-US" sz="4800" b="1" dirty="0">
                <a:latin typeface="+mn-lt"/>
              </a:rPr>
            </a:br>
            <a:r>
              <a:rPr lang="en-US" sz="4800" b="1" dirty="0">
                <a:solidFill>
                  <a:srgbClr val="0070C0"/>
                </a:solidFill>
                <a:latin typeface="+mn-lt"/>
              </a:rPr>
              <a:t>Legislative  Subcommittee</a:t>
            </a:r>
          </a:p>
        </p:txBody>
      </p:sp>
      <p:pic>
        <p:nvPicPr>
          <p:cNvPr id="4" name="Picture 3">
            <a:extLst>
              <a:ext uri="{FF2B5EF4-FFF2-40B4-BE49-F238E27FC236}">
                <a16:creationId xmlns:a16="http://schemas.microsoft.com/office/drawing/2014/main" id="{B811B9EF-00C7-461F-BD54-A4518B1DA542}"/>
              </a:ext>
            </a:extLst>
          </p:cNvPr>
          <p:cNvPicPr/>
          <p:nvPr/>
        </p:nvPicPr>
        <p:blipFill>
          <a:blip r:embed="rId2" cstate="print"/>
          <a:stretch>
            <a:fillRect/>
          </a:stretch>
        </p:blipFill>
        <p:spPr>
          <a:xfrm>
            <a:off x="9829800" y="208936"/>
            <a:ext cx="2183130" cy="988060"/>
          </a:xfrm>
          <a:prstGeom prst="rect">
            <a:avLst/>
          </a:prstGeom>
          <a:noFill/>
          <a:ln>
            <a:solidFill>
              <a:schemeClr val="tx1">
                <a:lumMod val="85000"/>
                <a:lumOff val="15000"/>
              </a:schemeClr>
            </a:solidFill>
          </a:ln>
          <a:effectLst/>
          <a:extLst>
            <a:ext uri="{AF507438-7753-43E0-B8FC-AC1667EBCBE1}">
              <a14:hiddenEffects xmlns:a14="http://schemas.microsoft.com/office/drawing/2010/main">
                <a:effectLst>
                  <a:outerShdw blurRad="88900" dist="101600" dir="2400000" sx="98000" sy="98000" algn="tl" rotWithShape="0">
                    <a:prstClr val="black">
                      <a:alpha val="65000"/>
                    </a:prstClr>
                  </a:outerShdw>
                </a:effectLst>
              </a14:hiddenEffects>
            </a:ext>
          </a:extLst>
        </p:spPr>
      </p:pic>
      <p:sp>
        <p:nvSpPr>
          <p:cNvPr id="5" name="Slide Number Placeholder 4">
            <a:extLst>
              <a:ext uri="{FF2B5EF4-FFF2-40B4-BE49-F238E27FC236}">
                <a16:creationId xmlns:a16="http://schemas.microsoft.com/office/drawing/2014/main" id="{94F0BC90-2E1C-49CD-9D25-8C12EEF970F1}"/>
              </a:ext>
            </a:extLst>
          </p:cNvPr>
          <p:cNvSpPr>
            <a:spLocks noGrp="1"/>
          </p:cNvSpPr>
          <p:nvPr>
            <p:ph type="sldNum" sz="quarter" idx="12"/>
          </p:nvPr>
        </p:nvSpPr>
        <p:spPr/>
        <p:txBody>
          <a:bodyPr/>
          <a:lstStyle/>
          <a:p>
            <a:fld id="{FD72851D-C4C2-4C61-9B69-EABAF103ACF4}" type="slidenum">
              <a:rPr lang="en-US" smtClean="0"/>
              <a:t>1</a:t>
            </a:fld>
            <a:endParaRPr lang="en-US"/>
          </a:p>
        </p:txBody>
      </p:sp>
      <p:sp>
        <p:nvSpPr>
          <p:cNvPr id="6" name="Date Placeholder 5">
            <a:extLst>
              <a:ext uri="{FF2B5EF4-FFF2-40B4-BE49-F238E27FC236}">
                <a16:creationId xmlns:a16="http://schemas.microsoft.com/office/drawing/2014/main" id="{0AFDCBBB-5657-40BA-A0F2-FF76EFD798B0}"/>
              </a:ext>
            </a:extLst>
          </p:cNvPr>
          <p:cNvSpPr>
            <a:spLocks noGrp="1"/>
          </p:cNvSpPr>
          <p:nvPr>
            <p:ph type="dt" sz="half" idx="10"/>
          </p:nvPr>
        </p:nvSpPr>
        <p:spPr/>
        <p:txBody>
          <a:bodyPr/>
          <a:lstStyle/>
          <a:p>
            <a:r>
              <a:rPr lang="en-US" dirty="0"/>
              <a:t>Feb. 2026</a:t>
            </a:r>
          </a:p>
        </p:txBody>
      </p:sp>
    </p:spTree>
    <p:extLst>
      <p:ext uri="{BB962C8B-B14F-4D97-AF65-F5344CB8AC3E}">
        <p14:creationId xmlns:p14="http://schemas.microsoft.com/office/powerpoint/2010/main" val="2304726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5" name="Rectangle 64">
            <a:extLst>
              <a:ext uri="{FF2B5EF4-FFF2-40B4-BE49-F238E27FC236}">
                <a16:creationId xmlns:a16="http://schemas.microsoft.com/office/drawing/2014/main" id="{8E2CC403-21CD-41DF-BAC4-329D7FF03C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13A14C-2B1E-4491-957D-1ADC2738D1AD}"/>
              </a:ext>
            </a:extLst>
          </p:cNvPr>
          <p:cNvSpPr>
            <a:spLocks noGrp="1"/>
          </p:cNvSpPr>
          <p:nvPr>
            <p:ph type="ctrTitle"/>
          </p:nvPr>
        </p:nvSpPr>
        <p:spPr>
          <a:xfrm>
            <a:off x="838201" y="435942"/>
            <a:ext cx="7305841" cy="1355410"/>
          </a:xfrm>
        </p:spPr>
        <p:txBody>
          <a:bodyPr anchor="ctr">
            <a:normAutofit fontScale="90000"/>
          </a:bodyPr>
          <a:lstStyle/>
          <a:p>
            <a:pPr algn="l"/>
            <a:r>
              <a:rPr lang="en-US" sz="4000" b="1" dirty="0">
                <a:latin typeface="+mn-lt"/>
              </a:rPr>
              <a:t>Legislative Subcommittee Members</a:t>
            </a:r>
            <a:br>
              <a:rPr lang="en-US" sz="3200" b="1" dirty="0"/>
            </a:br>
            <a:br>
              <a:rPr lang="en-US" sz="3200" b="1" dirty="0"/>
            </a:br>
            <a:endParaRPr lang="en-US" sz="3200" b="1" dirty="0"/>
          </a:p>
        </p:txBody>
      </p:sp>
      <p:pic>
        <p:nvPicPr>
          <p:cNvPr id="4" name="Picture 3">
            <a:extLst>
              <a:ext uri="{FF2B5EF4-FFF2-40B4-BE49-F238E27FC236}">
                <a16:creationId xmlns:a16="http://schemas.microsoft.com/office/drawing/2014/main" id="{B811B9EF-00C7-461F-BD54-A4518B1DA542}"/>
              </a:ext>
            </a:extLst>
          </p:cNvPr>
          <p:cNvPicPr/>
          <p:nvPr/>
        </p:nvPicPr>
        <p:blipFill>
          <a:blip r:embed="rId2" cstate="print"/>
          <a:stretch>
            <a:fillRect/>
          </a:stretch>
        </p:blipFill>
        <p:spPr>
          <a:xfrm>
            <a:off x="9829800" y="208936"/>
            <a:ext cx="2183130" cy="988060"/>
          </a:xfrm>
          <a:prstGeom prst="rect">
            <a:avLst/>
          </a:prstGeom>
          <a:noFill/>
          <a:ln>
            <a:solidFill>
              <a:schemeClr val="tx1">
                <a:lumMod val="85000"/>
                <a:lumOff val="15000"/>
              </a:schemeClr>
            </a:solidFill>
          </a:ln>
          <a:effectLst/>
          <a:extLst>
            <a:ext uri="{AF507438-7753-43E0-B8FC-AC1667EBCBE1}">
              <a14:hiddenEffects xmlns:a14="http://schemas.microsoft.com/office/drawing/2010/main">
                <a:effectLst>
                  <a:outerShdw blurRad="88900" dist="101600" dir="2400000" sx="98000" sy="98000" algn="tl" rotWithShape="0">
                    <a:prstClr val="black">
                      <a:alpha val="65000"/>
                    </a:prstClr>
                  </a:outerShdw>
                </a:effectLst>
              </a14:hiddenEffects>
            </a:ext>
          </a:extLst>
        </p:spPr>
      </p:pic>
      <p:sp>
        <p:nvSpPr>
          <p:cNvPr id="5" name="Slide Number Placeholder 4">
            <a:extLst>
              <a:ext uri="{FF2B5EF4-FFF2-40B4-BE49-F238E27FC236}">
                <a16:creationId xmlns:a16="http://schemas.microsoft.com/office/drawing/2014/main" id="{94F0BC90-2E1C-49CD-9D25-8C12EEF970F1}"/>
              </a:ext>
            </a:extLst>
          </p:cNvPr>
          <p:cNvSpPr>
            <a:spLocks noGrp="1"/>
          </p:cNvSpPr>
          <p:nvPr>
            <p:ph type="sldNum" sz="quarter" idx="12"/>
          </p:nvPr>
        </p:nvSpPr>
        <p:spPr/>
        <p:txBody>
          <a:bodyPr/>
          <a:lstStyle/>
          <a:p>
            <a:fld id="{FD72851D-C4C2-4C61-9B69-EABAF103ACF4}" type="slidenum">
              <a:rPr lang="en-US" smtClean="0"/>
              <a:t>2</a:t>
            </a:fld>
            <a:endParaRPr lang="en-US"/>
          </a:p>
        </p:txBody>
      </p:sp>
      <p:sp>
        <p:nvSpPr>
          <p:cNvPr id="6" name="Date Placeholder 5">
            <a:extLst>
              <a:ext uri="{FF2B5EF4-FFF2-40B4-BE49-F238E27FC236}">
                <a16:creationId xmlns:a16="http://schemas.microsoft.com/office/drawing/2014/main" id="{0AFDCBBB-5657-40BA-A0F2-FF76EFD798B0}"/>
              </a:ext>
            </a:extLst>
          </p:cNvPr>
          <p:cNvSpPr>
            <a:spLocks noGrp="1"/>
          </p:cNvSpPr>
          <p:nvPr>
            <p:ph type="dt" sz="half" idx="10"/>
          </p:nvPr>
        </p:nvSpPr>
        <p:spPr/>
        <p:txBody>
          <a:bodyPr/>
          <a:lstStyle/>
          <a:p>
            <a:r>
              <a:rPr lang="en-US" dirty="0"/>
              <a:t>Feb. 2026</a:t>
            </a:r>
          </a:p>
        </p:txBody>
      </p:sp>
      <p:sp>
        <p:nvSpPr>
          <p:cNvPr id="13" name="Title 1">
            <a:extLst>
              <a:ext uri="{FF2B5EF4-FFF2-40B4-BE49-F238E27FC236}">
                <a16:creationId xmlns:a16="http://schemas.microsoft.com/office/drawing/2014/main" id="{6913A14C-2B1E-4491-957D-1ADC2738D1AD}"/>
              </a:ext>
            </a:extLst>
          </p:cNvPr>
          <p:cNvSpPr txBox="1">
            <a:spLocks/>
          </p:cNvSpPr>
          <p:nvPr/>
        </p:nvSpPr>
        <p:spPr>
          <a:xfrm>
            <a:off x="1089249" y="1332093"/>
            <a:ext cx="7305841" cy="5525272"/>
          </a:xfrm>
          <a:prstGeom prst="rect">
            <a:avLst/>
          </a:prstGeom>
        </p:spPr>
        <p:txBody>
          <a:bodyPr vert="horz" lIns="91440" tIns="45720" rIns="91440" bIns="45720" rtlCol="0" anchor="ctr">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457200" indent="-457200" algn="l">
              <a:lnSpc>
                <a:spcPct val="100000"/>
              </a:lnSpc>
              <a:spcAft>
                <a:spcPts val="800"/>
              </a:spcAft>
              <a:buFont typeface="Wingdings" panose="05000000000000000000" pitchFamily="2" charset="2"/>
              <a:buChar char="Ø"/>
            </a:pPr>
            <a:r>
              <a:rPr lang="en-US" sz="3200" b="1" dirty="0"/>
              <a:t>Bernard Hajny (chair)  – BP America</a:t>
            </a:r>
          </a:p>
          <a:p>
            <a:pPr marL="457200" indent="-457200" algn="l">
              <a:lnSpc>
                <a:spcPct val="100000"/>
              </a:lnSpc>
              <a:spcAft>
                <a:spcPts val="800"/>
              </a:spcAft>
              <a:buFont typeface="Wingdings" panose="05000000000000000000" pitchFamily="2" charset="2"/>
              <a:buChar char="Ø"/>
            </a:pPr>
            <a:r>
              <a:rPr lang="en-US" sz="3200" b="1" dirty="0"/>
              <a:t>Matthew Kuhl – Chevron</a:t>
            </a:r>
          </a:p>
          <a:p>
            <a:pPr marL="457200" indent="-457200" algn="l">
              <a:lnSpc>
                <a:spcPct val="100000"/>
              </a:lnSpc>
              <a:spcAft>
                <a:spcPts val="800"/>
              </a:spcAft>
              <a:buFont typeface="Wingdings" panose="05000000000000000000" pitchFamily="2" charset="2"/>
              <a:buChar char="Ø"/>
            </a:pPr>
            <a:r>
              <a:rPr lang="en-US" sz="3200" b="1" dirty="0"/>
              <a:t>Greg Cardwell – ConocoPhillips</a:t>
            </a:r>
          </a:p>
          <a:p>
            <a:pPr marL="457200" indent="-457200" algn="l">
              <a:lnSpc>
                <a:spcPct val="100000"/>
              </a:lnSpc>
              <a:spcAft>
                <a:spcPts val="800"/>
              </a:spcAft>
              <a:buFont typeface="Wingdings" panose="05000000000000000000" pitchFamily="2" charset="2"/>
              <a:buChar char="Ø"/>
            </a:pPr>
            <a:r>
              <a:rPr lang="en-US" sz="3200" b="1" dirty="0"/>
              <a:t>Kelley Stewart – Hilcorp</a:t>
            </a:r>
          </a:p>
          <a:p>
            <a:pPr marL="457200" indent="-457200" algn="l">
              <a:lnSpc>
                <a:spcPct val="100000"/>
              </a:lnSpc>
              <a:spcAft>
                <a:spcPts val="800"/>
              </a:spcAft>
              <a:buFont typeface="Wingdings" panose="05000000000000000000" pitchFamily="2" charset="2"/>
              <a:buChar char="Ø"/>
            </a:pPr>
            <a:r>
              <a:rPr lang="en-US" sz="3200" b="1" dirty="0"/>
              <a:t>Michael Horne – OXY</a:t>
            </a:r>
          </a:p>
          <a:p>
            <a:pPr marL="457200" indent="-457200" algn="l">
              <a:lnSpc>
                <a:spcPct val="100000"/>
              </a:lnSpc>
              <a:spcAft>
                <a:spcPts val="800"/>
              </a:spcAft>
              <a:buFont typeface="Wingdings" panose="05000000000000000000" pitchFamily="2" charset="2"/>
              <a:buChar char="Ø"/>
            </a:pPr>
            <a:r>
              <a:rPr lang="en-US" sz="3200" b="1" dirty="0"/>
              <a:t>Greg Maxim – Cummings Westlake</a:t>
            </a:r>
          </a:p>
          <a:p>
            <a:pPr algn="l">
              <a:lnSpc>
                <a:spcPct val="100000"/>
              </a:lnSpc>
              <a:spcAft>
                <a:spcPts val="800"/>
              </a:spcAft>
            </a:pPr>
            <a:br>
              <a:rPr lang="en-US" sz="3200" b="1" dirty="0"/>
            </a:br>
            <a:br>
              <a:rPr lang="en-US" sz="3200" b="1" dirty="0"/>
            </a:br>
            <a:endParaRPr lang="en-US" sz="3200" b="1" dirty="0"/>
          </a:p>
        </p:txBody>
      </p:sp>
    </p:spTree>
    <p:extLst>
      <p:ext uri="{BB962C8B-B14F-4D97-AF65-F5344CB8AC3E}">
        <p14:creationId xmlns:p14="http://schemas.microsoft.com/office/powerpoint/2010/main" val="4071492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573DA-1D13-CF4C-12BE-E7CB380CBAC8}"/>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A76B5FB1-3B66-846D-1604-0FCCD84D1B58}"/>
              </a:ext>
            </a:extLst>
          </p:cNvPr>
          <p:cNvPicPr/>
          <p:nvPr/>
        </p:nvPicPr>
        <p:blipFill>
          <a:blip r:embed="rId3" cstate="print"/>
          <a:stretch>
            <a:fillRect/>
          </a:stretch>
        </p:blipFill>
        <p:spPr>
          <a:xfrm>
            <a:off x="9829800" y="208936"/>
            <a:ext cx="2183130" cy="988060"/>
          </a:xfrm>
          <a:prstGeom prst="rect">
            <a:avLst/>
          </a:prstGeom>
          <a:noFill/>
          <a:ln>
            <a:solidFill>
              <a:schemeClr val="tx1">
                <a:lumMod val="85000"/>
                <a:lumOff val="15000"/>
              </a:schemeClr>
            </a:solidFill>
          </a:ln>
          <a:effectLst/>
          <a:extLst>
            <a:ext uri="{AF507438-7753-43E0-B8FC-AC1667EBCBE1}">
              <a14:hiddenEffects xmlns:a14="http://schemas.microsoft.com/office/drawing/2010/main">
                <a:effectLst>
                  <a:outerShdw blurRad="88900" dist="101600" dir="2400000" sx="98000" sy="98000" algn="tl" rotWithShape="0">
                    <a:prstClr val="black">
                      <a:alpha val="65000"/>
                    </a:prstClr>
                  </a:outerShdw>
                </a:effectLst>
              </a14:hiddenEffects>
            </a:ext>
          </a:extLst>
        </p:spPr>
      </p:pic>
      <p:sp>
        <p:nvSpPr>
          <p:cNvPr id="5" name="Slide Number Placeholder 4">
            <a:extLst>
              <a:ext uri="{FF2B5EF4-FFF2-40B4-BE49-F238E27FC236}">
                <a16:creationId xmlns:a16="http://schemas.microsoft.com/office/drawing/2014/main" id="{61BB2F93-DE46-BB17-E3CB-C8A696D4FC5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72851D-C4C2-4C61-9B69-EABAF103ACF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Date Placeholder 5">
            <a:extLst>
              <a:ext uri="{FF2B5EF4-FFF2-40B4-BE49-F238E27FC236}">
                <a16:creationId xmlns:a16="http://schemas.microsoft.com/office/drawing/2014/main" id="{67774C72-C3B3-EAD7-872C-41C3A3B188DC}"/>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Feb. 2026</a:t>
            </a:r>
          </a:p>
        </p:txBody>
      </p:sp>
      <p:sp>
        <p:nvSpPr>
          <p:cNvPr id="8" name="TextBox 7">
            <a:extLst>
              <a:ext uri="{FF2B5EF4-FFF2-40B4-BE49-F238E27FC236}">
                <a16:creationId xmlns:a16="http://schemas.microsoft.com/office/drawing/2014/main" id="{42BF7164-6D2E-49CB-D8B8-7E5660E75265}"/>
              </a:ext>
            </a:extLst>
          </p:cNvPr>
          <p:cNvSpPr txBox="1"/>
          <p:nvPr/>
        </p:nvSpPr>
        <p:spPr>
          <a:xfrm>
            <a:off x="617517" y="332513"/>
            <a:ext cx="9060873"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Calibri" panose="020F0502020204030204"/>
                <a:ea typeface="+mn-ea"/>
                <a:cs typeface="+mn-cs"/>
              </a:rPr>
              <a:t>90</a:t>
            </a:r>
            <a:r>
              <a:rPr kumimoji="0" lang="en-US" sz="3600" b="1" i="0" u="none" strike="noStrike" kern="1200" cap="none" spc="0" normalizeH="0" baseline="30000" noProof="0" dirty="0">
                <a:ln>
                  <a:noFill/>
                </a:ln>
                <a:solidFill>
                  <a:prstClr val="black"/>
                </a:solidFill>
                <a:effectLst/>
                <a:uLnTx/>
                <a:uFillTx/>
                <a:latin typeface="Calibri" panose="020F0502020204030204"/>
                <a:ea typeface="+mn-ea"/>
                <a:cs typeface="+mn-cs"/>
              </a:rPr>
              <a:t>th</a:t>
            </a:r>
            <a:r>
              <a:rPr kumimoji="0" lang="en-US" sz="3600" b="1" i="0" u="none" strike="noStrike" kern="1200" cap="none" spc="0" normalizeH="0" baseline="0" noProof="0" dirty="0">
                <a:ln>
                  <a:noFill/>
                </a:ln>
                <a:solidFill>
                  <a:prstClr val="black"/>
                </a:solidFill>
                <a:effectLst/>
                <a:uLnTx/>
                <a:uFillTx/>
                <a:latin typeface="Calibri" panose="020F0502020204030204"/>
                <a:ea typeface="+mn-ea"/>
                <a:cs typeface="+mn-cs"/>
              </a:rPr>
              <a:t> Legislative Session</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535EF71B-27E3-A75F-DF2B-CE9815C0A327}"/>
              </a:ext>
            </a:extLst>
          </p:cNvPr>
          <p:cNvSpPr txBox="1"/>
          <p:nvPr/>
        </p:nvSpPr>
        <p:spPr>
          <a:xfrm>
            <a:off x="617517" y="1352891"/>
            <a:ext cx="10884672" cy="5078313"/>
          </a:xfrm>
          <a:prstGeom prst="rect">
            <a:avLst/>
          </a:prstGeom>
          <a:noFill/>
        </p:spPr>
        <p:txBody>
          <a:bodyPr wrap="square" rtlCol="0">
            <a:spAutoFit/>
          </a:bodyPr>
          <a:lstStyle/>
          <a:p>
            <a:pPr marL="342900" lvl="0" indent="-342900">
              <a:buFont typeface="Arial" panose="020B0604020202020204" pitchFamily="34" charset="0"/>
              <a:buChar char="•"/>
            </a:pPr>
            <a:r>
              <a:rPr lang="en-US" sz="2400" dirty="0"/>
              <a:t>Lt. Gov. 2026 Interim Legislative Charges</a:t>
            </a:r>
          </a:p>
          <a:p>
            <a:pPr marL="800100" lvl="1" indent="-342900">
              <a:buFont typeface="Arial" panose="020B0604020202020204" pitchFamily="34" charset="0"/>
              <a:buChar char="•"/>
            </a:pPr>
            <a:r>
              <a:rPr lang="en-US" sz="2400" dirty="0"/>
              <a:t>Finance Committee:</a:t>
            </a:r>
          </a:p>
          <a:p>
            <a:pPr marL="1257300" lvl="2" indent="-342900">
              <a:buFont typeface="Arial" panose="020B0604020202020204" pitchFamily="34" charset="0"/>
              <a:buChar char="•"/>
            </a:pPr>
            <a:r>
              <a:rPr lang="en-US" sz="2400" dirty="0"/>
              <a:t> Further Property Tax Cuts: The Homestead Exemption has proven overwhelmingly popular with voters. It has eliminated school property taxes for the average senior and reduced school taxes in half for those under 65. Study and report on the effect of the continued increasing of the Homestead Exemption. Assess the impact of reducing the senior homestead exemption from 65 to 55 years of age. This change would freeze home values 10 years sooner for over 3 million homeowners, saving 55 plus homeowners thousands of additional dollars.</a:t>
            </a:r>
          </a:p>
          <a:p>
            <a:pPr marL="1257300" lvl="2" indent="-342900">
              <a:buFont typeface="Arial" panose="020B0604020202020204" pitchFamily="34" charset="0"/>
              <a:buChar char="•"/>
            </a:pPr>
            <a:endPar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lvl="2"/>
            <a:r>
              <a:rPr lang="en-US" i="1" dirty="0"/>
              <a:t>“The Texas senators have been asked to provide their interim charge recommendations by February 20th, and my staff and I will diligently review those hundreds of interim charge ideas. The full list of interim charges will be released later in March.</a:t>
            </a: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429673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E52FA4-4077-591B-2A17-3DEEBBD4FD75}"/>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87B4A8DE-14D4-AC1A-B363-9CE41BBF5C5F}"/>
              </a:ext>
            </a:extLst>
          </p:cNvPr>
          <p:cNvPicPr/>
          <p:nvPr/>
        </p:nvPicPr>
        <p:blipFill>
          <a:blip r:embed="rId3" cstate="print"/>
          <a:stretch>
            <a:fillRect/>
          </a:stretch>
        </p:blipFill>
        <p:spPr>
          <a:xfrm>
            <a:off x="9829800" y="208936"/>
            <a:ext cx="2183130" cy="988060"/>
          </a:xfrm>
          <a:prstGeom prst="rect">
            <a:avLst/>
          </a:prstGeom>
          <a:noFill/>
          <a:ln>
            <a:solidFill>
              <a:schemeClr val="tx1">
                <a:lumMod val="85000"/>
                <a:lumOff val="15000"/>
              </a:schemeClr>
            </a:solidFill>
          </a:ln>
          <a:effectLst/>
          <a:extLst>
            <a:ext uri="{AF507438-7753-43E0-B8FC-AC1667EBCBE1}">
              <a14:hiddenEffects xmlns:a14="http://schemas.microsoft.com/office/drawing/2010/main">
                <a:effectLst>
                  <a:outerShdw blurRad="88900" dist="101600" dir="2400000" sx="98000" sy="98000" algn="tl" rotWithShape="0">
                    <a:prstClr val="black">
                      <a:alpha val="65000"/>
                    </a:prstClr>
                  </a:outerShdw>
                </a:effectLst>
              </a14:hiddenEffects>
            </a:ext>
          </a:extLst>
        </p:spPr>
      </p:pic>
      <p:sp>
        <p:nvSpPr>
          <p:cNvPr id="5" name="Slide Number Placeholder 4">
            <a:extLst>
              <a:ext uri="{FF2B5EF4-FFF2-40B4-BE49-F238E27FC236}">
                <a16:creationId xmlns:a16="http://schemas.microsoft.com/office/drawing/2014/main" id="{3BA9088E-1B42-6704-0C32-5D0504E5D53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72851D-C4C2-4C61-9B69-EABAF103ACF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Date Placeholder 5">
            <a:extLst>
              <a:ext uri="{FF2B5EF4-FFF2-40B4-BE49-F238E27FC236}">
                <a16:creationId xmlns:a16="http://schemas.microsoft.com/office/drawing/2014/main" id="{82DA024E-57AB-FC25-D408-20AF386CB356}"/>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Feb. 2026</a:t>
            </a:r>
          </a:p>
        </p:txBody>
      </p:sp>
      <p:sp>
        <p:nvSpPr>
          <p:cNvPr id="8" name="TextBox 7">
            <a:extLst>
              <a:ext uri="{FF2B5EF4-FFF2-40B4-BE49-F238E27FC236}">
                <a16:creationId xmlns:a16="http://schemas.microsoft.com/office/drawing/2014/main" id="{E1F9F91D-8364-E64E-D5D1-BA35900859AC}"/>
              </a:ext>
            </a:extLst>
          </p:cNvPr>
          <p:cNvSpPr txBox="1"/>
          <p:nvPr/>
        </p:nvSpPr>
        <p:spPr>
          <a:xfrm>
            <a:off x="617517" y="347027"/>
            <a:ext cx="9060873"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Calibri" panose="020F0502020204030204"/>
                <a:ea typeface="+mn-ea"/>
                <a:cs typeface="+mn-cs"/>
              </a:rPr>
              <a:t>Governor Abbot 5 pillar plan</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9F57700B-28BF-BE50-F49F-3DA9E7C47A90}"/>
              </a:ext>
            </a:extLst>
          </p:cNvPr>
          <p:cNvSpPr txBox="1"/>
          <p:nvPr/>
        </p:nvSpPr>
        <p:spPr>
          <a:xfrm>
            <a:off x="617516" y="1602512"/>
            <a:ext cx="9542484" cy="33239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b="1" dirty="0">
                <a:solidFill>
                  <a:prstClr val="black"/>
                </a:solidFill>
                <a:latin typeface="Calibri" panose="020F0502020204030204"/>
              </a:rPr>
              <a:t>Announced Nov. 2025</a:t>
            </a:r>
          </a:p>
          <a:p>
            <a:pPr marL="1028700" lvl="1" indent="-571500">
              <a:buFont typeface="Arial" panose="020B0604020202020204" pitchFamily="34" charset="0"/>
              <a:buChar char="•"/>
            </a:pPr>
            <a:endParaRPr lang="en-US" b="1" dirty="0"/>
          </a:p>
          <a:p>
            <a:pPr marL="1028700" lvl="1" indent="-571500">
              <a:buFont typeface="Arial" panose="020B0604020202020204" pitchFamily="34" charset="0"/>
              <a:buChar char="•"/>
            </a:pPr>
            <a:r>
              <a:rPr lang="en-US" sz="2400" b="1" dirty="0"/>
              <a:t>The First Pillar: </a:t>
            </a:r>
            <a:r>
              <a:rPr lang="en-US" sz="2400" b="1" dirty="0">
                <a:solidFill>
                  <a:srgbClr val="FF0000"/>
                </a:solidFill>
              </a:rPr>
              <a:t>Two-Thirds Voter Approval for Local Tax Increases</a:t>
            </a:r>
          </a:p>
          <a:p>
            <a:pPr marL="1028700" lvl="1" indent="-571500">
              <a:buFont typeface="Arial" panose="020B0604020202020204" pitchFamily="34" charset="0"/>
              <a:buChar char="•"/>
            </a:pPr>
            <a:r>
              <a:rPr lang="en-US" sz="2400" b="1" dirty="0"/>
              <a:t>The Second Pillar: </a:t>
            </a:r>
            <a:r>
              <a:rPr lang="en-US" sz="2400" b="1" dirty="0">
                <a:solidFill>
                  <a:srgbClr val="FF0000"/>
                </a:solidFill>
              </a:rPr>
              <a:t>Local Spending Limits</a:t>
            </a:r>
          </a:p>
          <a:p>
            <a:pPr marL="1028700" lvl="1" indent="-571500">
              <a:buFont typeface="Arial" panose="020B0604020202020204" pitchFamily="34" charset="0"/>
              <a:buChar char="•"/>
            </a:pPr>
            <a:r>
              <a:rPr lang="en-US" sz="2400" b="1" dirty="0"/>
              <a:t>The Third Pillar: </a:t>
            </a:r>
            <a:r>
              <a:rPr lang="en-US" sz="2400" b="1" dirty="0">
                <a:solidFill>
                  <a:srgbClr val="FF0000"/>
                </a:solidFill>
              </a:rPr>
              <a:t>Rollback Elections by Citizen Petition</a:t>
            </a:r>
          </a:p>
          <a:p>
            <a:pPr marL="1028700" lvl="1" indent="-571500">
              <a:buFont typeface="Arial" panose="020B0604020202020204" pitchFamily="34" charset="0"/>
              <a:buChar char="•"/>
            </a:pPr>
            <a:r>
              <a:rPr lang="en-US" sz="2400" b="1" dirty="0"/>
              <a:t>The Fourth Pillar: </a:t>
            </a:r>
            <a:r>
              <a:rPr lang="en-US" sz="2400" b="1" dirty="0">
                <a:solidFill>
                  <a:srgbClr val="FF0000"/>
                </a:solidFill>
              </a:rPr>
              <a:t>Five-Year Appraisal Cycle</a:t>
            </a:r>
          </a:p>
          <a:p>
            <a:pPr marL="1028700" lvl="1" indent="-571500">
              <a:buFont typeface="Arial" panose="020B0604020202020204" pitchFamily="34" charset="0"/>
              <a:buChar char="•"/>
            </a:pPr>
            <a:r>
              <a:rPr lang="en-US" sz="2400" b="1" dirty="0"/>
              <a:t>The Fifth Pillar: </a:t>
            </a:r>
            <a:r>
              <a:rPr lang="en-US" sz="2400" b="1" dirty="0">
                <a:solidFill>
                  <a:srgbClr val="FF0000"/>
                </a:solidFill>
              </a:rPr>
              <a:t>Three Percent Appraisal Cap for All Property</a:t>
            </a:r>
          </a:p>
          <a:p>
            <a:pPr lvl="1"/>
            <a:r>
              <a:rPr lang="en-US" sz="3600" b="1" dirty="0">
                <a:solidFill>
                  <a:prstClr val="black"/>
                </a:solidFill>
                <a:latin typeface="Calibri" panose="020F0502020204030204"/>
              </a:rPr>
              <a:t>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05089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2D8446CF6CFA84A94430A18BC3E30C2" ma:contentTypeVersion="13" ma:contentTypeDescription="Create a new document." ma:contentTypeScope="" ma:versionID="e449f4acf89108afa2709fbeded3b328">
  <xsd:schema xmlns:xsd="http://www.w3.org/2001/XMLSchema" xmlns:xs="http://www.w3.org/2001/XMLSchema" xmlns:p="http://schemas.microsoft.com/office/2006/metadata/properties" xmlns:ns3="aa60c92a-7507-4b8b-9d36-ae3e4c076fc7" xmlns:ns4="b299638c-3b05-41f4-84eb-01adfc15e356" targetNamespace="http://schemas.microsoft.com/office/2006/metadata/properties" ma:root="true" ma:fieldsID="d22ce5400388ef24a213e5a9b5d1dc90" ns3:_="" ns4:_="">
    <xsd:import namespace="aa60c92a-7507-4b8b-9d36-ae3e4c076fc7"/>
    <xsd:import namespace="b299638c-3b05-41f4-84eb-01adfc15e35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4:SharedWithUsers" minOccurs="0"/>
                <xsd:element ref="ns4:SharedWithDetails" minOccurs="0"/>
                <xsd:element ref="ns4:SharingHintHash"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a60c92a-7507-4b8b-9d36-ae3e4c076fc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299638c-3b05-41f4-84eb-01adfc15e356"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957A158-084D-4846-9B9D-EBD386CCBD46}">
  <ds:schemaRefs>
    <ds:schemaRef ds:uri="http://schemas.microsoft.com/sharepoint/v3/contenttype/forms"/>
  </ds:schemaRefs>
</ds:datastoreItem>
</file>

<file path=customXml/itemProps2.xml><?xml version="1.0" encoding="utf-8"?>
<ds:datastoreItem xmlns:ds="http://schemas.openxmlformats.org/officeDocument/2006/customXml" ds:itemID="{20DA3D01-6D6C-4019-905A-B2AD34A6DB5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a60c92a-7507-4b8b-9d36-ae3e4c076fc7"/>
    <ds:schemaRef ds:uri="b299638c-3b05-41f4-84eb-01adfc15e3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16ABD91-F0F6-443D-B617-18529DB5FB47}">
  <ds:schemaRefs>
    <ds:schemaRef ds:uri="http://purl.org/dc/dcmitype/"/>
    <ds:schemaRef ds:uri="aa60c92a-7507-4b8b-9d36-ae3e4c076fc7"/>
    <ds:schemaRef ds:uri="http://schemas.microsoft.com/office/2006/metadata/properties"/>
    <ds:schemaRef ds:uri="http://schemas.microsoft.com/office/2006/documentManagement/types"/>
    <ds:schemaRef ds:uri="http://purl.org/dc/elements/1.1/"/>
    <ds:schemaRef ds:uri="http://purl.org/dc/terms/"/>
    <ds:schemaRef ds:uri="http://schemas.microsoft.com/office/infopath/2007/PartnerControls"/>
    <ds:schemaRef ds:uri="http://schemas.openxmlformats.org/package/2006/metadata/core-properties"/>
    <ds:schemaRef ds:uri="b299638c-3b05-41f4-84eb-01adfc15e356"/>
    <ds:schemaRef ds:uri="http://www.w3.org/XML/1998/namespace"/>
  </ds:schemaRefs>
</ds:datastoreItem>
</file>

<file path=docMetadata/LabelInfo.xml><?xml version="1.0" encoding="utf-8"?>
<clbl:labelList xmlns:clbl="http://schemas.microsoft.com/office/2020/mipLabelMetadata">
  <clbl:label id="{569bf4a9-87bd-4dbf-a36c-1db5158e5def}" enabled="1" method="Privileged" siteId="{ea80952e-a476-42d4-aaf4-5457852b0f7e}" removed="0"/>
</clbl:labelList>
</file>

<file path=docProps/app.xml><?xml version="1.0" encoding="utf-8"?>
<Properties xmlns="http://schemas.openxmlformats.org/officeDocument/2006/extended-properties" xmlns:vt="http://schemas.openxmlformats.org/officeDocument/2006/docPropsVTypes">
  <TotalTime>6547</TotalTime>
  <Words>270</Words>
  <Application>Microsoft Office PowerPoint</Application>
  <PresentationFormat>Widescreen</PresentationFormat>
  <Paragraphs>34</Paragraphs>
  <Slides>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Wingdings</vt:lpstr>
      <vt:lpstr>Office Theme</vt:lpstr>
      <vt:lpstr>TXOGA 2026 Property Tax Conference Legislative  Subcommittee</vt:lpstr>
      <vt:lpstr>Legislative Subcommittee Members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Refining &amp; Petrochemicals 2021 Valuations</dc:title>
  <dc:creator>Bartholomew, Karl D SHLOIL-FC/W</dc:creator>
  <cp:lastModifiedBy>Hajny, Bernard W</cp:lastModifiedBy>
  <cp:revision>141</cp:revision>
  <cp:lastPrinted>2022-01-31T13:12:37Z</cp:lastPrinted>
  <dcterms:created xsi:type="dcterms:W3CDTF">2021-01-07T13:46:16Z</dcterms:created>
  <dcterms:modified xsi:type="dcterms:W3CDTF">2026-02-06T17:55:07Z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0x010100E2D8446CF6CFA84A94430A18BC3E30C2</vt:lpwstr>
  </property>
  <property fmtid="{D5CDD505-2E9C-101B-9397-08002B2CF9AE}" pid="4" name="_NewReviewCycle">
    <vt:lpwstr/>
  </property>
</Properties>
</file>