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94" r:id="rId2"/>
    <p:sldId id="257" r:id="rId3"/>
    <p:sldId id="260" r:id="rId4"/>
    <p:sldId id="261" r:id="rId5"/>
    <p:sldId id="262" r:id="rId6"/>
    <p:sldId id="263" r:id="rId7"/>
    <p:sldId id="293" r:id="rId8"/>
  </p:sldIdLst>
  <p:sldSz cx="18288000" cy="10287000"/>
  <p:notesSz cx="6858000" cy="9144000"/>
  <p:embeddedFontLst>
    <p:embeddedFont>
      <p:font typeface="Inter 1 Bold" panose="020B0604020202020204" charset="0"/>
      <p:regular r:id="rId10"/>
    </p:embeddedFont>
    <p:embeddedFont>
      <p:font typeface="Inter 2" panose="020B0604020202020204" charset="0"/>
      <p:regular r:id="rId11"/>
    </p:embeddedFont>
    <p:embeddedFont>
      <p:font typeface="Lucida Sans" panose="020B0602030504020204" pitchFamily="34" charset="0"/>
      <p:regular r:id="rId12"/>
      <p:bold r:id="rId13"/>
      <p:italic r:id="rId14"/>
      <p:boldItalic r:id="rId15"/>
    </p:embeddedFont>
    <p:embeddedFont>
      <p:font typeface="Montserrat" panose="00000500000000000000" pitchFamily="2" charset="0"/>
      <p:regular r:id="rId16"/>
      <p:bold r:id="rId17"/>
      <p:italic r:id="rId18"/>
      <p:boldItalic r:id="rId19"/>
    </p:embeddedFont>
    <p:embeddedFont>
      <p:font typeface="Montserrat Bold" panose="00000800000000000000" charset="0"/>
      <p:regular r:id="rId20"/>
      <p:bold r:id="rId21"/>
    </p:embeddedFont>
    <p:embeddedFont>
      <p:font typeface="Montserrat ExtraBold" panose="00000900000000000000" pitchFamily="2" charset="0"/>
      <p:bold r:id="rId22"/>
      <p:boldItalic r:id="rId23"/>
    </p:embeddedFont>
    <p:embeddedFont>
      <p:font typeface="Montserrat SemiBold" panose="00000700000000000000" pitchFamily="2" charset="0"/>
      <p:bold r:id="rId24"/>
      <p:boldItalic r:id="rId25"/>
    </p:embeddedFont>
    <p:embeddedFont>
      <p:font typeface="Montserrat Semi-Bold" panose="020B0604020202020204" charset="0"/>
      <p:regular r:id="rId26"/>
    </p:embeddedFont>
    <p:embeddedFont>
      <p:font typeface="Montserrat Ultra-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2768" autoAdjust="0"/>
  </p:normalViewPr>
  <p:slideViewPr>
    <p:cSldViewPr>
      <p:cViewPr>
        <p:scale>
          <a:sx n="52" d="100"/>
          <a:sy n="52" d="100"/>
        </p:scale>
        <p:origin x="185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90032-2BCD-48C4-A181-457533B70B41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407E0-D639-4A49-9FE1-F92A6446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8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407E0-D639-4A49-9FE1-F92A6446CA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1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407E0-D639-4A49-9FE1-F92A6446CA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11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407E0-D639-4A49-9FE1-F92A6446CA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88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407E0-D639-4A49-9FE1-F92A6446CA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50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svg"/><Relationship Id="rId3" Type="http://schemas.openxmlformats.org/officeDocument/2006/relationships/image" Target="../media/image3.png"/><Relationship Id="rId7" Type="http://schemas.openxmlformats.org/officeDocument/2006/relationships/image" Target="../media/image10.svg"/><Relationship Id="rId12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5.sv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.svg"/><Relationship Id="rId3" Type="http://schemas.openxmlformats.org/officeDocument/2006/relationships/image" Target="../media/image6.jpeg"/><Relationship Id="rId7" Type="http://schemas.openxmlformats.org/officeDocument/2006/relationships/image" Target="../media/image19.sv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.png"/><Relationship Id="rId5" Type="http://schemas.openxmlformats.org/officeDocument/2006/relationships/image" Target="../media/image17.png"/><Relationship Id="rId10" Type="http://schemas.openxmlformats.org/officeDocument/2006/relationships/image" Target="../media/image10.sv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5.sv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5.sv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5" Type="http://schemas.openxmlformats.org/officeDocument/2006/relationships/image" Target="../media/image43.svg"/><Relationship Id="rId2" Type="http://schemas.openxmlformats.org/officeDocument/2006/relationships/image" Target="../media/image20.png"/><Relationship Id="rId16" Type="http://schemas.openxmlformats.org/officeDocument/2006/relationships/image" Target="../media/image34.jpe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sv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" y="-1"/>
            <a:ext cx="18288001" cy="10287001"/>
            <a:chOff x="0" y="0"/>
            <a:chExt cx="5293598" cy="30704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93598" cy="3070493"/>
            </a:xfrm>
            <a:custGeom>
              <a:avLst/>
              <a:gdLst/>
              <a:ahLst/>
              <a:cxnLst/>
              <a:rect l="l" t="t" r="r" b="b"/>
              <a:pathLst>
                <a:path w="5293598" h="3070493">
                  <a:moveTo>
                    <a:pt x="0" y="0"/>
                  </a:moveTo>
                  <a:lnTo>
                    <a:pt x="5293598" y="0"/>
                  </a:lnTo>
                  <a:lnTo>
                    <a:pt x="5293598" y="3070493"/>
                  </a:lnTo>
                  <a:lnTo>
                    <a:pt x="0" y="3070493"/>
                  </a:lnTo>
                  <a:close/>
                </a:path>
              </a:pathLst>
            </a:custGeom>
            <a:solidFill>
              <a:srgbClr val="951C24">
                <a:alpha val="9176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5293598" cy="3070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6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172643"/>
            <a:ext cx="18288000" cy="9114357"/>
          </a:xfrm>
          <a:custGeom>
            <a:avLst/>
            <a:gdLst/>
            <a:ahLst/>
            <a:cxnLst/>
            <a:rect l="l" t="t" r="r" b="b"/>
            <a:pathLst>
              <a:path w="18288000" h="9451338">
                <a:moveTo>
                  <a:pt x="0" y="0"/>
                </a:moveTo>
                <a:lnTo>
                  <a:pt x="18288000" y="0"/>
                </a:lnTo>
                <a:lnTo>
                  <a:pt x="18288000" y="9451338"/>
                </a:lnTo>
                <a:lnTo>
                  <a:pt x="0" y="9451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95" t="-13072" r="-709" b="-303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flipH="1" flipV="1">
            <a:off x="920060" y="2285495"/>
            <a:ext cx="0" cy="7125205"/>
          </a:xfrm>
          <a:prstGeom prst="line">
            <a:avLst/>
          </a:prstGeom>
          <a:ln w="1714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524561" y="2192402"/>
            <a:ext cx="18280722" cy="5968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76"/>
              </a:lnSpc>
            </a:pPr>
            <a:r>
              <a:rPr lang="en-US" sz="1114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HB 9 - </a:t>
            </a:r>
          </a:p>
          <a:p>
            <a:pPr algn="l">
              <a:lnSpc>
                <a:spcPts val="11506"/>
              </a:lnSpc>
            </a:pPr>
            <a:r>
              <a:rPr lang="en-US" sz="1036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$125,000 BUSINESS PERSONAL PROPERTY EXEMPTION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24561" y="8646479"/>
            <a:ext cx="5998322" cy="564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1"/>
              </a:lnSpc>
              <a:spcBef>
                <a:spcPct val="0"/>
              </a:spcBef>
            </a:pPr>
            <a:r>
              <a:rPr lang="en-US" sz="3279">
                <a:solidFill>
                  <a:srgbClr val="FFFFFF"/>
                </a:solidFill>
                <a:latin typeface="Inter 2"/>
                <a:ea typeface="Inter 2"/>
                <a:cs typeface="Inter 2"/>
                <a:sym typeface="Inter 2"/>
              </a:rPr>
              <a:t>February 10, 2026</a:t>
            </a:r>
          </a:p>
        </p:txBody>
      </p:sp>
      <p:sp>
        <p:nvSpPr>
          <p:cNvPr id="10" name="Freeform 10"/>
          <p:cNvSpPr/>
          <p:nvPr/>
        </p:nvSpPr>
        <p:spPr>
          <a:xfrm>
            <a:off x="9810504" y="832874"/>
            <a:ext cx="5275218" cy="904323"/>
          </a:xfrm>
          <a:custGeom>
            <a:avLst/>
            <a:gdLst/>
            <a:ahLst/>
            <a:cxnLst/>
            <a:rect l="l" t="t" r="r" b="b"/>
            <a:pathLst>
              <a:path w="5275218" h="904323">
                <a:moveTo>
                  <a:pt x="0" y="0"/>
                </a:moveTo>
                <a:lnTo>
                  <a:pt x="5275218" y="0"/>
                </a:lnTo>
                <a:lnTo>
                  <a:pt x="5275218" y="904323"/>
                </a:lnTo>
                <a:lnTo>
                  <a:pt x="0" y="9043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400577" y="543556"/>
            <a:ext cx="1308141" cy="1277222"/>
          </a:xfrm>
          <a:custGeom>
            <a:avLst/>
            <a:gdLst/>
            <a:ahLst/>
            <a:cxnLst/>
            <a:rect l="l" t="t" r="r" b="b"/>
            <a:pathLst>
              <a:path w="1308141" h="1277222">
                <a:moveTo>
                  <a:pt x="0" y="0"/>
                </a:moveTo>
                <a:lnTo>
                  <a:pt x="1308141" y="0"/>
                </a:lnTo>
                <a:lnTo>
                  <a:pt x="1308141" y="1277223"/>
                </a:lnTo>
                <a:lnTo>
                  <a:pt x="0" y="12772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87948" b="-2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775838" y="404514"/>
            <a:ext cx="3292641" cy="1761043"/>
          </a:xfrm>
          <a:custGeom>
            <a:avLst/>
            <a:gdLst/>
            <a:ahLst/>
            <a:cxnLst/>
            <a:rect l="l" t="t" r="r" b="b"/>
            <a:pathLst>
              <a:path w="3292641" h="1761043">
                <a:moveTo>
                  <a:pt x="0" y="0"/>
                </a:moveTo>
                <a:lnTo>
                  <a:pt x="3292642" y="0"/>
                </a:lnTo>
                <a:lnTo>
                  <a:pt x="3292642" y="1761043"/>
                </a:lnTo>
                <a:lnTo>
                  <a:pt x="0" y="1761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327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97" b="-57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9733" y="9320516"/>
            <a:ext cx="3401381" cy="583094"/>
          </a:xfrm>
          <a:custGeom>
            <a:avLst/>
            <a:gdLst/>
            <a:ahLst/>
            <a:cxnLst/>
            <a:rect l="l" t="t" r="r" b="b"/>
            <a:pathLst>
              <a:path w="3401381" h="583094">
                <a:moveTo>
                  <a:pt x="0" y="0"/>
                </a:moveTo>
                <a:lnTo>
                  <a:pt x="3401381" y="0"/>
                </a:lnTo>
                <a:lnTo>
                  <a:pt x="3401381" y="583094"/>
                </a:lnTo>
                <a:lnTo>
                  <a:pt x="0" y="583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765403" y="9204453"/>
            <a:ext cx="3008326" cy="815221"/>
          </a:xfrm>
          <a:custGeom>
            <a:avLst/>
            <a:gdLst/>
            <a:ahLst/>
            <a:cxnLst/>
            <a:rect l="l" t="t" r="r" b="b"/>
            <a:pathLst>
              <a:path w="3008326" h="815221">
                <a:moveTo>
                  <a:pt x="0" y="0"/>
                </a:moveTo>
                <a:lnTo>
                  <a:pt x="3008326" y="0"/>
                </a:lnTo>
                <a:lnTo>
                  <a:pt x="3008326" y="815221"/>
                </a:lnTo>
                <a:lnTo>
                  <a:pt x="0" y="8152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0627" y="10010636"/>
            <a:ext cx="7338703" cy="506720"/>
          </a:xfrm>
          <a:custGeom>
            <a:avLst/>
            <a:gdLst/>
            <a:ahLst/>
            <a:cxnLst/>
            <a:rect l="l" t="t" r="r" b="b"/>
            <a:pathLst>
              <a:path w="7338703" h="506720">
                <a:moveTo>
                  <a:pt x="0" y="0"/>
                </a:moveTo>
                <a:lnTo>
                  <a:pt x="7338703" y="0"/>
                </a:lnTo>
                <a:lnTo>
                  <a:pt x="7338703" y="506720"/>
                </a:lnTo>
                <a:lnTo>
                  <a:pt x="0" y="506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747764" y="9085576"/>
            <a:ext cx="8735171" cy="971727"/>
            <a:chOff x="0" y="0"/>
            <a:chExt cx="2739947" cy="304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39947" cy="304800"/>
            </a:xfrm>
            <a:custGeom>
              <a:avLst/>
              <a:gdLst/>
              <a:ahLst/>
              <a:cxnLst/>
              <a:rect l="l" t="t" r="r" b="b"/>
              <a:pathLst>
                <a:path w="2739947" h="304800">
                  <a:moveTo>
                    <a:pt x="203200" y="0"/>
                  </a:moveTo>
                  <a:lnTo>
                    <a:pt x="2739947" y="0"/>
                  </a:lnTo>
                  <a:lnTo>
                    <a:pt x="2536747" y="304800"/>
                  </a:lnTo>
                  <a:lnTo>
                    <a:pt x="0" y="3048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91A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28575"/>
              <a:ext cx="2536747" cy="276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7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3719220">
            <a:off x="6804555" y="8727649"/>
            <a:ext cx="1418556" cy="1485399"/>
          </a:xfrm>
          <a:custGeom>
            <a:avLst/>
            <a:gdLst/>
            <a:ahLst/>
            <a:cxnLst/>
            <a:rect l="l" t="t" r="r" b="b"/>
            <a:pathLst>
              <a:path w="1418556" h="1485399">
                <a:moveTo>
                  <a:pt x="0" y="0"/>
                </a:moveTo>
                <a:lnTo>
                  <a:pt x="1418556" y="0"/>
                </a:lnTo>
                <a:lnTo>
                  <a:pt x="1418556" y="1485398"/>
                </a:lnTo>
                <a:lnTo>
                  <a:pt x="0" y="14853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2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880332">
            <a:off x="9729987" y="3336310"/>
            <a:ext cx="3792513" cy="3754588"/>
          </a:xfrm>
          <a:custGeom>
            <a:avLst/>
            <a:gdLst/>
            <a:ahLst/>
            <a:cxnLst/>
            <a:rect l="l" t="t" r="r" b="b"/>
            <a:pathLst>
              <a:path w="3792513" h="3754588">
                <a:moveTo>
                  <a:pt x="0" y="0"/>
                </a:moveTo>
                <a:lnTo>
                  <a:pt x="3792513" y="0"/>
                </a:lnTo>
                <a:lnTo>
                  <a:pt x="3792513" y="3754588"/>
                </a:lnTo>
                <a:lnTo>
                  <a:pt x="0" y="37545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395888" y="2972803"/>
            <a:ext cx="3726811" cy="3712253"/>
            <a:chOff x="0" y="0"/>
            <a:chExt cx="6502400" cy="6477000"/>
          </a:xfrm>
        </p:grpSpPr>
        <p:sp>
          <p:nvSpPr>
            <p:cNvPr id="12" name="Freeform 12"/>
            <p:cNvSpPr/>
            <p:nvPr/>
          </p:nvSpPr>
          <p:spPr>
            <a:xfrm>
              <a:off x="116940" y="124149"/>
              <a:ext cx="6262195" cy="6234315"/>
            </a:xfrm>
            <a:custGeom>
              <a:avLst/>
              <a:gdLst/>
              <a:ahLst/>
              <a:cxnLst/>
              <a:rect l="l" t="t" r="r" b="b"/>
              <a:pathLst>
                <a:path w="6262195" h="6234315">
                  <a:moveTo>
                    <a:pt x="3131098" y="32"/>
                  </a:moveTo>
                  <a:cubicBezTo>
                    <a:pt x="2014135" y="-4964"/>
                    <a:pt x="979875" y="588062"/>
                    <a:pt x="419947" y="1554557"/>
                  </a:cubicBezTo>
                  <a:cubicBezTo>
                    <a:pt x="-139982" y="2521051"/>
                    <a:pt x="-139982" y="3713264"/>
                    <a:pt x="419947" y="4679759"/>
                  </a:cubicBezTo>
                  <a:cubicBezTo>
                    <a:pt x="979875" y="5646253"/>
                    <a:pt x="2014135" y="6239279"/>
                    <a:pt x="3131098" y="6234284"/>
                  </a:cubicBezTo>
                  <a:cubicBezTo>
                    <a:pt x="4248061" y="6239279"/>
                    <a:pt x="5282321" y="5646253"/>
                    <a:pt x="5842249" y="4679759"/>
                  </a:cubicBezTo>
                  <a:cubicBezTo>
                    <a:pt x="6402178" y="3713265"/>
                    <a:pt x="6402178" y="2521051"/>
                    <a:pt x="5842249" y="1554557"/>
                  </a:cubicBezTo>
                  <a:cubicBezTo>
                    <a:pt x="5282321" y="588063"/>
                    <a:pt x="4248061" y="-4963"/>
                    <a:pt x="3131098" y="32"/>
                  </a:cubicBezTo>
                  <a:close/>
                </a:path>
              </a:pathLst>
            </a:custGeom>
            <a:blipFill>
              <a:blip r:embed="rId10"/>
              <a:stretch>
                <a:fillRect l="-82483" t="-28605" r="-79896" b="-12484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291A3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 rot="-880332">
            <a:off x="5113423" y="3368552"/>
            <a:ext cx="3746621" cy="3709155"/>
          </a:xfrm>
          <a:custGeom>
            <a:avLst/>
            <a:gdLst/>
            <a:ahLst/>
            <a:cxnLst/>
            <a:rect l="l" t="t" r="r" b="b"/>
            <a:pathLst>
              <a:path w="3746621" h="3709155">
                <a:moveTo>
                  <a:pt x="0" y="0"/>
                </a:moveTo>
                <a:lnTo>
                  <a:pt x="3746621" y="0"/>
                </a:lnTo>
                <a:lnTo>
                  <a:pt x="3746621" y="3709155"/>
                </a:lnTo>
                <a:lnTo>
                  <a:pt x="0" y="37091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4781524" y="2954540"/>
            <a:ext cx="3681714" cy="3667332"/>
            <a:chOff x="0" y="0"/>
            <a:chExt cx="6502400" cy="6477000"/>
          </a:xfrm>
        </p:grpSpPr>
        <p:sp>
          <p:nvSpPr>
            <p:cNvPr id="16" name="Freeform 16"/>
            <p:cNvSpPr/>
            <p:nvPr/>
          </p:nvSpPr>
          <p:spPr>
            <a:xfrm>
              <a:off x="116940" y="124149"/>
              <a:ext cx="6262195" cy="6234315"/>
            </a:xfrm>
            <a:custGeom>
              <a:avLst/>
              <a:gdLst/>
              <a:ahLst/>
              <a:cxnLst/>
              <a:rect l="l" t="t" r="r" b="b"/>
              <a:pathLst>
                <a:path w="6262195" h="6234315">
                  <a:moveTo>
                    <a:pt x="3131098" y="32"/>
                  </a:moveTo>
                  <a:cubicBezTo>
                    <a:pt x="2014135" y="-4964"/>
                    <a:pt x="979875" y="588062"/>
                    <a:pt x="419947" y="1554557"/>
                  </a:cubicBezTo>
                  <a:cubicBezTo>
                    <a:pt x="-139982" y="2521051"/>
                    <a:pt x="-139982" y="3713264"/>
                    <a:pt x="419947" y="4679759"/>
                  </a:cubicBezTo>
                  <a:cubicBezTo>
                    <a:pt x="979875" y="5646253"/>
                    <a:pt x="2014135" y="6239279"/>
                    <a:pt x="3131098" y="6234284"/>
                  </a:cubicBezTo>
                  <a:cubicBezTo>
                    <a:pt x="4248061" y="6239279"/>
                    <a:pt x="5282321" y="5646253"/>
                    <a:pt x="5842249" y="4679759"/>
                  </a:cubicBezTo>
                  <a:cubicBezTo>
                    <a:pt x="6402178" y="3713265"/>
                    <a:pt x="6402178" y="2521051"/>
                    <a:pt x="5842249" y="1554557"/>
                  </a:cubicBezTo>
                  <a:cubicBezTo>
                    <a:pt x="5282321" y="588063"/>
                    <a:pt x="4248061" y="-4963"/>
                    <a:pt x="3131098" y="32"/>
                  </a:cubicBezTo>
                  <a:close/>
                </a:path>
              </a:pathLst>
            </a:custGeom>
            <a:blipFill>
              <a:blip r:embed="rId11"/>
              <a:stretch>
                <a:fillRect l="223" t="-12775" r="223" b="-277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291A3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3669689" y="9270570"/>
            <a:ext cx="3739508" cy="641059"/>
          </a:xfrm>
          <a:custGeom>
            <a:avLst/>
            <a:gdLst/>
            <a:ahLst/>
            <a:cxnLst/>
            <a:rect l="l" t="t" r="r" b="b"/>
            <a:pathLst>
              <a:path w="3739508" h="641059">
                <a:moveTo>
                  <a:pt x="0" y="0"/>
                </a:moveTo>
                <a:lnTo>
                  <a:pt x="3739508" y="0"/>
                </a:lnTo>
                <a:lnTo>
                  <a:pt x="3739508" y="641058"/>
                </a:lnTo>
                <a:lnTo>
                  <a:pt x="0" y="6410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028700" y="111318"/>
            <a:ext cx="16230600" cy="2272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93"/>
              </a:lnSpc>
              <a:spcBef>
                <a:spcPct val="0"/>
              </a:spcBef>
            </a:pPr>
            <a:r>
              <a:rPr lang="en-US" sz="13281" b="1">
                <a:solidFill>
                  <a:srgbClr val="951C24"/>
                </a:solidFill>
                <a:latin typeface="Inter 1 Bold"/>
                <a:ea typeface="Inter 1 Bold"/>
                <a:cs typeface="Inter 1 Bold"/>
                <a:sym typeface="Inter 1 Bold"/>
              </a:rPr>
              <a:t>SPEAKERS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750517" y="6894702"/>
            <a:ext cx="5128495" cy="492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5"/>
              </a:lnSpc>
            </a:pPr>
            <a:r>
              <a:rPr lang="en-US" sz="3635" b="1">
                <a:solidFill>
                  <a:srgbClr val="951C24"/>
                </a:solidFill>
                <a:latin typeface="Inter 1 Bold"/>
                <a:ea typeface="Inter 1 Bold"/>
                <a:cs typeface="Inter 1 Bold"/>
                <a:sym typeface="Inter 1 Bold"/>
              </a:rPr>
              <a:t>Carl Walker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397439" y="7372869"/>
            <a:ext cx="3834651" cy="56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766" b="1" spc="52" dirty="0">
                <a:solidFill>
                  <a:srgbClr val="144157"/>
                </a:solidFill>
                <a:latin typeface="Inter 1 Bold"/>
                <a:ea typeface="Inter 1 Bold"/>
                <a:cs typeface="Inter 1 Bold"/>
                <a:sym typeface="Inter 1 Bold"/>
              </a:rPr>
              <a:t>TAX DIRECTOR,</a:t>
            </a:r>
          </a:p>
          <a:p>
            <a:pPr algn="ctr">
              <a:lnSpc>
                <a:spcPts val="2260"/>
              </a:lnSpc>
            </a:pPr>
            <a:r>
              <a:rPr lang="en-US" sz="1766" b="1" spc="52" dirty="0">
                <a:solidFill>
                  <a:srgbClr val="144157"/>
                </a:solidFill>
                <a:latin typeface="Inter 1 Bold"/>
                <a:ea typeface="Inter 1 Bold"/>
                <a:cs typeface="Inter 1 Bold"/>
                <a:sym typeface="Inter 1 Bold"/>
              </a:rPr>
              <a:t>ADVANTOUS CONSULTING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109175" y="6885177"/>
            <a:ext cx="5128495" cy="492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7"/>
              </a:lnSpc>
            </a:pPr>
            <a:r>
              <a:rPr lang="en-US" sz="3635" b="1">
                <a:solidFill>
                  <a:srgbClr val="951C24"/>
                </a:solidFill>
                <a:latin typeface="Inter 1 Bold"/>
                <a:ea typeface="Inter 1 Bold"/>
                <a:cs typeface="Inter 1 Bold"/>
                <a:sym typeface="Inter 1 Bold"/>
              </a:rPr>
              <a:t>Brent South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641114" y="7372735"/>
            <a:ext cx="5681610" cy="1122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766" b="1" spc="52" dirty="0">
                <a:solidFill>
                  <a:srgbClr val="144157"/>
                </a:solidFill>
                <a:latin typeface="Inter 1 Bold"/>
                <a:ea typeface="Inter 1 Bold"/>
                <a:cs typeface="Inter 1 Bold"/>
                <a:sym typeface="Inter 1 Bold"/>
              </a:rPr>
              <a:t>CHIEF APPRAISER, </a:t>
            </a:r>
          </a:p>
          <a:p>
            <a:pPr algn="ctr">
              <a:lnSpc>
                <a:spcPts val="2260"/>
              </a:lnSpc>
            </a:pPr>
            <a:r>
              <a:rPr lang="en-US" sz="1766" b="1" spc="52" dirty="0">
                <a:solidFill>
                  <a:srgbClr val="144157"/>
                </a:solidFill>
                <a:latin typeface="Inter 1 Bold"/>
                <a:ea typeface="Inter 1 Bold"/>
                <a:cs typeface="Inter 1 Bold"/>
                <a:sym typeface="Inter 1 Bold"/>
              </a:rPr>
              <a:t>HUNT COUNTY APPRAISAL DISTRICT;</a:t>
            </a:r>
          </a:p>
          <a:p>
            <a:pPr algn="ctr">
              <a:lnSpc>
                <a:spcPts val="2260"/>
              </a:lnSpc>
            </a:pPr>
            <a:r>
              <a:rPr lang="en-US" sz="1766" b="1" spc="52" dirty="0">
                <a:solidFill>
                  <a:srgbClr val="144157"/>
                </a:solidFill>
                <a:latin typeface="Inter 1 Bold"/>
                <a:ea typeface="Inter 1 Bold"/>
                <a:cs typeface="Inter 1 Bold"/>
                <a:sym typeface="Inter 1 Bold"/>
              </a:rPr>
              <a:t>LEGISLATIVE COMMITTEE CHAIR, </a:t>
            </a:r>
          </a:p>
          <a:p>
            <a:pPr algn="ctr">
              <a:lnSpc>
                <a:spcPts val="2260"/>
              </a:lnSpc>
            </a:pPr>
            <a:r>
              <a:rPr lang="en-US" sz="1766" b="1" spc="52" dirty="0">
                <a:solidFill>
                  <a:srgbClr val="144157"/>
                </a:solidFill>
                <a:latin typeface="Inter 1 Bold"/>
                <a:ea typeface="Inter 1 Bold"/>
                <a:cs typeface="Inter 1 Bold"/>
                <a:sym typeface="Inter 1 Bold"/>
              </a:rPr>
              <a:t>TEXAS ASSOCIATION OF APPRAISAL DISTRICTS</a:t>
            </a:r>
          </a:p>
        </p:txBody>
      </p:sp>
      <p:sp>
        <p:nvSpPr>
          <p:cNvPr id="24" name="Freeform 24"/>
          <p:cNvSpPr/>
          <p:nvPr/>
        </p:nvSpPr>
        <p:spPr>
          <a:xfrm>
            <a:off x="195876" y="9105235"/>
            <a:ext cx="927318" cy="905400"/>
          </a:xfrm>
          <a:custGeom>
            <a:avLst/>
            <a:gdLst/>
            <a:ahLst/>
            <a:cxnLst/>
            <a:rect l="l" t="t" r="r" b="b"/>
            <a:pathLst>
              <a:path w="927318" h="905400">
                <a:moveTo>
                  <a:pt x="0" y="0"/>
                </a:moveTo>
                <a:lnTo>
                  <a:pt x="927318" y="0"/>
                </a:lnTo>
                <a:lnTo>
                  <a:pt x="927318" y="905401"/>
                </a:lnTo>
                <a:lnTo>
                  <a:pt x="0" y="9054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187948" b="-2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180952" y="8993924"/>
            <a:ext cx="2334095" cy="1248372"/>
          </a:xfrm>
          <a:custGeom>
            <a:avLst/>
            <a:gdLst/>
            <a:ahLst/>
            <a:cxnLst/>
            <a:rect l="l" t="t" r="r" b="b"/>
            <a:pathLst>
              <a:path w="2334095" h="1248372">
                <a:moveTo>
                  <a:pt x="0" y="0"/>
                </a:moveTo>
                <a:lnTo>
                  <a:pt x="2334095" y="0"/>
                </a:lnTo>
                <a:lnTo>
                  <a:pt x="2334095" y="1248372"/>
                </a:lnTo>
                <a:lnTo>
                  <a:pt x="0" y="12483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5327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797" b="-57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400000" flipV="1">
            <a:off x="7703871" y="-7124943"/>
            <a:ext cx="1034087" cy="17360422"/>
          </a:xfrm>
          <a:custGeom>
            <a:avLst/>
            <a:gdLst/>
            <a:ahLst/>
            <a:cxnLst/>
            <a:rect l="l" t="t" r="r" b="b"/>
            <a:pathLst>
              <a:path w="1034087" h="17360422">
                <a:moveTo>
                  <a:pt x="0" y="17360423"/>
                </a:moveTo>
                <a:lnTo>
                  <a:pt x="1034088" y="17360423"/>
                </a:lnTo>
                <a:lnTo>
                  <a:pt x="1034088" y="0"/>
                </a:lnTo>
                <a:lnTo>
                  <a:pt x="0" y="0"/>
                </a:lnTo>
                <a:lnTo>
                  <a:pt x="0" y="17360423"/>
                </a:lnTo>
                <a:close/>
              </a:path>
            </a:pathLst>
          </a:custGeom>
          <a:blipFill>
            <a:blip r:embed="rId4"/>
            <a:stretch>
              <a:fillRect l="-1172026" r="-121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400000" flipV="1">
            <a:off x="7888064" y="-7998481"/>
            <a:ext cx="712989" cy="17360422"/>
          </a:xfrm>
          <a:custGeom>
            <a:avLst/>
            <a:gdLst/>
            <a:ahLst/>
            <a:cxnLst/>
            <a:rect l="l" t="t" r="r" b="b"/>
            <a:pathLst>
              <a:path w="712989" h="17360422">
                <a:moveTo>
                  <a:pt x="0" y="17360423"/>
                </a:moveTo>
                <a:lnTo>
                  <a:pt x="712989" y="17360423"/>
                </a:lnTo>
                <a:lnTo>
                  <a:pt x="712989" y="0"/>
                </a:lnTo>
                <a:lnTo>
                  <a:pt x="0" y="0"/>
                </a:lnTo>
                <a:lnTo>
                  <a:pt x="0" y="17360423"/>
                </a:lnTo>
                <a:close/>
              </a:path>
            </a:pathLst>
          </a:custGeom>
          <a:blipFill>
            <a:blip r:embed="rId4"/>
            <a:stretch>
              <a:fillRect l="-23868" r="-17386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 rot="-5400000">
            <a:off x="7539089" y="-7206367"/>
            <a:ext cx="1105874" cy="16470134"/>
            <a:chOff x="0" y="0"/>
            <a:chExt cx="291259" cy="43378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259" cy="4337813"/>
            </a:xfrm>
            <a:custGeom>
              <a:avLst/>
              <a:gdLst/>
              <a:ahLst/>
              <a:cxnLst/>
              <a:rect l="l" t="t" r="r" b="b"/>
              <a:pathLst>
                <a:path w="291259" h="4337813">
                  <a:moveTo>
                    <a:pt x="0" y="0"/>
                  </a:moveTo>
                  <a:lnTo>
                    <a:pt x="291259" y="0"/>
                  </a:lnTo>
                  <a:lnTo>
                    <a:pt x="291259" y="4337813"/>
                  </a:lnTo>
                  <a:lnTo>
                    <a:pt x="0" y="4337813"/>
                  </a:lnTo>
                  <a:close/>
                </a:path>
              </a:pathLst>
            </a:custGeom>
            <a:solidFill>
              <a:srgbClr val="951C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91259" cy="4375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34864" y="629602"/>
            <a:ext cx="24446494" cy="769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39"/>
              </a:lnSpc>
            </a:pPr>
            <a:r>
              <a:rPr lang="en-US" sz="4874" b="1" spc="14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Business Personal Property Exemption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7160" y="2184624"/>
            <a:ext cx="16902140" cy="5355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6526" lvl="1" indent="-353263" algn="l">
              <a:lnSpc>
                <a:spcPts val="4188"/>
              </a:lnSpc>
              <a:buFont typeface="Arial"/>
              <a:buChar char="•"/>
            </a:pPr>
            <a:r>
              <a:rPr lang="en-US" sz="3272" b="1" spc="98" dirty="0">
                <a:solidFill>
                  <a:srgbClr val="14415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House Bill 9 by Meyer (Senate Sponsor – Bettencourt)</a:t>
            </a:r>
          </a:p>
          <a:p>
            <a:pPr marL="1413051" lvl="2" indent="-471017" algn="l">
              <a:lnSpc>
                <a:spcPts val="4188"/>
              </a:lnSpc>
              <a:buFont typeface="Arial"/>
              <a:buChar char="⚬"/>
            </a:pPr>
            <a:r>
              <a:rPr lang="en-US" sz="3272" b="1" spc="98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Increases the exemption from a small-value threshold to $125,000 of appraised value for income-producing business personal property (BPP).</a:t>
            </a:r>
          </a:p>
          <a:p>
            <a:pPr marL="2119577" lvl="3" indent="-529894" algn="l">
              <a:lnSpc>
                <a:spcPts val="4188"/>
              </a:lnSpc>
              <a:buFont typeface="Arial"/>
              <a:buChar char="￭"/>
            </a:pPr>
            <a:r>
              <a:rPr lang="en-US" sz="3272" b="1" spc="98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Small-value threshold was originally intended to cover the tax administration cost of the property.</a:t>
            </a:r>
          </a:p>
          <a:p>
            <a:pPr marL="2119577" lvl="3" indent="-529894" algn="l">
              <a:lnSpc>
                <a:spcPts val="4188"/>
              </a:lnSpc>
              <a:buFont typeface="Arial"/>
              <a:buChar char="￭"/>
            </a:pPr>
            <a:r>
              <a:rPr lang="en-US" sz="3272" b="1" spc="98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Increase intended to address the split-roll effect of the increased homestead exemption.</a:t>
            </a:r>
          </a:p>
          <a:p>
            <a:pPr marL="1413051" lvl="2" indent="-471017" algn="l">
              <a:lnSpc>
                <a:spcPts val="4188"/>
              </a:lnSpc>
              <a:buFont typeface="Arial"/>
              <a:buChar char="⚬"/>
            </a:pPr>
            <a:r>
              <a:rPr lang="en-US" sz="3272" b="1" spc="98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Effective January 1, 2026.</a:t>
            </a:r>
          </a:p>
          <a:p>
            <a:pPr algn="l">
              <a:lnSpc>
                <a:spcPts val="4188"/>
              </a:lnSpc>
            </a:pPr>
            <a:endParaRPr lang="en-US" sz="3272" b="1" spc="98" dirty="0">
              <a:solidFill>
                <a:srgbClr val="144157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243386A7-D296-D76F-69D6-8EDA96F4C548}"/>
              </a:ext>
            </a:extLst>
          </p:cNvPr>
          <p:cNvSpPr/>
          <p:nvPr/>
        </p:nvSpPr>
        <p:spPr>
          <a:xfrm>
            <a:off x="20627" y="10010636"/>
            <a:ext cx="7338703" cy="506720"/>
          </a:xfrm>
          <a:custGeom>
            <a:avLst/>
            <a:gdLst/>
            <a:ahLst/>
            <a:cxnLst/>
            <a:rect l="l" t="t" r="r" b="b"/>
            <a:pathLst>
              <a:path w="7338703" h="506720">
                <a:moveTo>
                  <a:pt x="0" y="0"/>
                </a:moveTo>
                <a:lnTo>
                  <a:pt x="7338703" y="0"/>
                </a:lnTo>
                <a:lnTo>
                  <a:pt x="7338703" y="506720"/>
                </a:lnTo>
                <a:lnTo>
                  <a:pt x="0" y="506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FF2FBAE2-A2FB-D408-9C77-F79F0C6930F8}"/>
              </a:ext>
            </a:extLst>
          </p:cNvPr>
          <p:cNvGrpSpPr/>
          <p:nvPr/>
        </p:nvGrpSpPr>
        <p:grpSpPr>
          <a:xfrm>
            <a:off x="-747764" y="9085576"/>
            <a:ext cx="8735171" cy="971727"/>
            <a:chOff x="0" y="0"/>
            <a:chExt cx="2739947" cy="304800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7241A308-F925-12BC-3C8E-7AAE1AC46CCD}"/>
                </a:ext>
              </a:extLst>
            </p:cNvPr>
            <p:cNvSpPr/>
            <p:nvPr/>
          </p:nvSpPr>
          <p:spPr>
            <a:xfrm>
              <a:off x="0" y="0"/>
              <a:ext cx="2739947" cy="304800"/>
            </a:xfrm>
            <a:custGeom>
              <a:avLst/>
              <a:gdLst/>
              <a:ahLst/>
              <a:cxnLst/>
              <a:rect l="l" t="t" r="r" b="b"/>
              <a:pathLst>
                <a:path w="2739947" h="304800">
                  <a:moveTo>
                    <a:pt x="203200" y="0"/>
                  </a:moveTo>
                  <a:lnTo>
                    <a:pt x="2739947" y="0"/>
                  </a:lnTo>
                  <a:lnTo>
                    <a:pt x="2536747" y="304800"/>
                  </a:lnTo>
                  <a:lnTo>
                    <a:pt x="0" y="3048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91A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FECE56F0-1B41-0184-1D53-C78EC3495891}"/>
                </a:ext>
              </a:extLst>
            </p:cNvPr>
            <p:cNvSpPr txBox="1"/>
            <p:nvPr/>
          </p:nvSpPr>
          <p:spPr>
            <a:xfrm>
              <a:off x="101600" y="28575"/>
              <a:ext cx="2536747" cy="276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7"/>
                </a:lnSpc>
              </a:pPr>
              <a:endParaRPr/>
            </a:p>
          </p:txBody>
        </p:sp>
      </p:grpSp>
      <p:sp>
        <p:nvSpPr>
          <p:cNvPr id="23" name="Freeform 9">
            <a:extLst>
              <a:ext uri="{FF2B5EF4-FFF2-40B4-BE49-F238E27FC236}">
                <a16:creationId xmlns:a16="http://schemas.microsoft.com/office/drawing/2014/main" id="{8D736533-1F59-2978-86A1-600CC137E242}"/>
              </a:ext>
            </a:extLst>
          </p:cNvPr>
          <p:cNvSpPr/>
          <p:nvPr/>
        </p:nvSpPr>
        <p:spPr>
          <a:xfrm rot="3719220">
            <a:off x="6804555" y="8727649"/>
            <a:ext cx="1418556" cy="1485399"/>
          </a:xfrm>
          <a:custGeom>
            <a:avLst/>
            <a:gdLst/>
            <a:ahLst/>
            <a:cxnLst/>
            <a:rect l="l" t="t" r="r" b="b"/>
            <a:pathLst>
              <a:path w="1418556" h="1485399">
                <a:moveTo>
                  <a:pt x="0" y="0"/>
                </a:moveTo>
                <a:lnTo>
                  <a:pt x="1418556" y="0"/>
                </a:lnTo>
                <a:lnTo>
                  <a:pt x="1418556" y="1485398"/>
                </a:lnTo>
                <a:lnTo>
                  <a:pt x="0" y="14853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2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82996D36-5983-7DD6-0C50-366AA1EB2088}"/>
              </a:ext>
            </a:extLst>
          </p:cNvPr>
          <p:cNvSpPr/>
          <p:nvPr/>
        </p:nvSpPr>
        <p:spPr>
          <a:xfrm>
            <a:off x="3669689" y="9270570"/>
            <a:ext cx="3739508" cy="641059"/>
          </a:xfrm>
          <a:custGeom>
            <a:avLst/>
            <a:gdLst/>
            <a:ahLst/>
            <a:cxnLst/>
            <a:rect l="l" t="t" r="r" b="b"/>
            <a:pathLst>
              <a:path w="3739508" h="641059">
                <a:moveTo>
                  <a:pt x="0" y="0"/>
                </a:moveTo>
                <a:lnTo>
                  <a:pt x="3739508" y="0"/>
                </a:lnTo>
                <a:lnTo>
                  <a:pt x="3739508" y="641058"/>
                </a:lnTo>
                <a:lnTo>
                  <a:pt x="0" y="6410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E4BA28D9-CBF6-7F73-79BB-9EA98D280A57}"/>
              </a:ext>
            </a:extLst>
          </p:cNvPr>
          <p:cNvSpPr/>
          <p:nvPr/>
        </p:nvSpPr>
        <p:spPr>
          <a:xfrm>
            <a:off x="195876" y="9105235"/>
            <a:ext cx="927318" cy="905400"/>
          </a:xfrm>
          <a:custGeom>
            <a:avLst/>
            <a:gdLst/>
            <a:ahLst/>
            <a:cxnLst/>
            <a:rect l="l" t="t" r="r" b="b"/>
            <a:pathLst>
              <a:path w="927318" h="905400">
                <a:moveTo>
                  <a:pt x="0" y="0"/>
                </a:moveTo>
                <a:lnTo>
                  <a:pt x="927318" y="0"/>
                </a:lnTo>
                <a:lnTo>
                  <a:pt x="927318" y="905401"/>
                </a:lnTo>
                <a:lnTo>
                  <a:pt x="0" y="905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187948" b="-2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99257C69-0BD8-566E-C185-41DA1F98F657}"/>
              </a:ext>
            </a:extLst>
          </p:cNvPr>
          <p:cNvSpPr/>
          <p:nvPr/>
        </p:nvSpPr>
        <p:spPr>
          <a:xfrm>
            <a:off x="1180952" y="8993924"/>
            <a:ext cx="2334095" cy="1248372"/>
          </a:xfrm>
          <a:custGeom>
            <a:avLst/>
            <a:gdLst/>
            <a:ahLst/>
            <a:cxnLst/>
            <a:rect l="l" t="t" r="r" b="b"/>
            <a:pathLst>
              <a:path w="2334095" h="1248372">
                <a:moveTo>
                  <a:pt x="0" y="0"/>
                </a:moveTo>
                <a:lnTo>
                  <a:pt x="2334095" y="0"/>
                </a:lnTo>
                <a:lnTo>
                  <a:pt x="2334095" y="1248372"/>
                </a:lnTo>
                <a:lnTo>
                  <a:pt x="0" y="12483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327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 descr="A white house with a dollar sign&#10;&#10;AI-generated content may be incorrect.">
            <a:extLst>
              <a:ext uri="{FF2B5EF4-FFF2-40B4-BE49-F238E27FC236}">
                <a16:creationId xmlns:a16="http://schemas.microsoft.com/office/drawing/2014/main" id="{C88097AC-4C34-ADB1-CAE8-5C5A5D3382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8111" y="6527698"/>
            <a:ext cx="3920069" cy="33839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797" b="-57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400000" flipV="1">
            <a:off x="7703871" y="-7124943"/>
            <a:ext cx="1034087" cy="17360422"/>
          </a:xfrm>
          <a:custGeom>
            <a:avLst/>
            <a:gdLst/>
            <a:ahLst/>
            <a:cxnLst/>
            <a:rect l="l" t="t" r="r" b="b"/>
            <a:pathLst>
              <a:path w="1034087" h="17360422">
                <a:moveTo>
                  <a:pt x="0" y="17360423"/>
                </a:moveTo>
                <a:lnTo>
                  <a:pt x="1034088" y="17360423"/>
                </a:lnTo>
                <a:lnTo>
                  <a:pt x="1034088" y="0"/>
                </a:lnTo>
                <a:lnTo>
                  <a:pt x="0" y="0"/>
                </a:lnTo>
                <a:lnTo>
                  <a:pt x="0" y="17360423"/>
                </a:lnTo>
                <a:close/>
              </a:path>
            </a:pathLst>
          </a:custGeom>
          <a:blipFill>
            <a:blip r:embed="rId4"/>
            <a:stretch>
              <a:fillRect l="-1172026" r="-121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400000" flipV="1">
            <a:off x="7888064" y="-7998481"/>
            <a:ext cx="712989" cy="17360422"/>
          </a:xfrm>
          <a:custGeom>
            <a:avLst/>
            <a:gdLst/>
            <a:ahLst/>
            <a:cxnLst/>
            <a:rect l="l" t="t" r="r" b="b"/>
            <a:pathLst>
              <a:path w="712989" h="17360422">
                <a:moveTo>
                  <a:pt x="0" y="17360423"/>
                </a:moveTo>
                <a:lnTo>
                  <a:pt x="712989" y="17360423"/>
                </a:lnTo>
                <a:lnTo>
                  <a:pt x="712989" y="0"/>
                </a:lnTo>
                <a:lnTo>
                  <a:pt x="0" y="0"/>
                </a:lnTo>
                <a:lnTo>
                  <a:pt x="0" y="17360423"/>
                </a:lnTo>
                <a:close/>
              </a:path>
            </a:pathLst>
          </a:custGeom>
          <a:blipFill>
            <a:blip r:embed="rId4"/>
            <a:stretch>
              <a:fillRect l="-23868" r="-17386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 rot="-5400000">
            <a:off x="7539089" y="-7206367"/>
            <a:ext cx="1105874" cy="16470134"/>
            <a:chOff x="0" y="0"/>
            <a:chExt cx="291259" cy="43378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259" cy="4337813"/>
            </a:xfrm>
            <a:custGeom>
              <a:avLst/>
              <a:gdLst/>
              <a:ahLst/>
              <a:cxnLst/>
              <a:rect l="l" t="t" r="r" b="b"/>
              <a:pathLst>
                <a:path w="291259" h="4337813">
                  <a:moveTo>
                    <a:pt x="0" y="0"/>
                  </a:moveTo>
                  <a:lnTo>
                    <a:pt x="291259" y="0"/>
                  </a:lnTo>
                  <a:lnTo>
                    <a:pt x="291259" y="4337813"/>
                  </a:lnTo>
                  <a:lnTo>
                    <a:pt x="0" y="4337813"/>
                  </a:lnTo>
                  <a:close/>
                </a:path>
              </a:pathLst>
            </a:custGeom>
            <a:solidFill>
              <a:srgbClr val="951C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91259" cy="4375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57160" y="2034212"/>
            <a:ext cx="17522421" cy="6970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6526" lvl="1" indent="-353263" algn="l">
              <a:lnSpc>
                <a:spcPts val="4188"/>
              </a:lnSpc>
              <a:buFont typeface="Arial"/>
              <a:buChar char="•"/>
            </a:pPr>
            <a:r>
              <a:rPr lang="en-US" sz="3272" b="1" spc="98" dirty="0">
                <a:solidFill>
                  <a:srgbClr val="144157"/>
                </a:solidFill>
                <a:latin typeface="Montserrat ExtraBold" panose="00000900000000000000" pitchFamily="2" charset="0"/>
                <a:ea typeface="Montserrat Semi-Bold"/>
                <a:cs typeface="Montserrat Semi-Bold"/>
                <a:sym typeface="Montserrat Semi-Bold"/>
              </a:rPr>
              <a:t>Location considerations</a:t>
            </a:r>
          </a:p>
          <a:p>
            <a:pPr marL="1163726" lvl="2" indent="-353263">
              <a:lnSpc>
                <a:spcPts val="4188"/>
              </a:lnSpc>
              <a:buFont typeface="Arial"/>
              <a:buChar char="•"/>
            </a:pPr>
            <a:r>
              <a:rPr lang="en-US" sz="3272" b="1" spc="98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Exemption is applied to each location for each taxing unit.</a:t>
            </a:r>
          </a:p>
          <a:p>
            <a:pPr marL="1870251" lvl="3" indent="-471017">
              <a:lnSpc>
                <a:spcPts val="4188"/>
              </a:lnSpc>
              <a:buFont typeface="Arial"/>
              <a:buChar char="⚬"/>
            </a:pPr>
            <a:r>
              <a:rPr lang="en-US" sz="3272" b="1" spc="98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Owners of leased income-producing BPP may claim a single exemption within a taxing unit regardless of location.</a:t>
            </a:r>
          </a:p>
          <a:p>
            <a:pPr algn="l">
              <a:lnSpc>
                <a:spcPts val="4188"/>
              </a:lnSpc>
            </a:pPr>
            <a:endParaRPr lang="en-US" sz="1200" b="1" spc="98" dirty="0">
              <a:solidFill>
                <a:srgbClr val="144157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marL="706526" lvl="1" indent="-353263" algn="l">
              <a:lnSpc>
                <a:spcPts val="4188"/>
              </a:lnSpc>
              <a:buFont typeface="Arial"/>
              <a:buChar char="•"/>
            </a:pPr>
            <a:r>
              <a:rPr lang="en-US" sz="3272" b="1" spc="98" dirty="0">
                <a:solidFill>
                  <a:srgbClr val="14415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What does “location” mean?</a:t>
            </a:r>
          </a:p>
          <a:p>
            <a:pPr marL="1413051" lvl="2" indent="-471017" algn="l">
              <a:lnSpc>
                <a:spcPts val="4188"/>
              </a:lnSpc>
              <a:buFont typeface="Arial"/>
              <a:buChar char="⚬"/>
            </a:pPr>
            <a:r>
              <a:rPr lang="en-US" sz="3272" b="1" spc="98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Tax roll account does not equal location.</a:t>
            </a:r>
          </a:p>
          <a:p>
            <a:pPr marL="1413051" lvl="2" indent="-471017" algn="l">
              <a:lnSpc>
                <a:spcPts val="4188"/>
              </a:lnSpc>
              <a:buFont typeface="Arial"/>
              <a:buChar char="⚬"/>
            </a:pPr>
            <a:r>
              <a:rPr lang="en-US" sz="3272" b="1" spc="98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In most cases – location equals physical address.</a:t>
            </a:r>
          </a:p>
          <a:p>
            <a:pPr marL="1413051" lvl="2" indent="-471017" algn="l">
              <a:lnSpc>
                <a:spcPts val="4188"/>
              </a:lnSpc>
              <a:buFont typeface="Arial"/>
              <a:buChar char="⚬"/>
            </a:pPr>
            <a:r>
              <a:rPr lang="en-US" sz="3272" b="1" spc="98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More complex cases are when a physical address does not exist.</a:t>
            </a:r>
          </a:p>
          <a:p>
            <a:pPr marL="2119577" lvl="3" indent="-529894" algn="l">
              <a:lnSpc>
                <a:spcPts val="4188"/>
              </a:lnSpc>
              <a:buFont typeface="Arial"/>
              <a:buChar char="￭"/>
            </a:pPr>
            <a:r>
              <a:rPr lang="en-US" sz="3272" b="1" spc="98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Unit Valuations that stretch across multiple taxing unit.</a:t>
            </a:r>
          </a:p>
          <a:p>
            <a:pPr marL="2826103" lvl="4" indent="-565221" algn="l">
              <a:lnSpc>
                <a:spcPts val="4188"/>
              </a:lnSpc>
              <a:buFont typeface="Arial"/>
              <a:buChar char="•"/>
            </a:pPr>
            <a:r>
              <a:rPr lang="en-US" sz="3272" b="1" spc="98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Utility Properties</a:t>
            </a:r>
          </a:p>
          <a:p>
            <a:pPr marL="2119577" lvl="3" indent="-529894" algn="l">
              <a:lnSpc>
                <a:spcPts val="4188"/>
              </a:lnSpc>
              <a:buFont typeface="Arial"/>
              <a:buChar char="￭"/>
            </a:pPr>
            <a:r>
              <a:rPr lang="en-US" sz="3272" b="1" spc="98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Property spread through out a rural area at multiple location.</a:t>
            </a:r>
          </a:p>
          <a:p>
            <a:pPr marL="2826103" lvl="4" indent="-565221" algn="l">
              <a:lnSpc>
                <a:spcPts val="4188"/>
              </a:lnSpc>
              <a:buFont typeface="Arial"/>
              <a:buChar char="•"/>
            </a:pPr>
            <a:r>
              <a:rPr lang="en-US" sz="3272" b="1" spc="98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Oil &amp; Gas Wells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178156" y="3781121"/>
            <a:ext cx="1286274" cy="1971300"/>
          </a:xfrm>
          <a:custGeom>
            <a:avLst/>
            <a:gdLst/>
            <a:ahLst/>
            <a:cxnLst/>
            <a:rect l="l" t="t" r="r" b="b"/>
            <a:pathLst>
              <a:path w="1286274" h="1971300">
                <a:moveTo>
                  <a:pt x="0" y="0"/>
                </a:moveTo>
                <a:lnTo>
                  <a:pt x="1286274" y="0"/>
                </a:lnTo>
                <a:lnTo>
                  <a:pt x="1286274" y="1971300"/>
                </a:lnTo>
                <a:lnTo>
                  <a:pt x="0" y="19713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734769" y="5752421"/>
            <a:ext cx="2125762" cy="353408"/>
          </a:xfrm>
          <a:custGeom>
            <a:avLst/>
            <a:gdLst/>
            <a:ahLst/>
            <a:cxnLst/>
            <a:rect l="l" t="t" r="r" b="b"/>
            <a:pathLst>
              <a:path w="2125762" h="353408">
                <a:moveTo>
                  <a:pt x="0" y="0"/>
                </a:moveTo>
                <a:lnTo>
                  <a:pt x="2125762" y="0"/>
                </a:lnTo>
                <a:lnTo>
                  <a:pt x="2125762" y="353408"/>
                </a:lnTo>
                <a:lnTo>
                  <a:pt x="0" y="353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534864" y="629602"/>
            <a:ext cx="24446494" cy="769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39"/>
              </a:lnSpc>
            </a:pPr>
            <a:r>
              <a:rPr lang="en-US" sz="4874" b="1" spc="14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Business Personal Property Exemption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3528EF2-DC01-6B7D-7287-FD90248C2C70}"/>
              </a:ext>
            </a:extLst>
          </p:cNvPr>
          <p:cNvSpPr/>
          <p:nvPr/>
        </p:nvSpPr>
        <p:spPr>
          <a:xfrm>
            <a:off x="20627" y="10010636"/>
            <a:ext cx="7338703" cy="506720"/>
          </a:xfrm>
          <a:custGeom>
            <a:avLst/>
            <a:gdLst/>
            <a:ahLst/>
            <a:cxnLst/>
            <a:rect l="l" t="t" r="r" b="b"/>
            <a:pathLst>
              <a:path w="7338703" h="506720">
                <a:moveTo>
                  <a:pt x="0" y="0"/>
                </a:moveTo>
                <a:lnTo>
                  <a:pt x="7338703" y="0"/>
                </a:lnTo>
                <a:lnTo>
                  <a:pt x="7338703" y="506720"/>
                </a:lnTo>
                <a:lnTo>
                  <a:pt x="0" y="5067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6">
            <a:extLst>
              <a:ext uri="{FF2B5EF4-FFF2-40B4-BE49-F238E27FC236}">
                <a16:creationId xmlns:a16="http://schemas.microsoft.com/office/drawing/2014/main" id="{61F08337-258B-BB46-4729-2A438860FF31}"/>
              </a:ext>
            </a:extLst>
          </p:cNvPr>
          <p:cNvGrpSpPr/>
          <p:nvPr/>
        </p:nvGrpSpPr>
        <p:grpSpPr>
          <a:xfrm>
            <a:off x="-747764" y="9085576"/>
            <a:ext cx="8735171" cy="971727"/>
            <a:chOff x="0" y="0"/>
            <a:chExt cx="2739947" cy="304800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AE62DC26-6D91-42DB-1643-1683669E0B1E}"/>
                </a:ext>
              </a:extLst>
            </p:cNvPr>
            <p:cNvSpPr/>
            <p:nvPr/>
          </p:nvSpPr>
          <p:spPr>
            <a:xfrm>
              <a:off x="0" y="0"/>
              <a:ext cx="2739947" cy="304800"/>
            </a:xfrm>
            <a:custGeom>
              <a:avLst/>
              <a:gdLst/>
              <a:ahLst/>
              <a:cxnLst/>
              <a:rect l="l" t="t" r="r" b="b"/>
              <a:pathLst>
                <a:path w="2739947" h="304800">
                  <a:moveTo>
                    <a:pt x="203200" y="0"/>
                  </a:moveTo>
                  <a:lnTo>
                    <a:pt x="2739947" y="0"/>
                  </a:lnTo>
                  <a:lnTo>
                    <a:pt x="2536747" y="304800"/>
                  </a:lnTo>
                  <a:lnTo>
                    <a:pt x="0" y="3048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91A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79F81F3B-F763-193C-1F7A-0F42B0D9B1AE}"/>
                </a:ext>
              </a:extLst>
            </p:cNvPr>
            <p:cNvSpPr txBox="1"/>
            <p:nvPr/>
          </p:nvSpPr>
          <p:spPr>
            <a:xfrm>
              <a:off x="101600" y="28575"/>
              <a:ext cx="2536747" cy="276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7"/>
                </a:lnSpc>
              </a:pPr>
              <a:endParaRPr/>
            </a:p>
          </p:txBody>
        </p:sp>
      </p:grpSp>
      <p:sp>
        <p:nvSpPr>
          <p:cNvPr id="25" name="Freeform 9">
            <a:extLst>
              <a:ext uri="{FF2B5EF4-FFF2-40B4-BE49-F238E27FC236}">
                <a16:creationId xmlns:a16="http://schemas.microsoft.com/office/drawing/2014/main" id="{03B5A3C6-BD2E-DD6E-0C7C-D2936292DF0E}"/>
              </a:ext>
            </a:extLst>
          </p:cNvPr>
          <p:cNvSpPr/>
          <p:nvPr/>
        </p:nvSpPr>
        <p:spPr>
          <a:xfrm rot="3719220">
            <a:off x="6804555" y="8727649"/>
            <a:ext cx="1418556" cy="1485399"/>
          </a:xfrm>
          <a:custGeom>
            <a:avLst/>
            <a:gdLst/>
            <a:ahLst/>
            <a:cxnLst/>
            <a:rect l="l" t="t" r="r" b="b"/>
            <a:pathLst>
              <a:path w="1418556" h="1485399">
                <a:moveTo>
                  <a:pt x="0" y="0"/>
                </a:moveTo>
                <a:lnTo>
                  <a:pt x="1418556" y="0"/>
                </a:lnTo>
                <a:lnTo>
                  <a:pt x="1418556" y="1485398"/>
                </a:lnTo>
                <a:lnTo>
                  <a:pt x="0" y="14853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2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CED38991-5826-95AB-7D4C-F95E26B2275B}"/>
              </a:ext>
            </a:extLst>
          </p:cNvPr>
          <p:cNvSpPr/>
          <p:nvPr/>
        </p:nvSpPr>
        <p:spPr>
          <a:xfrm>
            <a:off x="3669689" y="9270570"/>
            <a:ext cx="3739508" cy="641059"/>
          </a:xfrm>
          <a:custGeom>
            <a:avLst/>
            <a:gdLst/>
            <a:ahLst/>
            <a:cxnLst/>
            <a:rect l="l" t="t" r="r" b="b"/>
            <a:pathLst>
              <a:path w="3739508" h="641059">
                <a:moveTo>
                  <a:pt x="0" y="0"/>
                </a:moveTo>
                <a:lnTo>
                  <a:pt x="3739508" y="0"/>
                </a:lnTo>
                <a:lnTo>
                  <a:pt x="3739508" y="641058"/>
                </a:lnTo>
                <a:lnTo>
                  <a:pt x="0" y="6410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D9EF3E7C-6AAA-A9A5-BBA6-8EB1B51F43E3}"/>
              </a:ext>
            </a:extLst>
          </p:cNvPr>
          <p:cNvSpPr/>
          <p:nvPr/>
        </p:nvSpPr>
        <p:spPr>
          <a:xfrm>
            <a:off x="195876" y="9105235"/>
            <a:ext cx="927318" cy="905400"/>
          </a:xfrm>
          <a:custGeom>
            <a:avLst/>
            <a:gdLst/>
            <a:ahLst/>
            <a:cxnLst/>
            <a:rect l="l" t="t" r="r" b="b"/>
            <a:pathLst>
              <a:path w="927318" h="905400">
                <a:moveTo>
                  <a:pt x="0" y="0"/>
                </a:moveTo>
                <a:lnTo>
                  <a:pt x="927318" y="0"/>
                </a:lnTo>
                <a:lnTo>
                  <a:pt x="927318" y="905401"/>
                </a:lnTo>
                <a:lnTo>
                  <a:pt x="0" y="9054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187948" b="-2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5">
            <a:extLst>
              <a:ext uri="{FF2B5EF4-FFF2-40B4-BE49-F238E27FC236}">
                <a16:creationId xmlns:a16="http://schemas.microsoft.com/office/drawing/2014/main" id="{85438559-01D0-8037-0A0F-3F9839B537EE}"/>
              </a:ext>
            </a:extLst>
          </p:cNvPr>
          <p:cNvSpPr/>
          <p:nvPr/>
        </p:nvSpPr>
        <p:spPr>
          <a:xfrm>
            <a:off x="1180952" y="8993924"/>
            <a:ext cx="2334095" cy="1248372"/>
          </a:xfrm>
          <a:custGeom>
            <a:avLst/>
            <a:gdLst/>
            <a:ahLst/>
            <a:cxnLst/>
            <a:rect l="l" t="t" r="r" b="b"/>
            <a:pathLst>
              <a:path w="2334095" h="1248372">
                <a:moveTo>
                  <a:pt x="0" y="0"/>
                </a:moveTo>
                <a:lnTo>
                  <a:pt x="2334095" y="0"/>
                </a:lnTo>
                <a:lnTo>
                  <a:pt x="2334095" y="1248372"/>
                </a:lnTo>
                <a:lnTo>
                  <a:pt x="0" y="12483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5327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797" b="-57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400000" flipV="1">
            <a:off x="7703871" y="-7124943"/>
            <a:ext cx="1034087" cy="17360422"/>
          </a:xfrm>
          <a:custGeom>
            <a:avLst/>
            <a:gdLst/>
            <a:ahLst/>
            <a:cxnLst/>
            <a:rect l="l" t="t" r="r" b="b"/>
            <a:pathLst>
              <a:path w="1034087" h="17360422">
                <a:moveTo>
                  <a:pt x="0" y="17360423"/>
                </a:moveTo>
                <a:lnTo>
                  <a:pt x="1034088" y="17360423"/>
                </a:lnTo>
                <a:lnTo>
                  <a:pt x="1034088" y="0"/>
                </a:lnTo>
                <a:lnTo>
                  <a:pt x="0" y="0"/>
                </a:lnTo>
                <a:lnTo>
                  <a:pt x="0" y="17360423"/>
                </a:lnTo>
                <a:close/>
              </a:path>
            </a:pathLst>
          </a:custGeom>
          <a:blipFill>
            <a:blip r:embed="rId4"/>
            <a:stretch>
              <a:fillRect l="-1172026" r="-121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400000" flipV="1">
            <a:off x="7888064" y="-7998481"/>
            <a:ext cx="712989" cy="17360422"/>
          </a:xfrm>
          <a:custGeom>
            <a:avLst/>
            <a:gdLst/>
            <a:ahLst/>
            <a:cxnLst/>
            <a:rect l="l" t="t" r="r" b="b"/>
            <a:pathLst>
              <a:path w="712989" h="17360422">
                <a:moveTo>
                  <a:pt x="0" y="17360423"/>
                </a:moveTo>
                <a:lnTo>
                  <a:pt x="712989" y="17360423"/>
                </a:lnTo>
                <a:lnTo>
                  <a:pt x="712989" y="0"/>
                </a:lnTo>
                <a:lnTo>
                  <a:pt x="0" y="0"/>
                </a:lnTo>
                <a:lnTo>
                  <a:pt x="0" y="17360423"/>
                </a:lnTo>
                <a:close/>
              </a:path>
            </a:pathLst>
          </a:custGeom>
          <a:blipFill>
            <a:blip r:embed="rId4"/>
            <a:stretch>
              <a:fillRect l="-23868" r="-17386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 rot="-5400000">
            <a:off x="7539089" y="-7206367"/>
            <a:ext cx="1105874" cy="16470134"/>
            <a:chOff x="0" y="0"/>
            <a:chExt cx="291259" cy="43378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259" cy="4337813"/>
            </a:xfrm>
            <a:custGeom>
              <a:avLst/>
              <a:gdLst/>
              <a:ahLst/>
              <a:cxnLst/>
              <a:rect l="l" t="t" r="r" b="b"/>
              <a:pathLst>
                <a:path w="291259" h="4337813">
                  <a:moveTo>
                    <a:pt x="0" y="0"/>
                  </a:moveTo>
                  <a:lnTo>
                    <a:pt x="291259" y="0"/>
                  </a:lnTo>
                  <a:lnTo>
                    <a:pt x="291259" y="4337813"/>
                  </a:lnTo>
                  <a:lnTo>
                    <a:pt x="0" y="4337813"/>
                  </a:lnTo>
                  <a:close/>
                </a:path>
              </a:pathLst>
            </a:custGeom>
            <a:solidFill>
              <a:srgbClr val="951C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91259" cy="4375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34864" y="629602"/>
            <a:ext cx="24446494" cy="769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39"/>
              </a:lnSpc>
            </a:pPr>
            <a:r>
              <a:rPr lang="en-US" sz="4874" b="1" spc="14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Business Personal Property Exemption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9732" y="1967840"/>
            <a:ext cx="17852391" cy="6971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2812" lvl="1" indent="-331406" algn="l">
              <a:lnSpc>
                <a:spcPts val="3929"/>
              </a:lnSpc>
              <a:buFont typeface="Arial"/>
              <a:buChar char="•"/>
            </a:pPr>
            <a:r>
              <a:rPr lang="en-US" sz="3000" b="1" spc="92" dirty="0">
                <a:solidFill>
                  <a:srgbClr val="144157"/>
                </a:solidFill>
                <a:latin typeface="Montserrat ExtraBold" panose="00000900000000000000" pitchFamily="2" charset="0"/>
                <a:ea typeface="Montserrat Semi-Bold"/>
                <a:cs typeface="Montserrat Semi-Bold"/>
                <a:sym typeface="Montserrat Semi-Bold"/>
              </a:rPr>
              <a:t>Aggregation considerations</a:t>
            </a:r>
          </a:p>
          <a:p>
            <a:pPr marL="1120012" lvl="2" indent="-331406">
              <a:lnSpc>
                <a:spcPts val="3929"/>
              </a:lnSpc>
              <a:buFont typeface="Arial"/>
              <a:buChar char="•"/>
            </a:pPr>
            <a:r>
              <a:rPr lang="en-US" sz="3000" b="1" spc="92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Requires aggregation of BPP values across related entities at the same location.</a:t>
            </a:r>
          </a:p>
          <a:p>
            <a:pPr marL="1782825" lvl="3" indent="-441875">
              <a:lnSpc>
                <a:spcPts val="3929"/>
              </a:lnSpc>
              <a:buFont typeface="Arial"/>
              <a:buChar char="⚬"/>
            </a:pPr>
            <a:r>
              <a:rPr lang="en-US" sz="3000" b="1" spc="92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Refers to the grouping of multiple tax roll account values of related or unified business entities to determine total BPP value to apply the exemption.</a:t>
            </a:r>
          </a:p>
          <a:p>
            <a:pPr marL="1782825" lvl="3" indent="-441875">
              <a:lnSpc>
                <a:spcPts val="3929"/>
              </a:lnSpc>
              <a:buFont typeface="Arial"/>
              <a:buChar char="⚬"/>
            </a:pPr>
            <a:r>
              <a:rPr lang="en-US" sz="3000" b="1" spc="92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The single $125,000 exemption will be applied/allocated to the multiple tax roll accounts at the location.</a:t>
            </a:r>
          </a:p>
          <a:p>
            <a:pPr marL="2445637" lvl="4" indent="-497109">
              <a:lnSpc>
                <a:spcPts val="3929"/>
              </a:lnSpc>
              <a:buFont typeface="Arial"/>
              <a:buChar char="￭"/>
            </a:pPr>
            <a:r>
              <a:rPr lang="en-US" sz="3000" b="1" spc="92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Who determines allocation?</a:t>
            </a:r>
          </a:p>
          <a:p>
            <a:pPr marL="2445637" lvl="4" indent="-497109">
              <a:lnSpc>
                <a:spcPts val="3929"/>
              </a:lnSpc>
              <a:buFont typeface="Arial"/>
              <a:buChar char="￭"/>
            </a:pPr>
            <a:r>
              <a:rPr lang="en-US" sz="3000" b="1" spc="92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Will the CAD re-allocate the exemption after valuation settlement?</a:t>
            </a:r>
          </a:p>
          <a:p>
            <a:pPr algn="l">
              <a:lnSpc>
                <a:spcPts val="3929"/>
              </a:lnSpc>
            </a:pPr>
            <a:endParaRPr lang="en-US" sz="3000" b="1" spc="92" dirty="0">
              <a:solidFill>
                <a:srgbClr val="144157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marL="1120012" lvl="2" indent="-331406">
              <a:lnSpc>
                <a:spcPts val="3929"/>
              </a:lnSpc>
              <a:buFont typeface="Arial"/>
              <a:buChar char="•"/>
            </a:pPr>
            <a:r>
              <a:rPr lang="en-US" sz="3000" b="1" spc="92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If income-producing BPP is at locations that are not owned or leased, then all BPP is aggregated within the taxing unit to apply a single $125,000 exemption.</a:t>
            </a:r>
          </a:p>
          <a:p>
            <a:pPr marL="1782825" lvl="3" indent="-441875">
              <a:lnSpc>
                <a:spcPts val="3929"/>
              </a:lnSpc>
              <a:buFont typeface="Arial"/>
              <a:buChar char="⚬"/>
            </a:pPr>
            <a:r>
              <a:rPr lang="en-US" sz="3000" b="1" spc="92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Equipment at customer sites.</a:t>
            </a:r>
          </a:p>
          <a:p>
            <a:pPr marL="2445637" lvl="4" indent="-497109">
              <a:lnSpc>
                <a:spcPts val="3929"/>
              </a:lnSpc>
              <a:buFont typeface="Arial"/>
              <a:buChar char="￭"/>
            </a:pPr>
            <a:r>
              <a:rPr lang="en-US" sz="3000" b="1" spc="92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Chief appraiser may investigate related entity aggregation.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E39DB221-699F-C0BA-C1C8-0A63E86E6B8E}"/>
              </a:ext>
            </a:extLst>
          </p:cNvPr>
          <p:cNvSpPr/>
          <p:nvPr/>
        </p:nvSpPr>
        <p:spPr>
          <a:xfrm>
            <a:off x="20627" y="10010636"/>
            <a:ext cx="7338703" cy="506720"/>
          </a:xfrm>
          <a:custGeom>
            <a:avLst/>
            <a:gdLst/>
            <a:ahLst/>
            <a:cxnLst/>
            <a:rect l="l" t="t" r="r" b="b"/>
            <a:pathLst>
              <a:path w="7338703" h="506720">
                <a:moveTo>
                  <a:pt x="0" y="0"/>
                </a:moveTo>
                <a:lnTo>
                  <a:pt x="7338703" y="0"/>
                </a:lnTo>
                <a:lnTo>
                  <a:pt x="7338703" y="506720"/>
                </a:lnTo>
                <a:lnTo>
                  <a:pt x="0" y="506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5CD31CE6-F99F-503D-D7E6-F17AAE7FBBF0}"/>
              </a:ext>
            </a:extLst>
          </p:cNvPr>
          <p:cNvGrpSpPr/>
          <p:nvPr/>
        </p:nvGrpSpPr>
        <p:grpSpPr>
          <a:xfrm>
            <a:off x="-747764" y="9085576"/>
            <a:ext cx="8735171" cy="971727"/>
            <a:chOff x="0" y="0"/>
            <a:chExt cx="2739947" cy="304800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98DC623A-E700-A743-5D16-DB651A14AEEB}"/>
                </a:ext>
              </a:extLst>
            </p:cNvPr>
            <p:cNvSpPr/>
            <p:nvPr/>
          </p:nvSpPr>
          <p:spPr>
            <a:xfrm>
              <a:off x="0" y="0"/>
              <a:ext cx="2739947" cy="304800"/>
            </a:xfrm>
            <a:custGeom>
              <a:avLst/>
              <a:gdLst/>
              <a:ahLst/>
              <a:cxnLst/>
              <a:rect l="l" t="t" r="r" b="b"/>
              <a:pathLst>
                <a:path w="2739947" h="304800">
                  <a:moveTo>
                    <a:pt x="203200" y="0"/>
                  </a:moveTo>
                  <a:lnTo>
                    <a:pt x="2739947" y="0"/>
                  </a:lnTo>
                  <a:lnTo>
                    <a:pt x="2536747" y="304800"/>
                  </a:lnTo>
                  <a:lnTo>
                    <a:pt x="0" y="3048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91A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581AA6F7-894D-CB30-9F4C-77B9D30E0600}"/>
                </a:ext>
              </a:extLst>
            </p:cNvPr>
            <p:cNvSpPr txBox="1"/>
            <p:nvPr/>
          </p:nvSpPr>
          <p:spPr>
            <a:xfrm>
              <a:off x="101600" y="28575"/>
              <a:ext cx="2536747" cy="276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7"/>
                </a:lnSpc>
              </a:pPr>
              <a:endParaRPr/>
            </a:p>
          </p:txBody>
        </p:sp>
      </p:grpSp>
      <p:sp>
        <p:nvSpPr>
          <p:cNvPr id="23" name="Freeform 9">
            <a:extLst>
              <a:ext uri="{FF2B5EF4-FFF2-40B4-BE49-F238E27FC236}">
                <a16:creationId xmlns:a16="http://schemas.microsoft.com/office/drawing/2014/main" id="{B512997A-AE8F-8041-8B12-1AD715EA1C37}"/>
              </a:ext>
            </a:extLst>
          </p:cNvPr>
          <p:cNvSpPr/>
          <p:nvPr/>
        </p:nvSpPr>
        <p:spPr>
          <a:xfrm rot="3719220">
            <a:off x="6804555" y="8727649"/>
            <a:ext cx="1418556" cy="1485399"/>
          </a:xfrm>
          <a:custGeom>
            <a:avLst/>
            <a:gdLst/>
            <a:ahLst/>
            <a:cxnLst/>
            <a:rect l="l" t="t" r="r" b="b"/>
            <a:pathLst>
              <a:path w="1418556" h="1485399">
                <a:moveTo>
                  <a:pt x="0" y="0"/>
                </a:moveTo>
                <a:lnTo>
                  <a:pt x="1418556" y="0"/>
                </a:lnTo>
                <a:lnTo>
                  <a:pt x="1418556" y="1485398"/>
                </a:lnTo>
                <a:lnTo>
                  <a:pt x="0" y="14853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2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60CF3CBA-9D8D-C1E2-E9BD-3533354BD42C}"/>
              </a:ext>
            </a:extLst>
          </p:cNvPr>
          <p:cNvSpPr/>
          <p:nvPr/>
        </p:nvSpPr>
        <p:spPr>
          <a:xfrm>
            <a:off x="3669689" y="9270570"/>
            <a:ext cx="3739508" cy="641059"/>
          </a:xfrm>
          <a:custGeom>
            <a:avLst/>
            <a:gdLst/>
            <a:ahLst/>
            <a:cxnLst/>
            <a:rect l="l" t="t" r="r" b="b"/>
            <a:pathLst>
              <a:path w="3739508" h="641059">
                <a:moveTo>
                  <a:pt x="0" y="0"/>
                </a:moveTo>
                <a:lnTo>
                  <a:pt x="3739508" y="0"/>
                </a:lnTo>
                <a:lnTo>
                  <a:pt x="3739508" y="641058"/>
                </a:lnTo>
                <a:lnTo>
                  <a:pt x="0" y="6410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1D7678A8-02F3-E3E7-60E8-C65D54991117}"/>
              </a:ext>
            </a:extLst>
          </p:cNvPr>
          <p:cNvSpPr/>
          <p:nvPr/>
        </p:nvSpPr>
        <p:spPr>
          <a:xfrm>
            <a:off x="195876" y="9105235"/>
            <a:ext cx="927318" cy="905400"/>
          </a:xfrm>
          <a:custGeom>
            <a:avLst/>
            <a:gdLst/>
            <a:ahLst/>
            <a:cxnLst/>
            <a:rect l="l" t="t" r="r" b="b"/>
            <a:pathLst>
              <a:path w="927318" h="905400">
                <a:moveTo>
                  <a:pt x="0" y="0"/>
                </a:moveTo>
                <a:lnTo>
                  <a:pt x="927318" y="0"/>
                </a:lnTo>
                <a:lnTo>
                  <a:pt x="927318" y="905401"/>
                </a:lnTo>
                <a:lnTo>
                  <a:pt x="0" y="905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187948" b="-2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333E7B07-3E9B-E0FF-A127-83FA211E6C67}"/>
              </a:ext>
            </a:extLst>
          </p:cNvPr>
          <p:cNvSpPr/>
          <p:nvPr/>
        </p:nvSpPr>
        <p:spPr>
          <a:xfrm>
            <a:off x="1180952" y="8993924"/>
            <a:ext cx="2334095" cy="1248372"/>
          </a:xfrm>
          <a:custGeom>
            <a:avLst/>
            <a:gdLst/>
            <a:ahLst/>
            <a:cxnLst/>
            <a:rect l="l" t="t" r="r" b="b"/>
            <a:pathLst>
              <a:path w="2334095" h="1248372">
                <a:moveTo>
                  <a:pt x="0" y="0"/>
                </a:moveTo>
                <a:lnTo>
                  <a:pt x="2334095" y="0"/>
                </a:lnTo>
                <a:lnTo>
                  <a:pt x="2334095" y="1248372"/>
                </a:lnTo>
                <a:lnTo>
                  <a:pt x="0" y="12483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327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797" b="-57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400000" flipV="1">
            <a:off x="7703871" y="-7124943"/>
            <a:ext cx="1034087" cy="17360422"/>
          </a:xfrm>
          <a:custGeom>
            <a:avLst/>
            <a:gdLst/>
            <a:ahLst/>
            <a:cxnLst/>
            <a:rect l="l" t="t" r="r" b="b"/>
            <a:pathLst>
              <a:path w="1034087" h="17360422">
                <a:moveTo>
                  <a:pt x="0" y="17360423"/>
                </a:moveTo>
                <a:lnTo>
                  <a:pt x="1034088" y="17360423"/>
                </a:lnTo>
                <a:lnTo>
                  <a:pt x="1034088" y="0"/>
                </a:lnTo>
                <a:lnTo>
                  <a:pt x="0" y="0"/>
                </a:lnTo>
                <a:lnTo>
                  <a:pt x="0" y="17360423"/>
                </a:lnTo>
                <a:close/>
              </a:path>
            </a:pathLst>
          </a:custGeom>
          <a:blipFill>
            <a:blip r:embed="rId4"/>
            <a:stretch>
              <a:fillRect l="-1172026" r="-121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400000" flipV="1">
            <a:off x="7888064" y="-7998481"/>
            <a:ext cx="712989" cy="17360422"/>
          </a:xfrm>
          <a:custGeom>
            <a:avLst/>
            <a:gdLst/>
            <a:ahLst/>
            <a:cxnLst/>
            <a:rect l="l" t="t" r="r" b="b"/>
            <a:pathLst>
              <a:path w="712989" h="17360422">
                <a:moveTo>
                  <a:pt x="0" y="17360423"/>
                </a:moveTo>
                <a:lnTo>
                  <a:pt x="712989" y="17360423"/>
                </a:lnTo>
                <a:lnTo>
                  <a:pt x="712989" y="0"/>
                </a:lnTo>
                <a:lnTo>
                  <a:pt x="0" y="0"/>
                </a:lnTo>
                <a:lnTo>
                  <a:pt x="0" y="17360423"/>
                </a:lnTo>
                <a:close/>
              </a:path>
            </a:pathLst>
          </a:custGeom>
          <a:blipFill>
            <a:blip r:embed="rId4"/>
            <a:stretch>
              <a:fillRect l="-23868" r="-17386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 rot="-5400000">
            <a:off x="7539089" y="-7206367"/>
            <a:ext cx="1105874" cy="16470134"/>
            <a:chOff x="0" y="0"/>
            <a:chExt cx="291259" cy="43378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259" cy="4337813"/>
            </a:xfrm>
            <a:custGeom>
              <a:avLst/>
              <a:gdLst/>
              <a:ahLst/>
              <a:cxnLst/>
              <a:rect l="l" t="t" r="r" b="b"/>
              <a:pathLst>
                <a:path w="291259" h="4337813">
                  <a:moveTo>
                    <a:pt x="0" y="0"/>
                  </a:moveTo>
                  <a:lnTo>
                    <a:pt x="291259" y="0"/>
                  </a:lnTo>
                  <a:lnTo>
                    <a:pt x="291259" y="4337813"/>
                  </a:lnTo>
                  <a:lnTo>
                    <a:pt x="0" y="4337813"/>
                  </a:lnTo>
                  <a:close/>
                </a:path>
              </a:pathLst>
            </a:custGeom>
            <a:solidFill>
              <a:srgbClr val="951C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91259" cy="4375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34864" y="629602"/>
            <a:ext cx="24446494" cy="769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39"/>
              </a:lnSpc>
            </a:pPr>
            <a:r>
              <a:rPr lang="en-US" sz="4874" b="1" spc="14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Business Personal Property Exemption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7160" y="2034212"/>
            <a:ext cx="17522421" cy="6970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6526" lvl="1" indent="-353263" algn="l">
              <a:lnSpc>
                <a:spcPts val="4188"/>
              </a:lnSpc>
              <a:buFont typeface="Arial"/>
              <a:buChar char="•"/>
            </a:pPr>
            <a:r>
              <a:rPr lang="en-US" sz="3272" b="1" spc="98" dirty="0">
                <a:solidFill>
                  <a:srgbClr val="144157"/>
                </a:solidFill>
                <a:latin typeface="Montserrat ExtraBold" panose="00000900000000000000" pitchFamily="2" charset="0"/>
                <a:ea typeface="Montserrat Semi-Bold"/>
                <a:cs typeface="Montserrat Semi-Bold"/>
                <a:sym typeface="Montserrat Semi-Bold"/>
              </a:rPr>
              <a:t>Rendition considerations</a:t>
            </a:r>
          </a:p>
          <a:p>
            <a:pPr marL="1163726" lvl="2" indent="-353263">
              <a:lnSpc>
                <a:spcPts val="4188"/>
              </a:lnSpc>
              <a:buFont typeface="Arial"/>
              <a:buChar char="•"/>
            </a:pPr>
            <a:r>
              <a:rPr lang="en-US" sz="3272" b="1" spc="98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Businesses are required to file a rendition only if all income-producing BPP exceeds the $125,000 exemption amount.</a:t>
            </a:r>
          </a:p>
          <a:p>
            <a:pPr marL="1870251" lvl="3" indent="-471017">
              <a:lnSpc>
                <a:spcPts val="4188"/>
              </a:lnSpc>
              <a:buFont typeface="Arial"/>
              <a:buChar char="⚬"/>
            </a:pPr>
            <a:r>
              <a:rPr lang="en-US" sz="3272" b="1" spc="98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If required, all income-producing BPP must be rendered.</a:t>
            </a:r>
          </a:p>
          <a:p>
            <a:pPr lvl="1">
              <a:lnSpc>
                <a:spcPts val="4188"/>
              </a:lnSpc>
            </a:pPr>
            <a:endParaRPr lang="en-US" sz="3272" b="1" spc="98" dirty="0">
              <a:solidFill>
                <a:srgbClr val="144157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marL="1163726" lvl="2" indent="-353263">
              <a:lnSpc>
                <a:spcPts val="4188"/>
              </a:lnSpc>
              <a:buFont typeface="Arial"/>
              <a:buChar char="•"/>
            </a:pPr>
            <a:r>
              <a:rPr lang="en-US" sz="3272" b="1" spc="98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Election to not render if under $125,000.</a:t>
            </a:r>
          </a:p>
          <a:p>
            <a:pPr marL="1870251" lvl="3" indent="-471017">
              <a:lnSpc>
                <a:spcPts val="4188"/>
              </a:lnSpc>
              <a:buFont typeface="Arial"/>
              <a:buChar char="⚬"/>
            </a:pPr>
            <a:r>
              <a:rPr lang="en-US" sz="3272" b="1" spc="98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Must file a rendition statement or property report certifying that the person reasonably believe that the BPP value is not more than $125,000.</a:t>
            </a:r>
          </a:p>
          <a:p>
            <a:pPr marL="1870251" lvl="3" indent="-471017">
              <a:lnSpc>
                <a:spcPts val="4188"/>
              </a:lnSpc>
              <a:buFont typeface="Arial"/>
              <a:buChar char="⚬"/>
            </a:pPr>
            <a:r>
              <a:rPr lang="en-US" sz="3272" b="1" spc="98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Chief Appraiser may require rendition.</a:t>
            </a:r>
          </a:p>
          <a:p>
            <a:pPr algn="l">
              <a:lnSpc>
                <a:spcPts val="4188"/>
              </a:lnSpc>
            </a:pPr>
            <a:endParaRPr lang="en-US" sz="3272" b="1" spc="98" dirty="0">
              <a:solidFill>
                <a:srgbClr val="144157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marL="1163726" lvl="2" indent="-353263">
              <a:lnSpc>
                <a:spcPts val="4188"/>
              </a:lnSpc>
              <a:buFont typeface="Arial"/>
              <a:buChar char="•"/>
            </a:pPr>
            <a:r>
              <a:rPr lang="en-US" sz="3272" b="1" spc="98" dirty="0">
                <a:solidFill>
                  <a:srgbClr val="1441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New rendition forms now include a check the box to certify the value of the income-producing BPP is less than $125,000.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9364A007-CF3A-D144-9328-AFBE64CDE1AD}"/>
              </a:ext>
            </a:extLst>
          </p:cNvPr>
          <p:cNvSpPr/>
          <p:nvPr/>
        </p:nvSpPr>
        <p:spPr>
          <a:xfrm>
            <a:off x="20627" y="10010636"/>
            <a:ext cx="7338703" cy="506720"/>
          </a:xfrm>
          <a:custGeom>
            <a:avLst/>
            <a:gdLst/>
            <a:ahLst/>
            <a:cxnLst/>
            <a:rect l="l" t="t" r="r" b="b"/>
            <a:pathLst>
              <a:path w="7338703" h="506720">
                <a:moveTo>
                  <a:pt x="0" y="0"/>
                </a:moveTo>
                <a:lnTo>
                  <a:pt x="7338703" y="0"/>
                </a:lnTo>
                <a:lnTo>
                  <a:pt x="7338703" y="506720"/>
                </a:lnTo>
                <a:lnTo>
                  <a:pt x="0" y="506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AD9A17D7-1479-5A3C-F36A-1858A54E66C9}"/>
              </a:ext>
            </a:extLst>
          </p:cNvPr>
          <p:cNvGrpSpPr/>
          <p:nvPr/>
        </p:nvGrpSpPr>
        <p:grpSpPr>
          <a:xfrm>
            <a:off x="-747764" y="9085576"/>
            <a:ext cx="8735171" cy="971727"/>
            <a:chOff x="0" y="0"/>
            <a:chExt cx="2739947" cy="304800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04ACDB0C-747D-BD6E-BB5B-E41B71A1ED7A}"/>
                </a:ext>
              </a:extLst>
            </p:cNvPr>
            <p:cNvSpPr/>
            <p:nvPr/>
          </p:nvSpPr>
          <p:spPr>
            <a:xfrm>
              <a:off x="0" y="0"/>
              <a:ext cx="2739947" cy="304800"/>
            </a:xfrm>
            <a:custGeom>
              <a:avLst/>
              <a:gdLst/>
              <a:ahLst/>
              <a:cxnLst/>
              <a:rect l="l" t="t" r="r" b="b"/>
              <a:pathLst>
                <a:path w="2739947" h="304800">
                  <a:moveTo>
                    <a:pt x="203200" y="0"/>
                  </a:moveTo>
                  <a:lnTo>
                    <a:pt x="2739947" y="0"/>
                  </a:lnTo>
                  <a:lnTo>
                    <a:pt x="2536747" y="304800"/>
                  </a:lnTo>
                  <a:lnTo>
                    <a:pt x="0" y="3048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91A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0DCD8D31-50E5-E9D2-B803-9752097DF03F}"/>
                </a:ext>
              </a:extLst>
            </p:cNvPr>
            <p:cNvSpPr txBox="1"/>
            <p:nvPr/>
          </p:nvSpPr>
          <p:spPr>
            <a:xfrm>
              <a:off x="101600" y="28575"/>
              <a:ext cx="2536747" cy="276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7"/>
                </a:lnSpc>
              </a:pPr>
              <a:endParaRPr/>
            </a:p>
          </p:txBody>
        </p:sp>
      </p:grpSp>
      <p:sp>
        <p:nvSpPr>
          <p:cNvPr id="23" name="Freeform 9">
            <a:extLst>
              <a:ext uri="{FF2B5EF4-FFF2-40B4-BE49-F238E27FC236}">
                <a16:creationId xmlns:a16="http://schemas.microsoft.com/office/drawing/2014/main" id="{6CB7DA0B-A101-D38D-9C30-E238BFE78260}"/>
              </a:ext>
            </a:extLst>
          </p:cNvPr>
          <p:cNvSpPr/>
          <p:nvPr/>
        </p:nvSpPr>
        <p:spPr>
          <a:xfrm rot="3719220">
            <a:off x="6804555" y="8727649"/>
            <a:ext cx="1418556" cy="1485399"/>
          </a:xfrm>
          <a:custGeom>
            <a:avLst/>
            <a:gdLst/>
            <a:ahLst/>
            <a:cxnLst/>
            <a:rect l="l" t="t" r="r" b="b"/>
            <a:pathLst>
              <a:path w="1418556" h="1485399">
                <a:moveTo>
                  <a:pt x="0" y="0"/>
                </a:moveTo>
                <a:lnTo>
                  <a:pt x="1418556" y="0"/>
                </a:lnTo>
                <a:lnTo>
                  <a:pt x="1418556" y="1485398"/>
                </a:lnTo>
                <a:lnTo>
                  <a:pt x="0" y="14853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2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C09FBDEA-7A36-B38F-CFFA-408547401D18}"/>
              </a:ext>
            </a:extLst>
          </p:cNvPr>
          <p:cNvSpPr/>
          <p:nvPr/>
        </p:nvSpPr>
        <p:spPr>
          <a:xfrm>
            <a:off x="3669689" y="9270570"/>
            <a:ext cx="3739508" cy="641059"/>
          </a:xfrm>
          <a:custGeom>
            <a:avLst/>
            <a:gdLst/>
            <a:ahLst/>
            <a:cxnLst/>
            <a:rect l="l" t="t" r="r" b="b"/>
            <a:pathLst>
              <a:path w="3739508" h="641059">
                <a:moveTo>
                  <a:pt x="0" y="0"/>
                </a:moveTo>
                <a:lnTo>
                  <a:pt x="3739508" y="0"/>
                </a:lnTo>
                <a:lnTo>
                  <a:pt x="3739508" y="641058"/>
                </a:lnTo>
                <a:lnTo>
                  <a:pt x="0" y="6410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D003960-5F68-6265-B67F-4ED04B4DB8B9}"/>
              </a:ext>
            </a:extLst>
          </p:cNvPr>
          <p:cNvSpPr/>
          <p:nvPr/>
        </p:nvSpPr>
        <p:spPr>
          <a:xfrm>
            <a:off x="195876" y="9105235"/>
            <a:ext cx="927318" cy="905400"/>
          </a:xfrm>
          <a:custGeom>
            <a:avLst/>
            <a:gdLst/>
            <a:ahLst/>
            <a:cxnLst/>
            <a:rect l="l" t="t" r="r" b="b"/>
            <a:pathLst>
              <a:path w="927318" h="905400">
                <a:moveTo>
                  <a:pt x="0" y="0"/>
                </a:moveTo>
                <a:lnTo>
                  <a:pt x="927318" y="0"/>
                </a:lnTo>
                <a:lnTo>
                  <a:pt x="927318" y="905401"/>
                </a:lnTo>
                <a:lnTo>
                  <a:pt x="0" y="905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187948" b="-2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27C78E6F-1350-C35D-F12E-0409449C86D9}"/>
              </a:ext>
            </a:extLst>
          </p:cNvPr>
          <p:cNvSpPr/>
          <p:nvPr/>
        </p:nvSpPr>
        <p:spPr>
          <a:xfrm>
            <a:off x="1180952" y="8993924"/>
            <a:ext cx="2334095" cy="1248372"/>
          </a:xfrm>
          <a:custGeom>
            <a:avLst/>
            <a:gdLst/>
            <a:ahLst/>
            <a:cxnLst/>
            <a:rect l="l" t="t" r="r" b="b"/>
            <a:pathLst>
              <a:path w="2334095" h="1248372">
                <a:moveTo>
                  <a:pt x="0" y="0"/>
                </a:moveTo>
                <a:lnTo>
                  <a:pt x="2334095" y="0"/>
                </a:lnTo>
                <a:lnTo>
                  <a:pt x="2334095" y="1248372"/>
                </a:lnTo>
                <a:lnTo>
                  <a:pt x="0" y="12483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327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41651"/>
            <a:ext cx="9144000" cy="5279315"/>
          </a:xfrm>
          <a:custGeom>
            <a:avLst/>
            <a:gdLst/>
            <a:ahLst/>
            <a:cxnLst/>
            <a:rect l="l" t="t" r="r" b="b"/>
            <a:pathLst>
              <a:path w="9144000" h="5279314">
                <a:moveTo>
                  <a:pt x="0" y="0"/>
                </a:moveTo>
                <a:lnTo>
                  <a:pt x="9144000" y="0"/>
                </a:lnTo>
                <a:lnTo>
                  <a:pt x="9144000" y="5279313"/>
                </a:lnTo>
                <a:lnTo>
                  <a:pt x="0" y="52793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48" t="-16185" b="-413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" y="6498836"/>
            <a:ext cx="9186863" cy="2510681"/>
            <a:chOff x="0" y="0"/>
            <a:chExt cx="26673215" cy="72895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673215" cy="7289533"/>
            </a:xfrm>
            <a:custGeom>
              <a:avLst/>
              <a:gdLst/>
              <a:ahLst/>
              <a:cxnLst/>
              <a:rect l="l" t="t" r="r" b="b"/>
              <a:pathLst>
                <a:path w="26673215" h="7289533">
                  <a:moveTo>
                    <a:pt x="0" y="0"/>
                  </a:moveTo>
                  <a:lnTo>
                    <a:pt x="26673215" y="0"/>
                  </a:lnTo>
                  <a:lnTo>
                    <a:pt x="26673215" y="7289533"/>
                  </a:lnTo>
                  <a:lnTo>
                    <a:pt x="0" y="7289533"/>
                  </a:lnTo>
                  <a:close/>
                </a:path>
              </a:pathLst>
            </a:custGeom>
            <a:solidFill>
              <a:srgbClr val="951C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6673215" cy="7299059"/>
            </a:xfrm>
            <a:prstGeom prst="rect">
              <a:avLst/>
            </a:prstGeom>
          </p:spPr>
          <p:txBody>
            <a:bodyPr lIns="6306" tIns="6306" rIns="6306" bIns="6306" rtlCol="0" anchor="ctr"/>
            <a:lstStyle/>
            <a:p>
              <a:pPr algn="ctr">
                <a:lnSpc>
                  <a:spcPts val="12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5355318"/>
            <a:ext cx="9144000" cy="1143516"/>
            <a:chOff x="0" y="0"/>
            <a:chExt cx="2778182" cy="3474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78182" cy="347430"/>
            </a:xfrm>
            <a:custGeom>
              <a:avLst/>
              <a:gdLst/>
              <a:ahLst/>
              <a:cxnLst/>
              <a:rect l="l" t="t" r="r" b="b"/>
              <a:pathLst>
                <a:path w="2778182" h="347430">
                  <a:moveTo>
                    <a:pt x="0" y="0"/>
                  </a:moveTo>
                  <a:lnTo>
                    <a:pt x="2778182" y="0"/>
                  </a:lnTo>
                  <a:lnTo>
                    <a:pt x="2778182" y="347430"/>
                  </a:lnTo>
                  <a:lnTo>
                    <a:pt x="0" y="347430"/>
                  </a:ln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778182" cy="376005"/>
            </a:xfrm>
            <a:prstGeom prst="rect">
              <a:avLst/>
            </a:prstGeom>
          </p:spPr>
          <p:txBody>
            <a:bodyPr lIns="14592" tIns="14592" rIns="14592" bIns="14592" rtlCol="0" anchor="ctr"/>
            <a:lstStyle/>
            <a:p>
              <a:pPr algn="ctr">
                <a:lnSpc>
                  <a:spcPts val="171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601241" y="9400040"/>
            <a:ext cx="1882259" cy="560519"/>
            <a:chOff x="0" y="0"/>
            <a:chExt cx="2509679" cy="7473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7357" cy="747357"/>
            </a:xfrm>
            <a:custGeom>
              <a:avLst/>
              <a:gdLst/>
              <a:ahLst/>
              <a:cxnLst/>
              <a:rect l="l" t="t" r="r" b="b"/>
              <a:pathLst>
                <a:path w="747357" h="747357">
                  <a:moveTo>
                    <a:pt x="0" y="0"/>
                  </a:moveTo>
                  <a:lnTo>
                    <a:pt x="747357" y="0"/>
                  </a:lnTo>
                  <a:lnTo>
                    <a:pt x="747357" y="747357"/>
                  </a:lnTo>
                  <a:lnTo>
                    <a:pt x="0" y="74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882156" y="0"/>
              <a:ext cx="747357" cy="747357"/>
            </a:xfrm>
            <a:custGeom>
              <a:avLst/>
              <a:gdLst/>
              <a:ahLst/>
              <a:cxnLst/>
              <a:rect l="l" t="t" r="r" b="b"/>
              <a:pathLst>
                <a:path w="747357" h="747357">
                  <a:moveTo>
                    <a:pt x="0" y="0"/>
                  </a:moveTo>
                  <a:lnTo>
                    <a:pt x="747357" y="0"/>
                  </a:lnTo>
                  <a:lnTo>
                    <a:pt x="747357" y="747357"/>
                  </a:lnTo>
                  <a:lnTo>
                    <a:pt x="0" y="74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762322" y="0"/>
              <a:ext cx="747357" cy="747357"/>
            </a:xfrm>
            <a:custGeom>
              <a:avLst/>
              <a:gdLst/>
              <a:ahLst/>
              <a:cxnLst/>
              <a:rect l="l" t="t" r="r" b="b"/>
              <a:pathLst>
                <a:path w="747357" h="747357">
                  <a:moveTo>
                    <a:pt x="0" y="0"/>
                  </a:moveTo>
                  <a:lnTo>
                    <a:pt x="747357" y="0"/>
                  </a:lnTo>
                  <a:lnTo>
                    <a:pt x="747357" y="747357"/>
                  </a:lnTo>
                  <a:lnTo>
                    <a:pt x="0" y="74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96728" y="7853209"/>
            <a:ext cx="317105" cy="317105"/>
          </a:xfrm>
          <a:custGeom>
            <a:avLst/>
            <a:gdLst/>
            <a:ahLst/>
            <a:cxnLst/>
            <a:rect l="l" t="t" r="r" b="b"/>
            <a:pathLst>
              <a:path w="317104" h="317104">
                <a:moveTo>
                  <a:pt x="0" y="0"/>
                </a:moveTo>
                <a:lnTo>
                  <a:pt x="317104" y="0"/>
                </a:lnTo>
                <a:lnTo>
                  <a:pt x="317104" y="317105"/>
                </a:lnTo>
                <a:lnTo>
                  <a:pt x="0" y="317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77638" y="7301266"/>
            <a:ext cx="1114257" cy="974975"/>
          </a:xfrm>
          <a:custGeom>
            <a:avLst/>
            <a:gdLst/>
            <a:ahLst/>
            <a:cxnLst/>
            <a:rect l="l" t="t" r="r" b="b"/>
            <a:pathLst>
              <a:path w="1114257" h="974975">
                <a:moveTo>
                  <a:pt x="0" y="0"/>
                </a:moveTo>
                <a:lnTo>
                  <a:pt x="1114257" y="0"/>
                </a:lnTo>
                <a:lnTo>
                  <a:pt x="1114257" y="974975"/>
                </a:lnTo>
                <a:lnTo>
                  <a:pt x="0" y="9749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677181" y="7226882"/>
            <a:ext cx="1090388" cy="1046772"/>
          </a:xfrm>
          <a:custGeom>
            <a:avLst/>
            <a:gdLst/>
            <a:ahLst/>
            <a:cxnLst/>
            <a:rect l="l" t="t" r="r" b="b"/>
            <a:pathLst>
              <a:path w="1090387" h="1046772">
                <a:moveTo>
                  <a:pt x="0" y="0"/>
                </a:moveTo>
                <a:lnTo>
                  <a:pt x="1090387" y="0"/>
                </a:lnTo>
                <a:lnTo>
                  <a:pt x="1090387" y="1046772"/>
                </a:lnTo>
                <a:lnTo>
                  <a:pt x="0" y="10467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5117490" y="7850487"/>
            <a:ext cx="312261" cy="312261"/>
          </a:xfrm>
          <a:custGeom>
            <a:avLst/>
            <a:gdLst/>
            <a:ahLst/>
            <a:cxnLst/>
            <a:rect l="l" t="t" r="r" b="b"/>
            <a:pathLst>
              <a:path w="312261" h="312261">
                <a:moveTo>
                  <a:pt x="0" y="0"/>
                </a:moveTo>
                <a:lnTo>
                  <a:pt x="312261" y="0"/>
                </a:lnTo>
                <a:lnTo>
                  <a:pt x="312261" y="312261"/>
                </a:lnTo>
                <a:lnTo>
                  <a:pt x="0" y="3122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 flipH="1" flipV="1">
            <a:off x="4610375" y="6498836"/>
            <a:ext cx="0" cy="2510681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2305406" y="248902"/>
            <a:ext cx="4609941" cy="802250"/>
          </a:xfrm>
          <a:custGeom>
            <a:avLst/>
            <a:gdLst/>
            <a:ahLst/>
            <a:cxnLst/>
            <a:rect l="l" t="t" r="r" b="b"/>
            <a:pathLst>
              <a:path w="4609941" h="802250">
                <a:moveTo>
                  <a:pt x="0" y="0"/>
                </a:moveTo>
                <a:lnTo>
                  <a:pt x="4609941" y="0"/>
                </a:lnTo>
                <a:lnTo>
                  <a:pt x="4609941" y="802250"/>
                </a:lnTo>
                <a:lnTo>
                  <a:pt x="0" y="80225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117161" y="1241653"/>
            <a:ext cx="9253641" cy="5257184"/>
          </a:xfrm>
          <a:custGeom>
            <a:avLst/>
            <a:gdLst/>
            <a:ahLst/>
            <a:cxnLst/>
            <a:rect l="l" t="t" r="r" b="b"/>
            <a:pathLst>
              <a:path w="9253641" h="5257183">
                <a:moveTo>
                  <a:pt x="0" y="0"/>
                </a:moveTo>
                <a:lnTo>
                  <a:pt x="9253641" y="0"/>
                </a:lnTo>
                <a:lnTo>
                  <a:pt x="9253641" y="5257183"/>
                </a:lnTo>
                <a:lnTo>
                  <a:pt x="0" y="52571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46000"/>
            </a:blip>
            <a:stretch>
              <a:fillRect l="-12169" r="-9431" b="-428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9510905">
            <a:off x="13064885" y="1864943"/>
            <a:ext cx="1306691" cy="1478576"/>
          </a:xfrm>
          <a:custGeom>
            <a:avLst/>
            <a:gdLst/>
            <a:ahLst/>
            <a:cxnLst/>
            <a:rect l="l" t="t" r="r" b="b"/>
            <a:pathLst>
              <a:path w="1306690" h="1478575">
                <a:moveTo>
                  <a:pt x="0" y="0"/>
                </a:moveTo>
                <a:lnTo>
                  <a:pt x="1306691" y="0"/>
                </a:lnTo>
                <a:lnTo>
                  <a:pt x="1306691" y="1478575"/>
                </a:lnTo>
                <a:lnTo>
                  <a:pt x="0" y="147857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9510905">
            <a:off x="10854695" y="1607357"/>
            <a:ext cx="1240616" cy="1403810"/>
          </a:xfrm>
          <a:custGeom>
            <a:avLst/>
            <a:gdLst/>
            <a:ahLst/>
            <a:cxnLst/>
            <a:rect l="l" t="t" r="r" b="b"/>
            <a:pathLst>
              <a:path w="1240616" h="1403809">
                <a:moveTo>
                  <a:pt x="0" y="0"/>
                </a:moveTo>
                <a:lnTo>
                  <a:pt x="1240616" y="0"/>
                </a:lnTo>
                <a:lnTo>
                  <a:pt x="1240616" y="1403808"/>
                </a:lnTo>
                <a:lnTo>
                  <a:pt x="0" y="140380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75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6149147">
            <a:off x="13258256" y="4456040"/>
            <a:ext cx="3195888" cy="1002552"/>
          </a:xfrm>
          <a:custGeom>
            <a:avLst/>
            <a:gdLst/>
            <a:ahLst/>
            <a:cxnLst/>
            <a:rect l="l" t="t" r="r" b="b"/>
            <a:pathLst>
              <a:path w="3195888" h="1002552">
                <a:moveTo>
                  <a:pt x="0" y="0"/>
                </a:moveTo>
                <a:lnTo>
                  <a:pt x="3195888" y="0"/>
                </a:lnTo>
                <a:lnTo>
                  <a:pt x="3195888" y="1002552"/>
                </a:lnTo>
                <a:lnTo>
                  <a:pt x="0" y="100255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30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2131645">
            <a:off x="10198553" y="2750220"/>
            <a:ext cx="1834920" cy="672039"/>
          </a:xfrm>
          <a:custGeom>
            <a:avLst/>
            <a:gdLst/>
            <a:ahLst/>
            <a:cxnLst/>
            <a:rect l="l" t="t" r="r" b="b"/>
            <a:pathLst>
              <a:path w="1834920" h="672039">
                <a:moveTo>
                  <a:pt x="0" y="0"/>
                </a:moveTo>
                <a:lnTo>
                  <a:pt x="1834920" y="0"/>
                </a:lnTo>
                <a:lnTo>
                  <a:pt x="1834920" y="672039"/>
                </a:lnTo>
                <a:lnTo>
                  <a:pt x="0" y="672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-1601922">
            <a:off x="11987045" y="3136338"/>
            <a:ext cx="1834920" cy="672039"/>
          </a:xfrm>
          <a:custGeom>
            <a:avLst/>
            <a:gdLst/>
            <a:ahLst/>
            <a:cxnLst/>
            <a:rect l="l" t="t" r="r" b="b"/>
            <a:pathLst>
              <a:path w="1834920" h="672039">
                <a:moveTo>
                  <a:pt x="0" y="0"/>
                </a:moveTo>
                <a:lnTo>
                  <a:pt x="1834919" y="0"/>
                </a:lnTo>
                <a:lnTo>
                  <a:pt x="1834919" y="672039"/>
                </a:lnTo>
                <a:lnTo>
                  <a:pt x="0" y="672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131645">
            <a:off x="14023050" y="3278613"/>
            <a:ext cx="1834920" cy="672039"/>
          </a:xfrm>
          <a:custGeom>
            <a:avLst/>
            <a:gdLst/>
            <a:ahLst/>
            <a:cxnLst/>
            <a:rect l="l" t="t" r="r" b="b"/>
            <a:pathLst>
              <a:path w="1834920" h="672039">
                <a:moveTo>
                  <a:pt x="0" y="0"/>
                </a:moveTo>
                <a:lnTo>
                  <a:pt x="1834920" y="0"/>
                </a:lnTo>
                <a:lnTo>
                  <a:pt x="1834920" y="672039"/>
                </a:lnTo>
                <a:lnTo>
                  <a:pt x="0" y="672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9510905">
            <a:off x="15079979" y="2118178"/>
            <a:ext cx="1361621" cy="1540730"/>
          </a:xfrm>
          <a:custGeom>
            <a:avLst/>
            <a:gdLst/>
            <a:ahLst/>
            <a:cxnLst/>
            <a:rect l="l" t="t" r="r" b="b"/>
            <a:pathLst>
              <a:path w="1361620" h="1540729">
                <a:moveTo>
                  <a:pt x="0" y="0"/>
                </a:moveTo>
                <a:lnTo>
                  <a:pt x="1361619" y="0"/>
                </a:lnTo>
                <a:lnTo>
                  <a:pt x="1361619" y="1540729"/>
                </a:lnTo>
                <a:lnTo>
                  <a:pt x="0" y="15407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6149147">
            <a:off x="9171952" y="4306866"/>
            <a:ext cx="3093533" cy="1002552"/>
          </a:xfrm>
          <a:custGeom>
            <a:avLst/>
            <a:gdLst/>
            <a:ahLst/>
            <a:cxnLst/>
            <a:rect l="l" t="t" r="r" b="b"/>
            <a:pathLst>
              <a:path w="3093532" h="1002552">
                <a:moveTo>
                  <a:pt x="0" y="0"/>
                </a:moveTo>
                <a:lnTo>
                  <a:pt x="3093532" y="0"/>
                </a:lnTo>
                <a:lnTo>
                  <a:pt x="3093532" y="1002552"/>
                </a:lnTo>
                <a:lnTo>
                  <a:pt x="0" y="100255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67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332656" y="1647490"/>
            <a:ext cx="6915483" cy="5374577"/>
          </a:xfrm>
          <a:custGeom>
            <a:avLst/>
            <a:gdLst/>
            <a:ahLst/>
            <a:cxnLst/>
            <a:rect l="l" t="t" r="r" b="b"/>
            <a:pathLst>
              <a:path w="6915483" h="5374577">
                <a:moveTo>
                  <a:pt x="0" y="0"/>
                </a:moveTo>
                <a:lnTo>
                  <a:pt x="6915483" y="0"/>
                </a:lnTo>
                <a:lnTo>
                  <a:pt x="6915483" y="5374577"/>
                </a:lnTo>
                <a:lnTo>
                  <a:pt x="0" y="537457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b="-486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1" name="Group 31"/>
          <p:cNvGrpSpPr/>
          <p:nvPr/>
        </p:nvGrpSpPr>
        <p:grpSpPr>
          <a:xfrm>
            <a:off x="9126686" y="6498836"/>
            <a:ext cx="9244116" cy="2510681"/>
            <a:chOff x="0" y="0"/>
            <a:chExt cx="27518440" cy="747394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7518441" cy="7473947"/>
            </a:xfrm>
            <a:custGeom>
              <a:avLst/>
              <a:gdLst/>
              <a:ahLst/>
              <a:cxnLst/>
              <a:rect l="l" t="t" r="r" b="b"/>
              <a:pathLst>
                <a:path w="27518441" h="7473947">
                  <a:moveTo>
                    <a:pt x="0" y="0"/>
                  </a:moveTo>
                  <a:lnTo>
                    <a:pt x="27518441" y="0"/>
                  </a:lnTo>
                  <a:lnTo>
                    <a:pt x="27518441" y="7473947"/>
                  </a:lnTo>
                  <a:lnTo>
                    <a:pt x="0" y="7473947"/>
                  </a:lnTo>
                  <a:close/>
                </a:path>
              </a:pathLst>
            </a:custGeom>
            <a:solidFill>
              <a:srgbClr val="1441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9525"/>
              <a:ext cx="27518440" cy="7483472"/>
            </a:xfrm>
            <a:prstGeom prst="rect">
              <a:avLst/>
            </a:prstGeom>
          </p:spPr>
          <p:txBody>
            <a:bodyPr lIns="6306" tIns="6306" rIns="6306" bIns="6306" rtlCol="0" anchor="ctr"/>
            <a:lstStyle/>
            <a:p>
              <a:pPr algn="ctr">
                <a:lnSpc>
                  <a:spcPts val="126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144001" y="5355318"/>
            <a:ext cx="9236327" cy="1143516"/>
            <a:chOff x="0" y="0"/>
            <a:chExt cx="4168598" cy="52131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168598" cy="521310"/>
            </a:xfrm>
            <a:custGeom>
              <a:avLst/>
              <a:gdLst/>
              <a:ahLst/>
              <a:cxnLst/>
              <a:rect l="l" t="t" r="r" b="b"/>
              <a:pathLst>
                <a:path w="4168598" h="521310">
                  <a:moveTo>
                    <a:pt x="0" y="0"/>
                  </a:moveTo>
                  <a:lnTo>
                    <a:pt x="4168598" y="0"/>
                  </a:lnTo>
                  <a:lnTo>
                    <a:pt x="4168598" y="521310"/>
                  </a:lnTo>
                  <a:lnTo>
                    <a:pt x="0" y="521310"/>
                  </a:lnTo>
                  <a:close/>
                </a:path>
              </a:pathLst>
            </a:custGeom>
            <a:solidFill>
              <a:srgbClr val="5E8496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9525"/>
              <a:ext cx="4168598" cy="530835"/>
            </a:xfrm>
            <a:prstGeom prst="rect">
              <a:avLst/>
            </a:prstGeom>
          </p:spPr>
          <p:txBody>
            <a:bodyPr lIns="6306" tIns="6306" rIns="6306" bIns="6306" rtlCol="0" anchor="ctr"/>
            <a:lstStyle/>
            <a:p>
              <a:pPr algn="ctr">
                <a:lnSpc>
                  <a:spcPts val="743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11296336" y="0"/>
            <a:ext cx="4895294" cy="1326567"/>
          </a:xfrm>
          <a:custGeom>
            <a:avLst/>
            <a:gdLst/>
            <a:ahLst/>
            <a:cxnLst/>
            <a:rect l="l" t="t" r="r" b="b"/>
            <a:pathLst>
              <a:path w="4895293" h="1326567">
                <a:moveTo>
                  <a:pt x="0" y="0"/>
                </a:moveTo>
                <a:lnTo>
                  <a:pt x="4895294" y="0"/>
                </a:lnTo>
                <a:lnTo>
                  <a:pt x="4895294" y="1326567"/>
                </a:lnTo>
                <a:lnTo>
                  <a:pt x="0" y="132656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8" name="Group 38"/>
          <p:cNvGrpSpPr/>
          <p:nvPr/>
        </p:nvGrpSpPr>
        <p:grpSpPr>
          <a:xfrm>
            <a:off x="12931748" y="9409565"/>
            <a:ext cx="1882259" cy="560519"/>
            <a:chOff x="0" y="0"/>
            <a:chExt cx="2509679" cy="74735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747357" cy="747357"/>
            </a:xfrm>
            <a:custGeom>
              <a:avLst/>
              <a:gdLst/>
              <a:ahLst/>
              <a:cxnLst/>
              <a:rect l="l" t="t" r="r" b="b"/>
              <a:pathLst>
                <a:path w="747357" h="747357">
                  <a:moveTo>
                    <a:pt x="0" y="0"/>
                  </a:moveTo>
                  <a:lnTo>
                    <a:pt x="747357" y="0"/>
                  </a:lnTo>
                  <a:lnTo>
                    <a:pt x="747357" y="747357"/>
                  </a:lnTo>
                  <a:lnTo>
                    <a:pt x="0" y="74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882156" y="0"/>
              <a:ext cx="747357" cy="747357"/>
            </a:xfrm>
            <a:custGeom>
              <a:avLst/>
              <a:gdLst/>
              <a:ahLst/>
              <a:cxnLst/>
              <a:rect l="l" t="t" r="r" b="b"/>
              <a:pathLst>
                <a:path w="747357" h="747357">
                  <a:moveTo>
                    <a:pt x="0" y="0"/>
                  </a:moveTo>
                  <a:lnTo>
                    <a:pt x="747357" y="0"/>
                  </a:lnTo>
                  <a:lnTo>
                    <a:pt x="747357" y="747357"/>
                  </a:lnTo>
                  <a:lnTo>
                    <a:pt x="0" y="74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762322" y="0"/>
              <a:ext cx="747357" cy="747357"/>
            </a:xfrm>
            <a:custGeom>
              <a:avLst/>
              <a:gdLst/>
              <a:ahLst/>
              <a:cxnLst/>
              <a:rect l="l" t="t" r="r" b="b"/>
              <a:pathLst>
                <a:path w="747357" h="747357">
                  <a:moveTo>
                    <a:pt x="0" y="0"/>
                  </a:moveTo>
                  <a:lnTo>
                    <a:pt x="747357" y="0"/>
                  </a:lnTo>
                  <a:lnTo>
                    <a:pt x="747357" y="747357"/>
                  </a:lnTo>
                  <a:lnTo>
                    <a:pt x="0" y="747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" name="Freeform 43"/>
          <p:cNvSpPr/>
          <p:nvPr/>
        </p:nvSpPr>
        <p:spPr>
          <a:xfrm>
            <a:off x="9474285" y="7303907"/>
            <a:ext cx="1114257" cy="974975"/>
          </a:xfrm>
          <a:custGeom>
            <a:avLst/>
            <a:gdLst/>
            <a:ahLst/>
            <a:cxnLst/>
            <a:rect l="l" t="t" r="r" b="b"/>
            <a:pathLst>
              <a:path w="1114257" h="974975">
                <a:moveTo>
                  <a:pt x="0" y="0"/>
                </a:moveTo>
                <a:lnTo>
                  <a:pt x="1114258" y="0"/>
                </a:lnTo>
                <a:lnTo>
                  <a:pt x="1114258" y="974975"/>
                </a:lnTo>
                <a:lnTo>
                  <a:pt x="0" y="9749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AutoShape 44"/>
          <p:cNvSpPr/>
          <p:nvPr/>
        </p:nvSpPr>
        <p:spPr>
          <a:xfrm flipH="1" flipV="1">
            <a:off x="9144000" y="-193592"/>
            <a:ext cx="0" cy="11426280"/>
          </a:xfrm>
          <a:prstGeom prst="line">
            <a:avLst/>
          </a:prstGeom>
          <a:ln w="85725" cap="flat">
            <a:solidFill>
              <a:srgbClr val="42424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5" name="AutoShape 45"/>
          <p:cNvSpPr/>
          <p:nvPr/>
        </p:nvSpPr>
        <p:spPr>
          <a:xfrm flipH="1" flipV="1">
            <a:off x="13894169" y="6500189"/>
            <a:ext cx="0" cy="2510681"/>
          </a:xfrm>
          <a:prstGeom prst="line">
            <a:avLst/>
          </a:prstGeom>
          <a:ln w="38100" cap="flat">
            <a:solidFill>
              <a:srgbClr val="5E84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 flipH="1">
            <a:off x="17097266" y="7323428"/>
            <a:ext cx="983937" cy="967949"/>
          </a:xfrm>
          <a:custGeom>
            <a:avLst/>
            <a:gdLst/>
            <a:ahLst/>
            <a:cxnLst/>
            <a:rect l="l" t="t" r="r" b="b"/>
            <a:pathLst>
              <a:path w="983937" h="967948">
                <a:moveTo>
                  <a:pt x="983937" y="0"/>
                </a:moveTo>
                <a:lnTo>
                  <a:pt x="0" y="0"/>
                </a:lnTo>
                <a:lnTo>
                  <a:pt x="0" y="967948"/>
                </a:lnTo>
                <a:lnTo>
                  <a:pt x="983937" y="967948"/>
                </a:lnTo>
                <a:lnTo>
                  <a:pt x="983937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TextBox 47"/>
          <p:cNvSpPr txBox="1"/>
          <p:nvPr/>
        </p:nvSpPr>
        <p:spPr>
          <a:xfrm>
            <a:off x="409835" y="9501882"/>
            <a:ext cx="2714238" cy="309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2"/>
              </a:lnSpc>
            </a:pPr>
            <a:r>
              <a:rPr lang="en-US" sz="1875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www.Advantous.com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596729" y="7278056"/>
            <a:ext cx="2759901" cy="474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53"/>
              </a:lnSpc>
            </a:pPr>
            <a:r>
              <a:rPr lang="en-US" sz="2823" b="1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Baton Rouge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004349" y="7868488"/>
            <a:ext cx="1766141" cy="282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2100" b="1" spc="-65" dirty="0">
                <a:solidFill>
                  <a:srgbClr val="FFFFFF"/>
                </a:solidFill>
                <a:latin typeface="Montserrat Semi-Bold" panose="020B0604020202020204" charset="0"/>
                <a:ea typeface="TT Chocolates"/>
                <a:cs typeface="TT Chocolates"/>
                <a:sym typeface="TT Chocolates"/>
              </a:rPr>
              <a:t>225-769-1818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129767" y="7271171"/>
            <a:ext cx="1796524" cy="463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97"/>
              </a:lnSpc>
            </a:pPr>
            <a:r>
              <a:rPr lang="en-US" sz="2783" b="1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Houston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5551885" y="7849758"/>
            <a:ext cx="2343065" cy="282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08"/>
              </a:lnSpc>
            </a:pPr>
            <a:r>
              <a:rPr lang="en-US" sz="2100" b="1" spc="-63" dirty="0">
                <a:solidFill>
                  <a:srgbClr val="FFFFFF"/>
                </a:solidFill>
                <a:latin typeface="Montserrat SemiBold" panose="00000700000000000000" pitchFamily="2" charset="0"/>
                <a:ea typeface="TT Chocolates"/>
                <a:cs typeface="TT Chocolates"/>
                <a:sym typeface="TT Chocolates"/>
              </a:rPr>
              <a:t>281-715-9533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5852032" y="9500119"/>
            <a:ext cx="2825951" cy="309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8"/>
              </a:lnSpc>
            </a:pPr>
            <a:r>
              <a:rPr lang="en-US" sz="187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info@advantous.com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2099296" y="5562863"/>
            <a:ext cx="1815201" cy="26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26"/>
              </a:lnSpc>
            </a:pPr>
            <a:r>
              <a:rPr lang="en-US" sz="159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Property Tax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3798497" y="5562863"/>
            <a:ext cx="2297503" cy="26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26"/>
              </a:lnSpc>
            </a:pPr>
            <a:r>
              <a:rPr lang="en-US" sz="159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Business Incentives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221435" y="5562863"/>
            <a:ext cx="2678345" cy="26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26"/>
              </a:lnSpc>
            </a:pPr>
            <a:r>
              <a:rPr lang="en-US" sz="159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Income &amp; Franchise Tax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59157" y="5562863"/>
            <a:ext cx="2135480" cy="26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26"/>
              </a:lnSpc>
            </a:pPr>
            <a:r>
              <a:rPr lang="en-US" sz="159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Sales &amp; Use Tax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905000" y="5538011"/>
            <a:ext cx="72269" cy="285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36"/>
              </a:lnSpc>
            </a:pPr>
            <a:r>
              <a:rPr lang="en-US" sz="1740" b="1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|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3585331" y="5538011"/>
            <a:ext cx="72269" cy="285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36"/>
              </a:lnSpc>
            </a:pPr>
            <a:r>
              <a:rPr lang="en-US" sz="1740" b="1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|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5995838" y="5538011"/>
            <a:ext cx="72269" cy="285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36"/>
              </a:lnSpc>
            </a:pPr>
            <a:r>
              <a:rPr lang="en-US" sz="1740" b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|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7467787" y="6004678"/>
            <a:ext cx="2375447" cy="2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26"/>
              </a:lnSpc>
            </a:pPr>
            <a:r>
              <a:rPr lang="en-US" sz="158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Severance Tax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4816191" y="5989455"/>
            <a:ext cx="2590671" cy="26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26"/>
              </a:lnSpc>
            </a:pPr>
            <a:r>
              <a:rPr lang="en-US" sz="158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Compliance &amp; Advisory 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7336264" y="5980590"/>
            <a:ext cx="70053" cy="262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7"/>
              </a:lnSpc>
            </a:pPr>
            <a:r>
              <a:rPr lang="en-US" sz="1598" b="1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|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4696967" y="5991920"/>
            <a:ext cx="70053" cy="262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7"/>
              </a:lnSpc>
            </a:pPr>
            <a:r>
              <a:rPr lang="en-US" sz="1598" b="1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|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35088" y="5998964"/>
            <a:ext cx="2270318" cy="26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26"/>
              </a:lnSpc>
            </a:pPr>
            <a:r>
              <a:rPr lang="en-US" sz="158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Appeals &amp; Disputes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2259901" y="6004678"/>
            <a:ext cx="2505671" cy="26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26"/>
              </a:lnSpc>
            </a:pPr>
            <a:r>
              <a:rPr lang="en-US" sz="158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Government Relations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2133600" y="5980590"/>
            <a:ext cx="70053" cy="262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7"/>
              </a:lnSpc>
            </a:pPr>
            <a:r>
              <a:rPr lang="en-US" sz="1598" b="1" dirty="0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|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0098479" y="5443349"/>
            <a:ext cx="7548795" cy="925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40"/>
              </a:lnSpc>
            </a:pPr>
            <a:r>
              <a:rPr lang="en-US" sz="2477" dirty="0">
                <a:solidFill>
                  <a:srgbClr val="FFFFFF"/>
                </a:solidFill>
                <a:latin typeface="Lucida Sans" panose="020B0602030504020204" pitchFamily="34" charset="0"/>
                <a:ea typeface="Lustria"/>
                <a:cs typeface="Latha" panose="020B0604020202020204" pitchFamily="34" charset="0"/>
                <a:sym typeface="Lustria"/>
              </a:rPr>
              <a:t>STATE AND LOCAL TAX ADVISORY AND LITIGATION SERVICES 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4947914" y="9510526"/>
            <a:ext cx="3340086" cy="309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31"/>
              </a:lnSpc>
            </a:pPr>
            <a:r>
              <a:rPr lang="en-US" sz="188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info@advantouslaw.com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9365648" y="9510526"/>
            <a:ext cx="3457464" cy="309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31"/>
              </a:lnSpc>
            </a:pPr>
            <a:r>
              <a:rPr lang="en-US" sz="188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www.AdvantousLaw.com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0893375" y="7495220"/>
            <a:ext cx="2699989" cy="474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53"/>
              </a:lnSpc>
            </a:pPr>
            <a:r>
              <a:rPr lang="en-US" sz="2823" b="1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Baton Rouge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4322796" y="7519095"/>
            <a:ext cx="2479196" cy="474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3"/>
              </a:lnSpc>
            </a:pPr>
            <a:r>
              <a:rPr lang="en-US" sz="2823" b="1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225-246-2069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495</Words>
  <Application>Microsoft Office PowerPoint</Application>
  <PresentationFormat>Custom</PresentationFormat>
  <Paragraphs>81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Calibri</vt:lpstr>
      <vt:lpstr>Montserrat</vt:lpstr>
      <vt:lpstr>Inter 1 Bold</vt:lpstr>
      <vt:lpstr>Lucida Sans</vt:lpstr>
      <vt:lpstr>Montserrat Semi-Bold</vt:lpstr>
      <vt:lpstr>Inter 2</vt:lpstr>
      <vt:lpstr>Montserrat SemiBold</vt:lpstr>
      <vt:lpstr>Aptos</vt:lpstr>
      <vt:lpstr>Montserrat Bold</vt:lpstr>
      <vt:lpstr>Arial</vt:lpstr>
      <vt:lpstr>Montserrat Ultra-Bold</vt:lpstr>
      <vt:lpstr>Montserrat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November Passed Propositions</dc:title>
  <dc:creator>Klein Herrmann</dc:creator>
  <cp:lastModifiedBy>Klein Herrmann</cp:lastModifiedBy>
  <cp:revision>18</cp:revision>
  <dcterms:created xsi:type="dcterms:W3CDTF">2006-08-16T00:00:00Z</dcterms:created>
  <dcterms:modified xsi:type="dcterms:W3CDTF">2026-02-04T15:35:15Z</dcterms:modified>
  <dc:identifier>DAG-Uwl5gpc</dc:identifier>
</cp:coreProperties>
</file>