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handoutMasterIdLst>
    <p:handoutMasterId r:id="rId20"/>
  </p:handoutMasterIdLst>
  <p:sldIdLst>
    <p:sldId id="256" r:id="rId2"/>
    <p:sldId id="325" r:id="rId3"/>
    <p:sldId id="324" r:id="rId4"/>
    <p:sldId id="328" r:id="rId5"/>
    <p:sldId id="326" r:id="rId6"/>
    <p:sldId id="327" r:id="rId7"/>
    <p:sldId id="329" r:id="rId8"/>
    <p:sldId id="331" r:id="rId9"/>
    <p:sldId id="332" r:id="rId10"/>
    <p:sldId id="333" r:id="rId11"/>
    <p:sldId id="334" r:id="rId12"/>
    <p:sldId id="330" r:id="rId13"/>
    <p:sldId id="339" r:id="rId14"/>
    <p:sldId id="335" r:id="rId15"/>
    <p:sldId id="336" r:id="rId16"/>
    <p:sldId id="337" r:id="rId17"/>
    <p:sldId id="34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978BBC-C102-7AA8-8B58-661CE352D161}" name="Leslie GARVIS" initials="LG" userId="S::leslie.garvis@totalenergies.com::fdeb2db3-2303-4899-aa37-fa10f74b00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3" autoAdjust="0"/>
    <p:restoredTop sz="70814" autoAdjust="0"/>
  </p:normalViewPr>
  <p:slideViewPr>
    <p:cSldViewPr showGuides="1">
      <p:cViewPr varScale="1">
        <p:scale>
          <a:sx n="109" d="100"/>
          <a:sy n="109" d="100"/>
        </p:scale>
        <p:origin x="28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Shaw" userId="79a9023b6cf62739" providerId="LiveId" clId="{2B896395-4829-4520-B352-9CFAD5EC8351}"/>
    <pc:docChg chg="undo redo custSel addSld delSld modSld sldOrd">
      <pc:chgData name="Bryan Shaw" userId="79a9023b6cf62739" providerId="LiveId" clId="{2B896395-4829-4520-B352-9CFAD5EC8351}" dt="2024-03-04T00:03:05.923" v="8882" actId="47"/>
      <pc:docMkLst>
        <pc:docMk/>
      </pc:docMkLst>
      <pc:sldChg chg="modSp mod modNotesTx">
        <pc:chgData name="Bryan Shaw" userId="79a9023b6cf62739" providerId="LiveId" clId="{2B896395-4829-4520-B352-9CFAD5EC8351}" dt="2024-03-03T20:58:39.258" v="4491" actId="20577"/>
        <pc:sldMkLst>
          <pc:docMk/>
          <pc:sldMk cId="1888280833" sldId="256"/>
        </pc:sldMkLst>
        <pc:spChg chg="mod">
          <ac:chgData name="Bryan Shaw" userId="79a9023b6cf62739" providerId="LiveId" clId="{2B896395-4829-4520-B352-9CFAD5EC8351}" dt="2024-03-01T19:10:03.590" v="107" actId="20577"/>
          <ac:spMkLst>
            <pc:docMk/>
            <pc:sldMk cId="1888280833" sldId="256"/>
            <ac:spMk id="2" creationId="{00000000-0000-0000-0000-000000000000}"/>
          </ac:spMkLst>
        </pc:spChg>
      </pc:sldChg>
      <pc:sldChg chg="del">
        <pc:chgData name="Bryan Shaw" userId="79a9023b6cf62739" providerId="LiveId" clId="{2B896395-4829-4520-B352-9CFAD5EC8351}" dt="2024-03-03T21:08:30.409" v="4942" actId="47"/>
        <pc:sldMkLst>
          <pc:docMk/>
          <pc:sldMk cId="1572370465" sldId="308"/>
        </pc:sldMkLst>
      </pc:sldChg>
      <pc:sldChg chg="del">
        <pc:chgData name="Bryan Shaw" userId="79a9023b6cf62739" providerId="LiveId" clId="{2B896395-4829-4520-B352-9CFAD5EC8351}" dt="2024-03-03T21:08:30.409" v="4942" actId="47"/>
        <pc:sldMkLst>
          <pc:docMk/>
          <pc:sldMk cId="770430140" sldId="309"/>
        </pc:sldMkLst>
      </pc:sldChg>
      <pc:sldChg chg="del">
        <pc:chgData name="Bryan Shaw" userId="79a9023b6cf62739" providerId="LiveId" clId="{2B896395-4829-4520-B352-9CFAD5EC8351}" dt="2024-03-03T21:08:30.409" v="4942" actId="47"/>
        <pc:sldMkLst>
          <pc:docMk/>
          <pc:sldMk cId="4052073231" sldId="310"/>
        </pc:sldMkLst>
      </pc:sldChg>
      <pc:sldChg chg="modSp del mod modNotesTx">
        <pc:chgData name="Bryan Shaw" userId="79a9023b6cf62739" providerId="LiveId" clId="{2B896395-4829-4520-B352-9CFAD5EC8351}" dt="2024-03-01T22:08:09.427" v="1375" actId="47"/>
        <pc:sldMkLst>
          <pc:docMk/>
          <pc:sldMk cId="2933539617" sldId="311"/>
        </pc:sldMkLst>
        <pc:spChg chg="mod">
          <ac:chgData name="Bryan Shaw" userId="79a9023b6cf62739" providerId="LiveId" clId="{2B896395-4829-4520-B352-9CFAD5EC8351}" dt="2024-03-01T19:20:30.042" v="521" actId="20577"/>
          <ac:spMkLst>
            <pc:docMk/>
            <pc:sldMk cId="2933539617" sldId="311"/>
            <ac:spMk id="2" creationId="{00000000-0000-0000-0000-000000000000}"/>
          </ac:spMkLst>
        </pc:spChg>
        <pc:spChg chg="mod">
          <ac:chgData name="Bryan Shaw" userId="79a9023b6cf62739" providerId="LiveId" clId="{2B896395-4829-4520-B352-9CFAD5EC8351}" dt="2024-03-01T19:27:50.806" v="1170" actId="20577"/>
          <ac:spMkLst>
            <pc:docMk/>
            <pc:sldMk cId="2933539617" sldId="311"/>
            <ac:spMk id="4" creationId="{00000000-0000-0000-0000-000000000000}"/>
          </ac:spMkLst>
        </pc:spChg>
      </pc:sldChg>
      <pc:sldChg chg="del">
        <pc:chgData name="Bryan Shaw" userId="79a9023b6cf62739" providerId="LiveId" clId="{2B896395-4829-4520-B352-9CFAD5EC8351}" dt="2024-03-03T21:08:30.409" v="4942" actId="47"/>
        <pc:sldMkLst>
          <pc:docMk/>
          <pc:sldMk cId="3245259871" sldId="312"/>
        </pc:sldMkLst>
      </pc:sldChg>
      <pc:sldChg chg="del">
        <pc:chgData name="Bryan Shaw" userId="79a9023b6cf62739" providerId="LiveId" clId="{2B896395-4829-4520-B352-9CFAD5EC8351}" dt="2024-03-03T21:08:30.409" v="4942" actId="47"/>
        <pc:sldMkLst>
          <pc:docMk/>
          <pc:sldMk cId="2795317781" sldId="313"/>
        </pc:sldMkLst>
      </pc:sldChg>
      <pc:sldChg chg="del">
        <pc:chgData name="Bryan Shaw" userId="79a9023b6cf62739" providerId="LiveId" clId="{2B896395-4829-4520-B352-9CFAD5EC8351}" dt="2024-03-03T21:08:30.409" v="4942" actId="47"/>
        <pc:sldMkLst>
          <pc:docMk/>
          <pc:sldMk cId="3816523896" sldId="314"/>
        </pc:sldMkLst>
      </pc:sldChg>
      <pc:sldChg chg="del">
        <pc:chgData name="Bryan Shaw" userId="79a9023b6cf62739" providerId="LiveId" clId="{2B896395-4829-4520-B352-9CFAD5EC8351}" dt="2024-03-03T21:08:30.409" v="4942" actId="47"/>
        <pc:sldMkLst>
          <pc:docMk/>
          <pc:sldMk cId="3469562201" sldId="315"/>
        </pc:sldMkLst>
      </pc:sldChg>
      <pc:sldChg chg="del">
        <pc:chgData name="Bryan Shaw" userId="79a9023b6cf62739" providerId="LiveId" clId="{2B896395-4829-4520-B352-9CFAD5EC8351}" dt="2024-03-03T21:08:30.409" v="4942" actId="47"/>
        <pc:sldMkLst>
          <pc:docMk/>
          <pc:sldMk cId="3487235324" sldId="316"/>
        </pc:sldMkLst>
      </pc:sldChg>
      <pc:sldChg chg="del">
        <pc:chgData name="Bryan Shaw" userId="79a9023b6cf62739" providerId="LiveId" clId="{2B896395-4829-4520-B352-9CFAD5EC8351}" dt="2024-03-03T21:08:30.409" v="4942" actId="47"/>
        <pc:sldMkLst>
          <pc:docMk/>
          <pc:sldMk cId="2345875157" sldId="319"/>
        </pc:sldMkLst>
      </pc:sldChg>
      <pc:sldChg chg="del">
        <pc:chgData name="Bryan Shaw" userId="79a9023b6cf62739" providerId="LiveId" clId="{2B896395-4829-4520-B352-9CFAD5EC8351}" dt="2024-03-03T21:08:30.409" v="4942" actId="47"/>
        <pc:sldMkLst>
          <pc:docMk/>
          <pc:sldMk cId="2627214185" sldId="320"/>
        </pc:sldMkLst>
      </pc:sldChg>
      <pc:sldChg chg="del">
        <pc:chgData name="Bryan Shaw" userId="79a9023b6cf62739" providerId="LiveId" clId="{2B896395-4829-4520-B352-9CFAD5EC8351}" dt="2024-03-03T21:08:30.409" v="4942" actId="47"/>
        <pc:sldMkLst>
          <pc:docMk/>
          <pc:sldMk cId="763643026" sldId="321"/>
        </pc:sldMkLst>
      </pc:sldChg>
      <pc:sldChg chg="del">
        <pc:chgData name="Bryan Shaw" userId="79a9023b6cf62739" providerId="LiveId" clId="{2B896395-4829-4520-B352-9CFAD5EC8351}" dt="2024-03-03T21:08:30.409" v="4942" actId="47"/>
        <pc:sldMkLst>
          <pc:docMk/>
          <pc:sldMk cId="666720888" sldId="322"/>
        </pc:sldMkLst>
      </pc:sldChg>
      <pc:sldChg chg="new del">
        <pc:chgData name="Bryan Shaw" userId="79a9023b6cf62739" providerId="LiveId" clId="{2B896395-4829-4520-B352-9CFAD5EC8351}" dt="2024-03-03T23:37:01.828" v="8719" actId="47"/>
        <pc:sldMkLst>
          <pc:docMk/>
          <pc:sldMk cId="1342221960" sldId="323"/>
        </pc:sldMkLst>
      </pc:sldChg>
      <pc:sldChg chg="new del">
        <pc:chgData name="Bryan Shaw" userId="79a9023b6cf62739" providerId="LiveId" clId="{2B896395-4829-4520-B352-9CFAD5EC8351}" dt="2024-03-01T19:11:33.843" v="156" actId="680"/>
        <pc:sldMkLst>
          <pc:docMk/>
          <pc:sldMk cId="1818852318" sldId="323"/>
        </pc:sldMkLst>
      </pc:sldChg>
      <pc:sldChg chg="modSp add mod modNotesTx">
        <pc:chgData name="Bryan Shaw" userId="79a9023b6cf62739" providerId="LiveId" clId="{2B896395-4829-4520-B352-9CFAD5EC8351}" dt="2024-03-01T22:32:54.951" v="3188" actId="27636"/>
        <pc:sldMkLst>
          <pc:docMk/>
          <pc:sldMk cId="1482890446" sldId="324"/>
        </pc:sldMkLst>
        <pc:spChg chg="mod">
          <ac:chgData name="Bryan Shaw" userId="79a9023b6cf62739" providerId="LiveId" clId="{2B896395-4829-4520-B352-9CFAD5EC8351}" dt="2024-03-01T22:32:54.951" v="3188" actId="27636"/>
          <ac:spMkLst>
            <pc:docMk/>
            <pc:sldMk cId="1482890446" sldId="324"/>
            <ac:spMk id="4" creationId="{00000000-0000-0000-0000-000000000000}"/>
          </ac:spMkLst>
        </pc:spChg>
      </pc:sldChg>
      <pc:sldChg chg="modSp add mod ord modNotesTx">
        <pc:chgData name="Bryan Shaw" userId="79a9023b6cf62739" providerId="LiveId" clId="{2B896395-4829-4520-B352-9CFAD5EC8351}" dt="2024-03-01T22:32:05.161" v="3186" actId="20577"/>
        <pc:sldMkLst>
          <pc:docMk/>
          <pc:sldMk cId="1854355728" sldId="325"/>
        </pc:sldMkLst>
        <pc:spChg chg="mod">
          <ac:chgData name="Bryan Shaw" userId="79a9023b6cf62739" providerId="LiveId" clId="{2B896395-4829-4520-B352-9CFAD5EC8351}" dt="2024-03-01T22:12:52.939" v="1689" actId="20577"/>
          <ac:spMkLst>
            <pc:docMk/>
            <pc:sldMk cId="1854355728" sldId="325"/>
            <ac:spMk id="4" creationId="{00000000-0000-0000-0000-000000000000}"/>
          </ac:spMkLst>
        </pc:spChg>
      </pc:sldChg>
      <pc:sldChg chg="addSp modSp add mod modNotesTx">
        <pc:chgData name="Bryan Shaw" userId="79a9023b6cf62739" providerId="LiveId" clId="{2B896395-4829-4520-B352-9CFAD5EC8351}" dt="2024-03-03T21:06:26.274" v="4941" actId="20577"/>
        <pc:sldMkLst>
          <pc:docMk/>
          <pc:sldMk cId="3480176718" sldId="326"/>
        </pc:sldMkLst>
        <pc:spChg chg="mod">
          <ac:chgData name="Bryan Shaw" userId="79a9023b6cf62739" providerId="LiveId" clId="{2B896395-4829-4520-B352-9CFAD5EC8351}" dt="2024-03-01T23:05:52.488" v="3746" actId="20577"/>
          <ac:spMkLst>
            <pc:docMk/>
            <pc:sldMk cId="3480176718" sldId="326"/>
            <ac:spMk id="2" creationId="{00000000-0000-0000-0000-000000000000}"/>
          </ac:spMkLst>
        </pc:spChg>
        <pc:spChg chg="mod">
          <ac:chgData name="Bryan Shaw" userId="79a9023b6cf62739" providerId="LiveId" clId="{2B896395-4829-4520-B352-9CFAD5EC8351}" dt="2024-03-03T21:06:26.274" v="4941" actId="20577"/>
          <ac:spMkLst>
            <pc:docMk/>
            <pc:sldMk cId="3480176718" sldId="326"/>
            <ac:spMk id="4" creationId="{00000000-0000-0000-0000-000000000000}"/>
          </ac:spMkLst>
        </pc:spChg>
        <pc:picChg chg="add mod ord">
          <ac:chgData name="Bryan Shaw" userId="79a9023b6cf62739" providerId="LiveId" clId="{2B896395-4829-4520-B352-9CFAD5EC8351}" dt="2024-03-01T23:02:54.602" v="3700" actId="1076"/>
          <ac:picMkLst>
            <pc:docMk/>
            <pc:sldMk cId="3480176718" sldId="326"/>
            <ac:picMk id="6" creationId="{F0C961F4-8778-6A66-FC04-8F3BB3AD2FB8}"/>
          </ac:picMkLst>
        </pc:picChg>
        <pc:picChg chg="add mod ord">
          <ac:chgData name="Bryan Shaw" userId="79a9023b6cf62739" providerId="LiveId" clId="{2B896395-4829-4520-B352-9CFAD5EC8351}" dt="2024-03-01T23:02:54.602" v="3700" actId="1076"/>
          <ac:picMkLst>
            <pc:docMk/>
            <pc:sldMk cId="3480176718" sldId="326"/>
            <ac:picMk id="8" creationId="{2AADB2C7-985D-1684-23B0-7ADA338DF8A7}"/>
          </ac:picMkLst>
        </pc:picChg>
        <pc:picChg chg="add mod">
          <ac:chgData name="Bryan Shaw" userId="79a9023b6cf62739" providerId="LiveId" clId="{2B896395-4829-4520-B352-9CFAD5EC8351}" dt="2024-03-01T23:02:54.602" v="3700" actId="1076"/>
          <ac:picMkLst>
            <pc:docMk/>
            <pc:sldMk cId="3480176718" sldId="326"/>
            <ac:picMk id="10" creationId="{460C0C2C-ADE8-D391-8F51-CB5D36A398ED}"/>
          </ac:picMkLst>
        </pc:picChg>
        <pc:picChg chg="add mod ord">
          <ac:chgData name="Bryan Shaw" userId="79a9023b6cf62739" providerId="LiveId" clId="{2B896395-4829-4520-B352-9CFAD5EC8351}" dt="2024-03-01T23:02:54.602" v="3700" actId="1076"/>
          <ac:picMkLst>
            <pc:docMk/>
            <pc:sldMk cId="3480176718" sldId="326"/>
            <ac:picMk id="12" creationId="{DF903C6D-1DB0-FFB8-E03E-996E9ED8EF41}"/>
          </ac:picMkLst>
        </pc:picChg>
      </pc:sldChg>
      <pc:sldChg chg="modSp add mod">
        <pc:chgData name="Bryan Shaw" userId="79a9023b6cf62739" providerId="LiveId" clId="{2B896395-4829-4520-B352-9CFAD5EC8351}" dt="2024-03-01T23:10:34.210" v="4051" actId="20577"/>
        <pc:sldMkLst>
          <pc:docMk/>
          <pc:sldMk cId="1935901000" sldId="327"/>
        </pc:sldMkLst>
        <pc:spChg chg="mod">
          <ac:chgData name="Bryan Shaw" userId="79a9023b6cf62739" providerId="LiveId" clId="{2B896395-4829-4520-B352-9CFAD5EC8351}" dt="2024-03-01T23:09:36.221" v="4031" actId="6549"/>
          <ac:spMkLst>
            <pc:docMk/>
            <pc:sldMk cId="1935901000" sldId="327"/>
            <ac:spMk id="2" creationId="{00000000-0000-0000-0000-000000000000}"/>
          </ac:spMkLst>
        </pc:spChg>
        <pc:spChg chg="mod">
          <ac:chgData name="Bryan Shaw" userId="79a9023b6cf62739" providerId="LiveId" clId="{2B896395-4829-4520-B352-9CFAD5EC8351}" dt="2024-03-01T23:10:34.210" v="4051" actId="20577"/>
          <ac:spMkLst>
            <pc:docMk/>
            <pc:sldMk cId="1935901000" sldId="327"/>
            <ac:spMk id="4" creationId="{00000000-0000-0000-0000-000000000000}"/>
          </ac:spMkLst>
        </pc:spChg>
      </pc:sldChg>
      <pc:sldChg chg="modSp add mod ord">
        <pc:chgData name="Bryan Shaw" userId="79a9023b6cf62739" providerId="LiveId" clId="{2B896395-4829-4520-B352-9CFAD5EC8351}" dt="2024-03-03T22:11:04.273" v="6234" actId="20577"/>
        <pc:sldMkLst>
          <pc:docMk/>
          <pc:sldMk cId="3547215433" sldId="328"/>
        </pc:sldMkLst>
        <pc:spChg chg="mod">
          <ac:chgData name="Bryan Shaw" userId="79a9023b6cf62739" providerId="LiveId" clId="{2B896395-4829-4520-B352-9CFAD5EC8351}" dt="2024-03-01T23:07:28.106" v="3789" actId="20577"/>
          <ac:spMkLst>
            <pc:docMk/>
            <pc:sldMk cId="3547215433" sldId="328"/>
            <ac:spMk id="2" creationId="{00000000-0000-0000-0000-000000000000}"/>
          </ac:spMkLst>
        </pc:spChg>
        <pc:spChg chg="mod">
          <ac:chgData name="Bryan Shaw" userId="79a9023b6cf62739" providerId="LiveId" clId="{2B896395-4829-4520-B352-9CFAD5EC8351}" dt="2024-03-03T22:11:04.273" v="6234" actId="20577"/>
          <ac:spMkLst>
            <pc:docMk/>
            <pc:sldMk cId="3547215433" sldId="328"/>
            <ac:spMk id="4" creationId="{00000000-0000-0000-0000-000000000000}"/>
          </ac:spMkLst>
        </pc:spChg>
      </pc:sldChg>
      <pc:sldChg chg="modSp add mod">
        <pc:chgData name="Bryan Shaw" userId="79a9023b6cf62739" providerId="LiveId" clId="{2B896395-4829-4520-B352-9CFAD5EC8351}" dt="2024-03-01T23:18:48.810" v="4212" actId="6549"/>
        <pc:sldMkLst>
          <pc:docMk/>
          <pc:sldMk cId="245823316" sldId="329"/>
        </pc:sldMkLst>
        <pc:spChg chg="mod">
          <ac:chgData name="Bryan Shaw" userId="79a9023b6cf62739" providerId="LiveId" clId="{2B896395-4829-4520-B352-9CFAD5EC8351}" dt="2024-03-01T23:10:03.970" v="4033" actId="20577"/>
          <ac:spMkLst>
            <pc:docMk/>
            <pc:sldMk cId="245823316" sldId="329"/>
            <ac:spMk id="2" creationId="{00000000-0000-0000-0000-000000000000}"/>
          </ac:spMkLst>
        </pc:spChg>
        <pc:spChg chg="mod">
          <ac:chgData name="Bryan Shaw" userId="79a9023b6cf62739" providerId="LiveId" clId="{2B896395-4829-4520-B352-9CFAD5EC8351}" dt="2024-03-01T23:18:48.810" v="4212" actId="6549"/>
          <ac:spMkLst>
            <pc:docMk/>
            <pc:sldMk cId="245823316" sldId="329"/>
            <ac:spMk id="4" creationId="{00000000-0000-0000-0000-000000000000}"/>
          </ac:spMkLst>
        </pc:spChg>
      </pc:sldChg>
      <pc:sldChg chg="modSp add mod">
        <pc:chgData name="Bryan Shaw" userId="79a9023b6cf62739" providerId="LiveId" clId="{2B896395-4829-4520-B352-9CFAD5EC8351}" dt="2024-03-03T23:07:21.709" v="7145" actId="20577"/>
        <pc:sldMkLst>
          <pc:docMk/>
          <pc:sldMk cId="2323641982" sldId="330"/>
        </pc:sldMkLst>
        <pc:spChg chg="mod">
          <ac:chgData name="Bryan Shaw" userId="79a9023b6cf62739" providerId="LiveId" clId="{2B896395-4829-4520-B352-9CFAD5EC8351}" dt="2024-03-03T21:09:43.739" v="4971" actId="20577"/>
          <ac:spMkLst>
            <pc:docMk/>
            <pc:sldMk cId="2323641982" sldId="330"/>
            <ac:spMk id="2" creationId="{00000000-0000-0000-0000-000000000000}"/>
          </ac:spMkLst>
        </pc:spChg>
        <pc:spChg chg="mod">
          <ac:chgData name="Bryan Shaw" userId="79a9023b6cf62739" providerId="LiveId" clId="{2B896395-4829-4520-B352-9CFAD5EC8351}" dt="2024-03-03T23:07:21.709" v="7145" actId="20577"/>
          <ac:spMkLst>
            <pc:docMk/>
            <pc:sldMk cId="2323641982" sldId="330"/>
            <ac:spMk id="4" creationId="{00000000-0000-0000-0000-000000000000}"/>
          </ac:spMkLst>
        </pc:spChg>
      </pc:sldChg>
      <pc:sldChg chg="modSp add mod">
        <pc:chgData name="Bryan Shaw" userId="79a9023b6cf62739" providerId="LiveId" clId="{2B896395-4829-4520-B352-9CFAD5EC8351}" dt="2024-03-03T21:50:09.576" v="6010" actId="13926"/>
        <pc:sldMkLst>
          <pc:docMk/>
          <pc:sldMk cId="1069239462" sldId="331"/>
        </pc:sldMkLst>
        <pc:spChg chg="mod">
          <ac:chgData name="Bryan Shaw" userId="79a9023b6cf62739" providerId="LiveId" clId="{2B896395-4829-4520-B352-9CFAD5EC8351}" dt="2024-03-03T21:14:00.188" v="5285" actId="20577"/>
          <ac:spMkLst>
            <pc:docMk/>
            <pc:sldMk cId="1069239462" sldId="331"/>
            <ac:spMk id="2" creationId="{00000000-0000-0000-0000-000000000000}"/>
          </ac:spMkLst>
        </pc:spChg>
        <pc:spChg chg="mod">
          <ac:chgData name="Bryan Shaw" userId="79a9023b6cf62739" providerId="LiveId" clId="{2B896395-4829-4520-B352-9CFAD5EC8351}" dt="2024-03-03T21:50:09.576" v="6010" actId="13926"/>
          <ac:spMkLst>
            <pc:docMk/>
            <pc:sldMk cId="1069239462" sldId="331"/>
            <ac:spMk id="4" creationId="{00000000-0000-0000-0000-000000000000}"/>
          </ac:spMkLst>
        </pc:spChg>
      </pc:sldChg>
      <pc:sldChg chg="new del">
        <pc:chgData name="Bryan Shaw" userId="79a9023b6cf62739" providerId="LiveId" clId="{2B896395-4829-4520-B352-9CFAD5EC8351}" dt="2024-03-03T21:26:17.069" v="5325" actId="680"/>
        <pc:sldMkLst>
          <pc:docMk/>
          <pc:sldMk cId="1575750496" sldId="332"/>
        </pc:sldMkLst>
      </pc:sldChg>
      <pc:sldChg chg="modSp add mod">
        <pc:chgData name="Bryan Shaw" userId="79a9023b6cf62739" providerId="LiveId" clId="{2B896395-4829-4520-B352-9CFAD5EC8351}" dt="2024-03-03T21:36:51.794" v="5365" actId="13926"/>
        <pc:sldMkLst>
          <pc:docMk/>
          <pc:sldMk cId="3731358950" sldId="332"/>
        </pc:sldMkLst>
        <pc:spChg chg="mod">
          <ac:chgData name="Bryan Shaw" userId="79a9023b6cf62739" providerId="LiveId" clId="{2B896395-4829-4520-B352-9CFAD5EC8351}" dt="2024-03-03T21:36:51.794" v="5365" actId="13926"/>
          <ac:spMkLst>
            <pc:docMk/>
            <pc:sldMk cId="3731358950" sldId="332"/>
            <ac:spMk id="4" creationId="{00000000-0000-0000-0000-000000000000}"/>
          </ac:spMkLst>
        </pc:spChg>
      </pc:sldChg>
      <pc:sldChg chg="modSp add mod">
        <pc:chgData name="Bryan Shaw" userId="79a9023b6cf62739" providerId="LiveId" clId="{2B896395-4829-4520-B352-9CFAD5EC8351}" dt="2024-03-03T21:45:22.890" v="5880" actId="20577"/>
        <pc:sldMkLst>
          <pc:docMk/>
          <pc:sldMk cId="2021706323" sldId="333"/>
        </pc:sldMkLst>
        <pc:spChg chg="mod">
          <ac:chgData name="Bryan Shaw" userId="79a9023b6cf62739" providerId="LiveId" clId="{2B896395-4829-4520-B352-9CFAD5EC8351}" dt="2024-03-03T21:40:44.040" v="5405" actId="20577"/>
          <ac:spMkLst>
            <pc:docMk/>
            <pc:sldMk cId="2021706323" sldId="333"/>
            <ac:spMk id="2" creationId="{00000000-0000-0000-0000-000000000000}"/>
          </ac:spMkLst>
        </pc:spChg>
        <pc:spChg chg="mod">
          <ac:chgData name="Bryan Shaw" userId="79a9023b6cf62739" providerId="LiveId" clId="{2B896395-4829-4520-B352-9CFAD5EC8351}" dt="2024-03-03T21:45:22.890" v="5880" actId="20577"/>
          <ac:spMkLst>
            <pc:docMk/>
            <pc:sldMk cId="2021706323" sldId="333"/>
            <ac:spMk id="4" creationId="{00000000-0000-0000-0000-000000000000}"/>
          </ac:spMkLst>
        </pc:spChg>
      </pc:sldChg>
      <pc:sldChg chg="add ord">
        <pc:chgData name="Bryan Shaw" userId="79a9023b6cf62739" providerId="LiveId" clId="{2B896395-4829-4520-B352-9CFAD5EC8351}" dt="2024-03-03T21:49:36.612" v="6007"/>
        <pc:sldMkLst>
          <pc:docMk/>
          <pc:sldMk cId="1661908356" sldId="334"/>
        </pc:sldMkLst>
      </pc:sldChg>
      <pc:sldChg chg="modSp add mod">
        <pc:chgData name="Bryan Shaw" userId="79a9023b6cf62739" providerId="LiveId" clId="{2B896395-4829-4520-B352-9CFAD5EC8351}" dt="2024-03-03T23:18:31.799" v="7577" actId="27636"/>
        <pc:sldMkLst>
          <pc:docMk/>
          <pc:sldMk cId="2298788056" sldId="335"/>
        </pc:sldMkLst>
        <pc:spChg chg="mod">
          <ac:chgData name="Bryan Shaw" userId="79a9023b6cf62739" providerId="LiveId" clId="{2B896395-4829-4520-B352-9CFAD5EC8351}" dt="2024-03-03T23:18:31.799" v="7577" actId="27636"/>
          <ac:spMkLst>
            <pc:docMk/>
            <pc:sldMk cId="2298788056" sldId="335"/>
            <ac:spMk id="4" creationId="{00000000-0000-0000-0000-000000000000}"/>
          </ac:spMkLst>
        </pc:spChg>
      </pc:sldChg>
      <pc:sldChg chg="modSp add mod">
        <pc:chgData name="Bryan Shaw" userId="79a9023b6cf62739" providerId="LiveId" clId="{2B896395-4829-4520-B352-9CFAD5EC8351}" dt="2024-03-03T23:36:50.625" v="8718" actId="20577"/>
        <pc:sldMkLst>
          <pc:docMk/>
          <pc:sldMk cId="950421372" sldId="336"/>
        </pc:sldMkLst>
        <pc:spChg chg="mod">
          <ac:chgData name="Bryan Shaw" userId="79a9023b6cf62739" providerId="LiveId" clId="{2B896395-4829-4520-B352-9CFAD5EC8351}" dt="2024-03-03T23:36:50.625" v="8718" actId="20577"/>
          <ac:spMkLst>
            <pc:docMk/>
            <pc:sldMk cId="950421372" sldId="336"/>
            <ac:spMk id="4" creationId="{00000000-0000-0000-0000-000000000000}"/>
          </ac:spMkLst>
        </pc:spChg>
      </pc:sldChg>
      <pc:sldChg chg="modSp add mod">
        <pc:chgData name="Bryan Shaw" userId="79a9023b6cf62739" providerId="LiveId" clId="{2B896395-4829-4520-B352-9CFAD5EC8351}" dt="2024-03-03T23:35:45.824" v="8708" actId="20577"/>
        <pc:sldMkLst>
          <pc:docMk/>
          <pc:sldMk cId="3041024533" sldId="337"/>
        </pc:sldMkLst>
        <pc:spChg chg="mod">
          <ac:chgData name="Bryan Shaw" userId="79a9023b6cf62739" providerId="LiveId" clId="{2B896395-4829-4520-B352-9CFAD5EC8351}" dt="2024-03-03T23:33:16.109" v="8331" actId="6549"/>
          <ac:spMkLst>
            <pc:docMk/>
            <pc:sldMk cId="3041024533" sldId="337"/>
            <ac:spMk id="2" creationId="{00000000-0000-0000-0000-000000000000}"/>
          </ac:spMkLst>
        </pc:spChg>
        <pc:spChg chg="mod">
          <ac:chgData name="Bryan Shaw" userId="79a9023b6cf62739" providerId="LiveId" clId="{2B896395-4829-4520-B352-9CFAD5EC8351}" dt="2024-03-03T23:35:45.824" v="8708" actId="20577"/>
          <ac:spMkLst>
            <pc:docMk/>
            <pc:sldMk cId="3041024533" sldId="337"/>
            <ac:spMk id="4" creationId="{00000000-0000-0000-0000-000000000000}"/>
          </ac:spMkLst>
        </pc:spChg>
      </pc:sldChg>
      <pc:sldChg chg="modSp add del mod">
        <pc:chgData name="Bryan Shaw" userId="79a9023b6cf62739" providerId="LiveId" clId="{2B896395-4829-4520-B352-9CFAD5EC8351}" dt="2024-03-04T00:03:05.923" v="8882" actId="47"/>
        <pc:sldMkLst>
          <pc:docMk/>
          <pc:sldMk cId="1511637435" sldId="338"/>
        </pc:sldMkLst>
        <pc:spChg chg="mod">
          <ac:chgData name="Bryan Shaw" userId="79a9023b6cf62739" providerId="LiveId" clId="{2B896395-4829-4520-B352-9CFAD5EC8351}" dt="2024-03-03T23:40:51.967" v="8732" actId="20577"/>
          <ac:spMkLst>
            <pc:docMk/>
            <pc:sldMk cId="1511637435" sldId="338"/>
            <ac:spMk id="2" creationId="{00000000-0000-0000-0000-000000000000}"/>
          </ac:spMkLst>
        </pc:spChg>
        <pc:spChg chg="mod">
          <ac:chgData name="Bryan Shaw" userId="79a9023b6cf62739" providerId="LiveId" clId="{2B896395-4829-4520-B352-9CFAD5EC8351}" dt="2024-03-03T23:40:41.048" v="8721" actId="6549"/>
          <ac:spMkLst>
            <pc:docMk/>
            <pc:sldMk cId="1511637435" sldId="338"/>
            <ac:spMk id="4" creationId="{00000000-0000-0000-0000-000000000000}"/>
          </ac:spMkLst>
        </pc:spChg>
      </pc:sldChg>
      <pc:sldChg chg="addSp delSp modSp add mod chgLayout">
        <pc:chgData name="Bryan Shaw" userId="79a9023b6cf62739" providerId="LiveId" clId="{2B896395-4829-4520-B352-9CFAD5EC8351}" dt="2024-03-03T23:48:55.013" v="8771" actId="700"/>
        <pc:sldMkLst>
          <pc:docMk/>
          <pc:sldMk cId="3620622671" sldId="339"/>
        </pc:sldMkLst>
        <pc:spChg chg="mod ord">
          <ac:chgData name="Bryan Shaw" userId="79a9023b6cf62739" providerId="LiveId" clId="{2B896395-4829-4520-B352-9CFAD5EC8351}" dt="2024-03-03T23:48:55.013" v="8771" actId="700"/>
          <ac:spMkLst>
            <pc:docMk/>
            <pc:sldMk cId="3620622671" sldId="339"/>
            <ac:spMk id="2" creationId="{00000000-0000-0000-0000-000000000000}"/>
          </ac:spMkLst>
        </pc:spChg>
        <pc:spChg chg="mod ord">
          <ac:chgData name="Bryan Shaw" userId="79a9023b6cf62739" providerId="LiveId" clId="{2B896395-4829-4520-B352-9CFAD5EC8351}" dt="2024-03-03T23:48:55.013" v="8771" actId="700"/>
          <ac:spMkLst>
            <pc:docMk/>
            <pc:sldMk cId="3620622671" sldId="339"/>
            <ac:spMk id="3" creationId="{36C95F7A-1438-4C58-BF4D-AA87919D061E}"/>
          </ac:spMkLst>
        </pc:spChg>
        <pc:spChg chg="mod ord">
          <ac:chgData name="Bryan Shaw" userId="79a9023b6cf62739" providerId="LiveId" clId="{2B896395-4829-4520-B352-9CFAD5EC8351}" dt="2024-03-03T23:48:55.013" v="8771" actId="700"/>
          <ac:spMkLst>
            <pc:docMk/>
            <pc:sldMk cId="3620622671" sldId="339"/>
            <ac:spMk id="4" creationId="{00000000-0000-0000-0000-000000000000}"/>
          </ac:spMkLst>
        </pc:spChg>
        <pc:spChg chg="add del">
          <ac:chgData name="Bryan Shaw" userId="79a9023b6cf62739" providerId="LiveId" clId="{2B896395-4829-4520-B352-9CFAD5EC8351}" dt="2024-03-03T23:48:40.395" v="8769" actId="22"/>
          <ac:spMkLst>
            <pc:docMk/>
            <pc:sldMk cId="3620622671" sldId="339"/>
            <ac:spMk id="8" creationId="{A19DEE06-A1A1-F976-7528-EADFA18346EB}"/>
          </ac:spMkLst>
        </pc:spChg>
        <pc:picChg chg="add mod">
          <ac:chgData name="Bryan Shaw" userId="79a9023b6cf62739" providerId="LiveId" clId="{2B896395-4829-4520-B352-9CFAD5EC8351}" dt="2024-03-03T23:48:11.925" v="8767" actId="1035"/>
          <ac:picMkLst>
            <pc:docMk/>
            <pc:sldMk cId="3620622671" sldId="339"/>
            <ac:picMk id="6" creationId="{E8BC3617-17E6-FF7A-A8A2-8CB95CDF206E}"/>
          </ac:picMkLst>
        </pc:picChg>
      </pc:sldChg>
      <pc:sldChg chg="modSp add del mod ord">
        <pc:chgData name="Bryan Shaw" userId="79a9023b6cf62739" providerId="LiveId" clId="{2B896395-4829-4520-B352-9CFAD5EC8351}" dt="2024-03-03T23:53:47.658" v="8866" actId="47"/>
        <pc:sldMkLst>
          <pc:docMk/>
          <pc:sldMk cId="1853708940" sldId="340"/>
        </pc:sldMkLst>
        <pc:spChg chg="mod">
          <ac:chgData name="Bryan Shaw" userId="79a9023b6cf62739" providerId="LiveId" clId="{2B896395-4829-4520-B352-9CFAD5EC8351}" dt="2024-03-03T23:50:26.573" v="8778"/>
          <ac:spMkLst>
            <pc:docMk/>
            <pc:sldMk cId="1853708940" sldId="340"/>
            <ac:spMk id="2" creationId="{00000000-0000-0000-0000-000000000000}"/>
          </ac:spMkLst>
        </pc:spChg>
        <pc:spChg chg="mod">
          <ac:chgData name="Bryan Shaw" userId="79a9023b6cf62739" providerId="LiveId" clId="{2B896395-4829-4520-B352-9CFAD5EC8351}" dt="2024-03-03T23:53:28.443" v="8865" actId="20577"/>
          <ac:spMkLst>
            <pc:docMk/>
            <pc:sldMk cId="1853708940" sldId="340"/>
            <ac:spMk id="4" creationId="{00000000-0000-0000-0000-000000000000}"/>
          </ac:spMkLst>
        </pc:spChg>
      </pc:sldChg>
      <pc:sldChg chg="modSp add mod modNotesTx">
        <pc:chgData name="Bryan Shaw" userId="79a9023b6cf62739" providerId="LiveId" clId="{2B896395-4829-4520-B352-9CFAD5EC8351}" dt="2024-03-04T00:02:57.553" v="8881" actId="255"/>
        <pc:sldMkLst>
          <pc:docMk/>
          <pc:sldMk cId="3567872928" sldId="340"/>
        </pc:sldMkLst>
        <pc:spChg chg="mod">
          <ac:chgData name="Bryan Shaw" userId="79a9023b6cf62739" providerId="LiveId" clId="{2B896395-4829-4520-B352-9CFAD5EC8351}" dt="2024-03-04T00:02:57.553" v="8881" actId="255"/>
          <ac:spMkLst>
            <pc:docMk/>
            <pc:sldMk cId="3567872928" sldId="340"/>
            <ac:spMk id="2" creationId="{00000000-0000-0000-0000-000000000000}"/>
          </ac:spMkLst>
        </pc:spChg>
        <pc:spChg chg="mod">
          <ac:chgData name="Bryan Shaw" userId="79a9023b6cf62739" providerId="LiveId" clId="{2B896395-4829-4520-B352-9CFAD5EC8351}" dt="2024-03-04T00:02:39.305" v="8870" actId="6549"/>
          <ac:spMkLst>
            <pc:docMk/>
            <pc:sldMk cId="3567872928" sldId="34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49C96F-F66F-4D14-BAF8-C8A5A6DFE993}" type="datetimeFigureOut">
              <a:rPr lang="en-US" smtClean="0"/>
              <a:t>3/3/2024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3DD2FFF-A63D-47EE-9A0D-10AF491514C6}" type="slidenum">
              <a:rPr lang="en-US" smtClean="0"/>
              <a:t>‹#›</a:t>
            </a:fld>
            <a:endParaRPr lang="en-US"/>
          </a:p>
        </p:txBody>
      </p:sp>
    </p:spTree>
    <p:extLst>
      <p:ext uri="{BB962C8B-B14F-4D97-AF65-F5344CB8AC3E}">
        <p14:creationId xmlns:p14="http://schemas.microsoft.com/office/powerpoint/2010/main" val="368758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552D637-0BB5-4C2C-B552-8CB7E306F9A7}" type="datetimeFigureOut">
              <a:rPr lang="en-US" smtClean="0"/>
              <a:t>3/3/2024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6C2DE1-59CC-47A8-AE2E-0E4813B1E514}" type="slidenum">
              <a:rPr lang="en-US" smtClean="0"/>
              <a:t>‹#›</a:t>
            </a:fld>
            <a:endParaRPr lang="en-US"/>
          </a:p>
        </p:txBody>
      </p:sp>
    </p:spTree>
    <p:extLst>
      <p:ext uri="{BB962C8B-B14F-4D97-AF65-F5344CB8AC3E}">
        <p14:creationId xmlns:p14="http://schemas.microsoft.com/office/powerpoint/2010/main" val="63990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Bryan Shaw, a former professor from Texas A&amp;M and former Chairman of the TCEQ.  I am currently President of Shaw Engineering where I assist clients with permitting, enforcement, and policy issues.  I’m a consultant for TXOGA on a wide variety of environmental issues.</a:t>
            </a:r>
          </a:p>
          <a:p>
            <a:r>
              <a:rPr lang="en-US" dirty="0"/>
              <a:t>Today I will be speaking about Property Tax Exemptions for Pollution Control Property known as “Prop 2” since it came into existence through a Texas Constitutional Amendment.  It was Proposition 2 on the ballot, on November 2, 1993.</a:t>
            </a:r>
          </a:p>
          <a:p>
            <a:endParaRPr lang="en-US" dirty="0"/>
          </a:p>
          <a:p>
            <a:r>
              <a:rPr lang="en-US" dirty="0"/>
              <a:t>For several years there has been interest in exempting property used to reduce GHC/CO2 emissions.  I will attempt to give an update on recent actions that allow some Low Carbon Solution projects to gain at least some property tax exemption.  In order to better understand the nuisances that affect the eligibility of Low Carbon Solution projects, I will first discuss some of the criteria that apply to all Prop 2 applications.</a:t>
            </a:r>
          </a:p>
        </p:txBody>
      </p:sp>
      <p:sp>
        <p:nvSpPr>
          <p:cNvPr id="4" name="Slide Number Placeholder 3"/>
          <p:cNvSpPr>
            <a:spLocks noGrp="1"/>
          </p:cNvSpPr>
          <p:nvPr>
            <p:ph type="sldNum" sz="quarter" idx="5"/>
          </p:nvPr>
        </p:nvSpPr>
        <p:spPr/>
        <p:txBody>
          <a:bodyPr/>
          <a:lstStyle/>
          <a:p>
            <a:fld id="{766C2DE1-59CC-47A8-AE2E-0E4813B1E514}" type="slidenum">
              <a:rPr lang="en-US" smtClean="0"/>
              <a:t>1</a:t>
            </a:fld>
            <a:endParaRPr lang="en-US"/>
          </a:p>
        </p:txBody>
      </p:sp>
    </p:spTree>
    <p:extLst>
      <p:ext uri="{BB962C8B-B14F-4D97-AF65-F5344CB8AC3E}">
        <p14:creationId xmlns:p14="http://schemas.microsoft.com/office/powerpoint/2010/main" val="162145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10</a:t>
            </a:fld>
            <a:endParaRPr lang="en-US"/>
          </a:p>
        </p:txBody>
      </p:sp>
    </p:spTree>
    <p:extLst>
      <p:ext uri="{BB962C8B-B14F-4D97-AF65-F5344CB8AC3E}">
        <p14:creationId xmlns:p14="http://schemas.microsoft.com/office/powerpoint/2010/main" val="151412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11</a:t>
            </a:fld>
            <a:endParaRPr lang="en-US"/>
          </a:p>
        </p:txBody>
      </p:sp>
    </p:spTree>
    <p:extLst>
      <p:ext uri="{BB962C8B-B14F-4D97-AF65-F5344CB8AC3E}">
        <p14:creationId xmlns:p14="http://schemas.microsoft.com/office/powerpoint/2010/main" val="367598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12</a:t>
            </a:fld>
            <a:endParaRPr lang="en-US"/>
          </a:p>
        </p:txBody>
      </p:sp>
    </p:spTree>
    <p:extLst>
      <p:ext uri="{BB962C8B-B14F-4D97-AF65-F5344CB8AC3E}">
        <p14:creationId xmlns:p14="http://schemas.microsoft.com/office/powerpoint/2010/main" val="235440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13</a:t>
            </a:fld>
            <a:endParaRPr lang="en-US"/>
          </a:p>
        </p:txBody>
      </p:sp>
    </p:spTree>
    <p:extLst>
      <p:ext uri="{BB962C8B-B14F-4D97-AF65-F5344CB8AC3E}">
        <p14:creationId xmlns:p14="http://schemas.microsoft.com/office/powerpoint/2010/main" val="116325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14</a:t>
            </a:fld>
            <a:endParaRPr lang="en-US"/>
          </a:p>
        </p:txBody>
      </p:sp>
    </p:spTree>
    <p:extLst>
      <p:ext uri="{BB962C8B-B14F-4D97-AF65-F5344CB8AC3E}">
        <p14:creationId xmlns:p14="http://schemas.microsoft.com/office/powerpoint/2010/main" val="405995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15</a:t>
            </a:fld>
            <a:endParaRPr lang="en-US"/>
          </a:p>
        </p:txBody>
      </p:sp>
    </p:spTree>
    <p:extLst>
      <p:ext uri="{BB962C8B-B14F-4D97-AF65-F5344CB8AC3E}">
        <p14:creationId xmlns:p14="http://schemas.microsoft.com/office/powerpoint/2010/main" val="196024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16</a:t>
            </a:fld>
            <a:endParaRPr lang="en-US"/>
          </a:p>
        </p:txBody>
      </p:sp>
    </p:spTree>
    <p:extLst>
      <p:ext uri="{BB962C8B-B14F-4D97-AF65-F5344CB8AC3E}">
        <p14:creationId xmlns:p14="http://schemas.microsoft.com/office/powerpoint/2010/main" val="284854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17</a:t>
            </a:fld>
            <a:endParaRPr lang="en-US"/>
          </a:p>
        </p:txBody>
      </p:sp>
    </p:spTree>
    <p:extLst>
      <p:ext uri="{BB962C8B-B14F-4D97-AF65-F5344CB8AC3E}">
        <p14:creationId xmlns:p14="http://schemas.microsoft.com/office/powerpoint/2010/main" val="45514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the type of pollution reduction equipment, key issues that determine if your project is eligible for Prop 2 exemptions include things like, what type of property is eligible and whether its use is to meet or exceed a regulatory requirement.  For example, you can not get a positive use determination for simply removing pollutants from the air.  Must have law or rule requirement to cite. While the criteria seem pretty broad and inclusive in theory, in practice, it can be more challenging and uncertain.</a:t>
            </a:r>
          </a:p>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2</a:t>
            </a:fld>
            <a:endParaRPr lang="en-US"/>
          </a:p>
        </p:txBody>
      </p:sp>
    </p:spTree>
    <p:extLst>
      <p:ext uri="{BB962C8B-B14F-4D97-AF65-F5344CB8AC3E}">
        <p14:creationId xmlns:p14="http://schemas.microsoft.com/office/powerpoint/2010/main" val="27563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3</a:t>
            </a:fld>
            <a:endParaRPr lang="en-US"/>
          </a:p>
        </p:txBody>
      </p:sp>
    </p:spTree>
    <p:extLst>
      <p:ext uri="{BB962C8B-B14F-4D97-AF65-F5344CB8AC3E}">
        <p14:creationId xmlns:p14="http://schemas.microsoft.com/office/powerpoint/2010/main" val="297551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4</a:t>
            </a:fld>
            <a:endParaRPr lang="en-US"/>
          </a:p>
        </p:txBody>
      </p:sp>
    </p:spTree>
    <p:extLst>
      <p:ext uri="{BB962C8B-B14F-4D97-AF65-F5344CB8AC3E}">
        <p14:creationId xmlns:p14="http://schemas.microsoft.com/office/powerpoint/2010/main" val="278690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~186 on the Tier I Table</a:t>
            </a:r>
          </a:p>
          <a:p>
            <a:r>
              <a:rPr lang="en-US" dirty="0"/>
              <a:t>Only non 100% is HRSGs at 65%</a:t>
            </a:r>
          </a:p>
        </p:txBody>
      </p:sp>
      <p:sp>
        <p:nvSpPr>
          <p:cNvPr id="4" name="Slide Number Placeholder 3"/>
          <p:cNvSpPr>
            <a:spLocks noGrp="1"/>
          </p:cNvSpPr>
          <p:nvPr>
            <p:ph type="sldNum" sz="quarter" idx="5"/>
          </p:nvPr>
        </p:nvSpPr>
        <p:spPr/>
        <p:txBody>
          <a:bodyPr/>
          <a:lstStyle/>
          <a:p>
            <a:fld id="{766C2DE1-59CC-47A8-AE2E-0E4813B1E514}" type="slidenum">
              <a:rPr lang="en-US" smtClean="0"/>
              <a:t>5</a:t>
            </a:fld>
            <a:endParaRPr lang="en-US"/>
          </a:p>
        </p:txBody>
      </p:sp>
    </p:spTree>
    <p:extLst>
      <p:ext uri="{BB962C8B-B14F-4D97-AF65-F5344CB8AC3E}">
        <p14:creationId xmlns:p14="http://schemas.microsoft.com/office/powerpoint/2010/main" val="340517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6</a:t>
            </a:fld>
            <a:endParaRPr lang="en-US"/>
          </a:p>
        </p:txBody>
      </p:sp>
    </p:spTree>
    <p:extLst>
      <p:ext uri="{BB962C8B-B14F-4D97-AF65-F5344CB8AC3E}">
        <p14:creationId xmlns:p14="http://schemas.microsoft.com/office/powerpoint/2010/main" val="144777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7</a:t>
            </a:fld>
            <a:endParaRPr lang="en-US"/>
          </a:p>
        </p:txBody>
      </p:sp>
    </p:spTree>
    <p:extLst>
      <p:ext uri="{BB962C8B-B14F-4D97-AF65-F5344CB8AC3E}">
        <p14:creationId xmlns:p14="http://schemas.microsoft.com/office/powerpoint/2010/main" val="119239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8</a:t>
            </a:fld>
            <a:endParaRPr lang="en-US"/>
          </a:p>
        </p:txBody>
      </p:sp>
    </p:spTree>
    <p:extLst>
      <p:ext uri="{BB962C8B-B14F-4D97-AF65-F5344CB8AC3E}">
        <p14:creationId xmlns:p14="http://schemas.microsoft.com/office/powerpoint/2010/main" val="5201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6C2DE1-59CC-47A8-AE2E-0E4813B1E514}" type="slidenum">
              <a:rPr lang="en-US" smtClean="0"/>
              <a:t>9</a:t>
            </a:fld>
            <a:endParaRPr lang="en-US"/>
          </a:p>
        </p:txBody>
      </p:sp>
    </p:spTree>
    <p:extLst>
      <p:ext uri="{BB962C8B-B14F-4D97-AF65-F5344CB8AC3E}">
        <p14:creationId xmlns:p14="http://schemas.microsoft.com/office/powerpoint/2010/main" val="1482688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19200" y="4267200"/>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172200"/>
            <a:ext cx="1600200" cy="365125"/>
          </a:xfrm>
        </p:spPr>
        <p:txBody>
          <a:bodyPr/>
          <a:lstStyle/>
          <a:p>
            <a:fld id="{3187743B-B42C-4608-BB8B-ECEB724D2E14}" type="datetime1">
              <a:rPr lang="en-US" smtClean="0"/>
              <a:t>3/3/2024</a:t>
            </a:fld>
            <a:endParaRPr lang="en-US" dirty="0"/>
          </a:p>
        </p:txBody>
      </p:sp>
      <p:sp>
        <p:nvSpPr>
          <p:cNvPr id="5" name="Footer Placeholder 4"/>
          <p:cNvSpPr>
            <a:spLocks noGrp="1"/>
          </p:cNvSpPr>
          <p:nvPr>
            <p:ph type="ftr" sz="quarter" idx="11"/>
          </p:nvPr>
        </p:nvSpPr>
        <p:spPr>
          <a:xfrm>
            <a:off x="5638800" y="6172200"/>
            <a:ext cx="2286001" cy="365125"/>
          </a:xfrm>
        </p:spPr>
        <p:txBody>
          <a:bodyPr/>
          <a:lstStyle/>
          <a:p>
            <a:endParaRPr lang="en-US" dirty="0"/>
          </a:p>
        </p:txBody>
      </p:sp>
      <p:sp>
        <p:nvSpPr>
          <p:cNvPr id="6" name="Slide Number Placeholder 5"/>
          <p:cNvSpPr>
            <a:spLocks noGrp="1"/>
          </p:cNvSpPr>
          <p:nvPr>
            <p:ph type="sldNum" sz="quarter" idx="12"/>
          </p:nvPr>
        </p:nvSpPr>
        <p:spPr>
          <a:xfrm>
            <a:off x="3505200" y="6172200"/>
            <a:ext cx="1828800" cy="365125"/>
          </a:xfrm>
        </p:spPr>
        <p:txBody>
          <a:bodyPr/>
          <a:lstStyle/>
          <a:p>
            <a:fld id="{DA59738E-F782-4668-9C5D-C4050482DEF1}" type="slidenum">
              <a:rPr lang="en-US" smtClean="0"/>
              <a:t>‹#›</a:t>
            </a:fld>
            <a:endParaRPr lang="en-US"/>
          </a:p>
        </p:txBody>
      </p:sp>
      <p:sp>
        <p:nvSpPr>
          <p:cNvPr id="2" name="Title 1"/>
          <p:cNvSpPr>
            <a:spLocks noGrp="1"/>
          </p:cNvSpPr>
          <p:nvPr>
            <p:ph type="ctrTitle"/>
          </p:nvPr>
        </p:nvSpPr>
        <p:spPr>
          <a:xfrm>
            <a:off x="762000" y="381000"/>
            <a:ext cx="7175351" cy="1793167"/>
          </a:xfrm>
          <a:effectLst/>
        </p:spPr>
        <p:txBody>
          <a:bodyPr>
            <a:noAutofit/>
          </a:bodyPr>
          <a:lstStyle>
            <a:lvl1pPr marL="640080" indent="-457200" algn="ctr">
              <a:defRPr sz="5400"/>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3030" y="5867401"/>
            <a:ext cx="937106" cy="7028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845FD9-3102-492F-848E-59FBFE11E379}"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738E-F782-4668-9C5D-C4050482DE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1DF3F3-ED3C-4665-9D14-F4ED6F3262D8}"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738E-F782-4668-9C5D-C4050482DE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397382-873F-46DF-9B6D-0E1B431B4EAC}"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738E-F782-4668-9C5D-C4050482DEF1}" type="slidenum">
              <a:rPr lang="en-US" smtClean="0"/>
              <a:t>‹#›</a:t>
            </a:fld>
            <a:endParaRPr lang="en-US"/>
          </a:p>
        </p:txBody>
      </p:sp>
      <p:sp>
        <p:nvSpPr>
          <p:cNvPr id="8" name="Title 7"/>
          <p:cNvSpPr>
            <a:spLocks noGrp="1"/>
          </p:cNvSpPr>
          <p:nvPr>
            <p:ph type="title"/>
          </p:nvPr>
        </p:nvSpPr>
        <p:spPr>
          <a:xfrm>
            <a:off x="1066800" y="381000"/>
            <a:ext cx="6512511" cy="1143000"/>
          </a:xfrm>
          <a:effectLst/>
        </p:spPr>
        <p:txBody>
          <a:bodyPr/>
          <a:lstStyle>
            <a:lvl1pPr algn="ctr">
              <a:defRPr lang="en-US" dirty="0"/>
            </a:lvl1pPr>
          </a:lstStyle>
          <a:p>
            <a:r>
              <a:rPr lang="en-US" dirty="0"/>
              <a:t>Click to edit Master title style</a:t>
            </a:r>
          </a:p>
        </p:txBody>
      </p:sp>
      <p:sp>
        <p:nvSpPr>
          <p:cNvPr id="10" name="Content Placeholder 9"/>
          <p:cNvSpPr>
            <a:spLocks noGrp="1"/>
          </p:cNvSpPr>
          <p:nvPr>
            <p:ph sz="quarter" idx="13"/>
          </p:nvPr>
        </p:nvSpPr>
        <p:spPr>
          <a:xfrm>
            <a:off x="1066800" y="190500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8667" y="152400"/>
            <a:ext cx="5966666" cy="1781060"/>
          </a:xfrm>
          <a:effectLst/>
        </p:spPr>
        <p:txBody>
          <a:bodyPr anchor="b"/>
          <a:lstStyle>
            <a:lvl1pPr algn="ctr">
              <a:defRPr sz="4600" b="1" cap="none" baseline="0"/>
            </a:lvl1pPr>
          </a:lstStyle>
          <a:p>
            <a:r>
              <a:rPr lang="en-US" dirty="0"/>
              <a:t>Click to edit Master title style</a:t>
            </a:r>
          </a:p>
        </p:txBody>
      </p:sp>
      <p:sp>
        <p:nvSpPr>
          <p:cNvPr id="3" name="Text Placeholder 2"/>
          <p:cNvSpPr>
            <a:spLocks noGrp="1"/>
          </p:cNvSpPr>
          <p:nvPr>
            <p:ph type="body" idx="1"/>
          </p:nvPr>
        </p:nvSpPr>
        <p:spPr>
          <a:xfrm>
            <a:off x="1752600" y="3898296"/>
            <a:ext cx="5970494" cy="835460"/>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25DF79C-994B-4072-8C05-EA068BB86D7F}"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738E-F782-4668-9C5D-C4050482DE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F91D7F-DB75-40C3-9824-1B5CCEF3EC49}" type="datetime1">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738E-F782-4668-9C5D-C4050482DEF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CB8545-4FDC-4FA3-8090-CD389AD80A4D}" type="datetime1">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9738E-F782-4668-9C5D-C4050482DEF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519B3-268F-442E-8F85-4FE1BC3B492B}" type="datetime1">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9738E-F782-4668-9C5D-C4050482DE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0E8BA-A3FE-4A88-A8A3-983A6B16811C}" type="datetime1">
              <a:rPr lang="en-US" smtClean="0"/>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9738E-F782-4668-9C5D-C4050482DE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838A5-493F-498D-ACD7-6565B8F41805}" type="datetime1">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738E-F782-4668-9C5D-C4050482DE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60B09-3368-4A22-A92B-C90D39403D7A}" type="datetime1">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738E-F782-4668-9C5D-C4050482DEF1}"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D717E9F-5987-4582-87A5-3E9926700DCA}" type="datetime1">
              <a:rPr lang="en-US" smtClean="0"/>
              <a:t>3/3/2024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A59738E-F782-4668-9C5D-C4050482DEF1}" type="slidenum">
              <a:rPr lang="en-US" smtClean="0"/>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53030" y="5923453"/>
            <a:ext cx="862370" cy="646778"/>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marL="0" indent="0" algn="r" defTabSz="914400" rtl="0" eaLnBrk="1" latinLnBrk="0" hangingPunct="1">
        <a:spcBef>
          <a:spcPct val="0"/>
        </a:spcBef>
        <a:buClr>
          <a:schemeClr val="accent6">
            <a:lumMod val="75000"/>
          </a:schemeClr>
        </a:buClr>
        <a:buSzPct val="128000"/>
        <a:buFontTx/>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49095" y="-17585"/>
            <a:ext cx="9393095" cy="704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0" y="5867400"/>
            <a:ext cx="5637010" cy="882119"/>
          </a:xfrm>
        </p:spPr>
        <p:txBody>
          <a:bodyPr>
            <a:normAutofit/>
          </a:bodyPr>
          <a:lstStyle/>
          <a:p>
            <a:r>
              <a:rPr lang="en-US" dirty="0">
                <a:solidFill>
                  <a:schemeClr val="bg1"/>
                </a:solidFill>
                <a:effectLst>
                  <a:outerShdw blurRad="38100" dist="38100" dir="2700000" algn="tl">
                    <a:srgbClr val="000000">
                      <a:alpha val="43137"/>
                    </a:srgbClr>
                  </a:outerShdw>
                </a:effectLst>
              </a:rPr>
              <a:t>Bryan W. Shaw, Ph.D., P.E.</a:t>
            </a:r>
          </a:p>
          <a:p>
            <a:r>
              <a:rPr lang="en-US" dirty="0">
                <a:solidFill>
                  <a:schemeClr val="bg1"/>
                </a:solidFill>
                <a:effectLst>
                  <a:outerShdw blurRad="38100" dist="38100" dir="2700000" algn="tl">
                    <a:srgbClr val="000000">
                      <a:alpha val="43137"/>
                    </a:srgbClr>
                  </a:outerShdw>
                </a:effectLst>
              </a:rPr>
              <a:t>Shaw Engineering</a:t>
            </a:r>
          </a:p>
        </p:txBody>
      </p:sp>
      <p:sp>
        <p:nvSpPr>
          <p:cNvPr id="2" name="Title 1"/>
          <p:cNvSpPr>
            <a:spLocks noGrp="1"/>
          </p:cNvSpPr>
          <p:nvPr>
            <p:ph type="ctrTitle"/>
          </p:nvPr>
        </p:nvSpPr>
        <p:spPr>
          <a:xfrm>
            <a:off x="1143000" y="1026233"/>
            <a:ext cx="7175351" cy="1793167"/>
          </a:xfrm>
        </p:spPr>
        <p:txBody>
          <a:bodyPr/>
          <a:lstStyle/>
          <a:p>
            <a:pPr marL="0" indent="0"/>
            <a:r>
              <a:rPr lang="en-US" sz="3600" dirty="0">
                <a:solidFill>
                  <a:srgbClr val="FFFF00"/>
                </a:solidFill>
                <a:effectLst>
                  <a:outerShdw blurRad="38100" dist="38100" dir="2700000" algn="tl">
                    <a:srgbClr val="000000">
                      <a:alpha val="43137"/>
                    </a:srgbClr>
                  </a:outerShdw>
                  <a:reflection blurRad="6350" endPos="0" dir="5400000" sy="-100000" algn="bl" rotWithShape="0"/>
                </a:effectLst>
              </a:rPr>
              <a:t>TCEQ</a:t>
            </a:r>
            <a:br>
              <a:rPr lang="en-US" sz="3600" dirty="0">
                <a:solidFill>
                  <a:srgbClr val="FFFF00"/>
                </a:solidFill>
                <a:effectLst>
                  <a:outerShdw blurRad="38100" dist="38100" dir="2700000" algn="tl">
                    <a:srgbClr val="000000">
                      <a:alpha val="43137"/>
                    </a:srgbClr>
                  </a:outerShdw>
                  <a:reflection blurRad="6350" endPos="0" dir="5400000" sy="-100000" algn="bl" rotWithShape="0"/>
                </a:effectLst>
              </a:rPr>
            </a:br>
            <a:r>
              <a:rPr lang="en-US" sz="3600" dirty="0">
                <a:solidFill>
                  <a:srgbClr val="FFFF00"/>
                </a:solidFill>
                <a:effectLst>
                  <a:outerShdw blurRad="38100" dist="38100" dir="2700000" algn="tl">
                    <a:srgbClr val="000000">
                      <a:alpha val="43137"/>
                    </a:srgbClr>
                  </a:outerShdw>
                  <a:reflection blurRad="6350" endPos="0" dir="5400000" sy="-100000" algn="bl" rotWithShape="0"/>
                </a:effectLst>
              </a:rPr>
              <a:t>Property Tax Exemptions for Pollution Control Property</a:t>
            </a:r>
            <a:br>
              <a:rPr lang="en-US" sz="3600" dirty="0">
                <a:solidFill>
                  <a:srgbClr val="FFFF00"/>
                </a:solidFill>
                <a:effectLst>
                  <a:outerShdw blurRad="38100" dist="38100" dir="2700000" algn="tl">
                    <a:srgbClr val="000000">
                      <a:alpha val="43137"/>
                    </a:srgbClr>
                  </a:outerShdw>
                  <a:reflection blurRad="6350" endPos="0" dir="5400000" sy="-100000" algn="bl" rotWithShape="0"/>
                </a:effectLst>
              </a:rPr>
            </a:br>
            <a:r>
              <a:rPr lang="en-US" sz="3600" dirty="0">
                <a:solidFill>
                  <a:srgbClr val="FFFF00"/>
                </a:solidFill>
                <a:effectLst>
                  <a:outerShdw blurRad="38100" dist="38100" dir="2700000" algn="tl">
                    <a:srgbClr val="000000">
                      <a:alpha val="43137"/>
                    </a:srgbClr>
                  </a:outerShdw>
                  <a:reflection blurRad="6350" endPos="0" dir="5400000" sy="-100000" algn="bl" rotWithShape="0"/>
                </a:effectLst>
              </a:rPr>
              <a:t>“Prop 2”</a:t>
            </a:r>
            <a:br>
              <a:rPr lang="en-US" sz="3600" dirty="0">
                <a:solidFill>
                  <a:srgbClr val="FFFF00"/>
                </a:solidFill>
                <a:effectLst>
                  <a:outerShdw blurRad="38100" dist="38100" dir="2700000" algn="tl">
                    <a:srgbClr val="000000">
                      <a:alpha val="43137"/>
                    </a:srgbClr>
                  </a:outerShdw>
                  <a:reflection blurRad="6350" endPos="0" dir="5400000" sy="-100000" algn="bl" rotWithShape="0"/>
                </a:effectLst>
              </a:rPr>
            </a:br>
            <a:r>
              <a:rPr lang="en-US" sz="3600" dirty="0">
                <a:solidFill>
                  <a:srgbClr val="FFFF00"/>
                </a:solidFill>
                <a:effectLst>
                  <a:outerShdw blurRad="38100" dist="38100" dir="2700000" algn="tl">
                    <a:srgbClr val="000000">
                      <a:alpha val="43137"/>
                    </a:srgbClr>
                  </a:outerShdw>
                  <a:reflection blurRad="6350" endPos="0" dir="5400000" sy="-100000" algn="bl" rotWithShape="0"/>
                </a:effectLst>
              </a:rPr>
              <a:t>and</a:t>
            </a:r>
            <a:br>
              <a:rPr lang="en-US" sz="3600" dirty="0">
                <a:solidFill>
                  <a:srgbClr val="FFFF00"/>
                </a:solidFill>
                <a:effectLst>
                  <a:outerShdw blurRad="38100" dist="38100" dir="2700000" algn="tl">
                    <a:srgbClr val="000000">
                      <a:alpha val="43137"/>
                    </a:srgbClr>
                  </a:outerShdw>
                  <a:reflection blurRad="6350" endPos="0" dir="5400000" sy="-100000" algn="bl" rotWithShape="0"/>
                </a:effectLst>
              </a:rPr>
            </a:br>
            <a:r>
              <a:rPr lang="en-US" sz="3600" dirty="0">
                <a:solidFill>
                  <a:srgbClr val="FFFF00"/>
                </a:solidFill>
                <a:effectLst>
                  <a:outerShdw blurRad="38100" dist="38100" dir="2700000" algn="tl">
                    <a:srgbClr val="000000">
                      <a:alpha val="43137"/>
                    </a:srgbClr>
                  </a:outerShdw>
                  <a:reflection blurRad="6350" endPos="0" dir="5400000" sy="-100000" algn="bl" rotWithShape="0"/>
                </a:effectLst>
              </a:rPr>
              <a:t>Low Carbon Solutions</a:t>
            </a:r>
            <a:br>
              <a:rPr lang="en-US" dirty="0">
                <a:solidFill>
                  <a:srgbClr val="FFFF00"/>
                </a:solidFill>
                <a:effectLst>
                  <a:outerShdw blurRad="38100" dist="38100" dir="2700000" algn="tl">
                    <a:srgbClr val="000000">
                      <a:alpha val="43137"/>
                    </a:srgbClr>
                  </a:outerShdw>
                  <a:reflection blurRad="6350" endPos="0" dir="5400000" sy="-100000" algn="bl" rotWithShape="0"/>
                </a:effectLst>
              </a:rPr>
            </a:br>
            <a:br>
              <a:rPr lang="en-US" dirty="0">
                <a:solidFill>
                  <a:srgbClr val="FFFF00"/>
                </a:solidFill>
                <a:effectLst>
                  <a:outerShdw blurRad="38100" dist="38100" dir="2700000" algn="tl">
                    <a:srgbClr val="000000">
                      <a:alpha val="43137"/>
                    </a:srgbClr>
                  </a:outerShdw>
                  <a:reflection blurRad="6350" endPos="0" dir="5400000" sy="-100000" algn="bl" rotWithShape="0"/>
                </a:effectLst>
              </a:rPr>
            </a:br>
            <a:br>
              <a:rPr lang="en-US" dirty="0">
                <a:solidFill>
                  <a:srgbClr val="FFFF00"/>
                </a:solidFill>
                <a:effectLst>
                  <a:outerShdw blurRad="38100" dist="38100" dir="2700000" algn="tl">
                    <a:srgbClr val="000000">
                      <a:alpha val="43137"/>
                    </a:srgbClr>
                  </a:outerShdw>
                  <a:reflection blurRad="6350" endPos="0" dir="5400000" sy="-100000" algn="bl" rotWithShape="0"/>
                </a:effectLst>
              </a:rPr>
            </a:br>
            <a:endParaRPr lang="en-US" sz="2800" dirty="0">
              <a:solidFill>
                <a:srgbClr val="FFFF00"/>
              </a:solidFill>
              <a:effectLst>
                <a:outerShdw blurRad="38100" dist="38100" dir="2700000" algn="tl">
                  <a:srgbClr val="000000">
                    <a:alpha val="43137"/>
                  </a:srgbClr>
                </a:outerShdw>
                <a:reflection blurRad="6350" endPos="0" dir="5400000" sy="-100000" algn="bl" rotWithShape="0"/>
              </a:effectLst>
            </a:endParaRPr>
          </a:p>
        </p:txBody>
      </p:sp>
      <p:sp>
        <p:nvSpPr>
          <p:cNvPr id="4" name="Slide Number Placeholder 3">
            <a:extLst>
              <a:ext uri="{FF2B5EF4-FFF2-40B4-BE49-F238E27FC236}">
                <a16:creationId xmlns:a16="http://schemas.microsoft.com/office/drawing/2014/main" id="{C263EB10-B524-4E2F-AD99-B1D9FDD56DC4}"/>
              </a:ext>
            </a:extLst>
          </p:cNvPr>
          <p:cNvSpPr>
            <a:spLocks noGrp="1"/>
          </p:cNvSpPr>
          <p:nvPr>
            <p:ph type="sldNum" sz="quarter" idx="12"/>
          </p:nvPr>
        </p:nvSpPr>
        <p:spPr/>
        <p:txBody>
          <a:bodyPr/>
          <a:lstStyle/>
          <a:p>
            <a:fld id="{DA59738E-F782-4668-9C5D-C4050482DEF1}" type="slidenum">
              <a:rPr lang="en-US" smtClean="0"/>
              <a:t>1</a:t>
            </a:fld>
            <a:endParaRPr lang="en-US"/>
          </a:p>
        </p:txBody>
      </p:sp>
    </p:spTree>
    <p:extLst>
      <p:ext uri="{BB962C8B-B14F-4D97-AF65-F5344CB8AC3E}">
        <p14:creationId xmlns:p14="http://schemas.microsoft.com/office/powerpoint/2010/main" val="188828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2019 Texas Supreme Court Case</a:t>
            </a:r>
          </a:p>
        </p:txBody>
      </p:sp>
      <p:sp>
        <p:nvSpPr>
          <p:cNvPr id="4" name="Content Placeholder 3"/>
          <p:cNvSpPr>
            <a:spLocks noGrp="1"/>
          </p:cNvSpPr>
          <p:nvPr>
            <p:ph sz="quarter" idx="13"/>
          </p:nvPr>
        </p:nvSpPr>
        <p:spPr>
          <a:xfrm>
            <a:off x="419100" y="1919654"/>
            <a:ext cx="8305800" cy="4267200"/>
          </a:xfrm>
        </p:spPr>
        <p:txBody>
          <a:bodyPr>
            <a:normAutofit/>
          </a:bodyPr>
          <a:lstStyle/>
          <a:p>
            <a:r>
              <a:rPr lang="en-US" dirty="0"/>
              <a:t>The Texas Supreme Court effectively indicated that any property the Legislature put on the k-list necessarily meets the statutory definition of pollution control equipment – unless TCEQ determines it should be removed from list</a:t>
            </a:r>
          </a:p>
          <a:p>
            <a:r>
              <a:rPr lang="en-US" dirty="0"/>
              <a:t>Therefore, HRSG must receive some non-zero use determination as long as it is on the k-list</a:t>
            </a:r>
          </a:p>
          <a:p>
            <a:endParaRPr lang="en-US" dirty="0"/>
          </a:p>
          <a:p>
            <a:pPr lvl="1"/>
            <a:endParaRPr lang="en-US" i="1"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10</a:t>
            </a:fld>
            <a:endParaRPr lang="en-US"/>
          </a:p>
        </p:txBody>
      </p:sp>
    </p:spTree>
    <p:extLst>
      <p:ext uri="{BB962C8B-B14F-4D97-AF65-F5344CB8AC3E}">
        <p14:creationId xmlns:p14="http://schemas.microsoft.com/office/powerpoint/2010/main" val="202170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Expedited Review List</a:t>
            </a: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Texas Tax Code, §11.31(k)</a:t>
            </a:r>
          </a:p>
          <a:p>
            <a:pPr lvl="1"/>
            <a:r>
              <a:rPr lang="en-US" i="1" dirty="0"/>
              <a:t>(k)  The Texas Commission on Environmental Quality shall adopt rules establishing a nonexclusive list of facilities, devices, or methods for the control of air, water, or land pollution, which must include:</a:t>
            </a:r>
          </a:p>
          <a:p>
            <a:pPr lvl="1"/>
            <a:r>
              <a:rPr lang="en-US" i="1" dirty="0"/>
              <a:t>(k)(8) heat recovery steam generators</a:t>
            </a:r>
          </a:p>
          <a:p>
            <a:pPr lvl="1"/>
            <a:r>
              <a:rPr lang="en-US" i="1" dirty="0"/>
              <a:t>(k)(16) </a:t>
            </a:r>
            <a:r>
              <a:rPr lang="en-US" i="1" dirty="0">
                <a:highlight>
                  <a:srgbClr val="FFFF00"/>
                </a:highlight>
              </a:rPr>
              <a:t>if the United States Environmental Protection Agency adopts a final rule or regulation regulating carbon dioxide as a pollutant</a:t>
            </a:r>
            <a:r>
              <a:rPr lang="en-US" i="1" dirty="0"/>
              <a:t>, property that is used, constructed, acquired, or installed </a:t>
            </a:r>
            <a:r>
              <a:rPr lang="en-US" i="1" dirty="0">
                <a:highlight>
                  <a:srgbClr val="FFFF00"/>
                </a:highlight>
              </a:rPr>
              <a:t>wholly or partly to capture carbon dioxide </a:t>
            </a:r>
            <a:r>
              <a:rPr lang="en-US" i="1" dirty="0"/>
              <a:t>from an </a:t>
            </a:r>
            <a:r>
              <a:rPr lang="en-US" i="1" dirty="0">
                <a:highlight>
                  <a:srgbClr val="FFFF00"/>
                </a:highlight>
              </a:rPr>
              <a:t>anthropogenic </a:t>
            </a:r>
            <a:r>
              <a:rPr lang="en-US" i="1" dirty="0"/>
              <a:t>source</a:t>
            </a:r>
            <a:r>
              <a:rPr lang="en-US" i="1" dirty="0">
                <a:highlight>
                  <a:srgbClr val="FFFF00"/>
                </a:highlight>
              </a:rPr>
              <a:t> in this state </a:t>
            </a:r>
            <a:r>
              <a:rPr lang="en-US" i="1" dirty="0"/>
              <a:t>that is geologically sequestered </a:t>
            </a:r>
            <a:r>
              <a:rPr lang="en-US" i="1" dirty="0">
                <a:highlight>
                  <a:srgbClr val="FFFF00"/>
                </a:highlight>
              </a:rPr>
              <a:t>in this state</a:t>
            </a:r>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11</a:t>
            </a:fld>
            <a:endParaRPr lang="en-US"/>
          </a:p>
        </p:txBody>
      </p:sp>
    </p:spTree>
    <p:extLst>
      <p:ext uri="{BB962C8B-B14F-4D97-AF65-F5344CB8AC3E}">
        <p14:creationId xmlns:p14="http://schemas.microsoft.com/office/powerpoint/2010/main" val="166190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What about CCS/CCUS?</a:t>
            </a:r>
          </a:p>
        </p:txBody>
      </p:sp>
      <p:sp>
        <p:nvSpPr>
          <p:cNvPr id="4" name="Content Placeholder 3"/>
          <p:cNvSpPr>
            <a:spLocks noGrp="1"/>
          </p:cNvSpPr>
          <p:nvPr>
            <p:ph sz="quarter" idx="13"/>
          </p:nvPr>
        </p:nvSpPr>
        <p:spPr>
          <a:xfrm>
            <a:off x="381000" y="1447800"/>
            <a:ext cx="8305800" cy="4267200"/>
          </a:xfrm>
        </p:spPr>
        <p:txBody>
          <a:bodyPr>
            <a:normAutofit lnSpcReduction="10000"/>
          </a:bodyPr>
          <a:lstStyle/>
          <a:p>
            <a:r>
              <a:rPr lang="en-US" dirty="0"/>
              <a:t>Due to the HRSG Supreme Court decision, TCEQ has determined that in certain cases CCS property is eligible</a:t>
            </a:r>
          </a:p>
          <a:p>
            <a:r>
              <a:rPr lang="en-US" dirty="0"/>
              <a:t>In December 2023, TCEQ issued a Tier II (100%) use determination for CCS property</a:t>
            </a:r>
          </a:p>
          <a:p>
            <a:pPr lvl="1"/>
            <a:r>
              <a:rPr lang="en-US" dirty="0"/>
              <a:t>Cited: 40 C.F.R. §52.21 and 30 TAC §116.164 Prevention of Significant Deterioration Applicability for Greenhouse Gases Sources</a:t>
            </a:r>
          </a:p>
          <a:p>
            <a:pPr lvl="1"/>
            <a:r>
              <a:rPr lang="en-US" dirty="0"/>
              <a:t>TCEQ has indicated that sources can be eligible for Prop 2 using CCS to stay below the 25,000 metric </a:t>
            </a:r>
            <a:r>
              <a:rPr lang="en-US" dirty="0" err="1"/>
              <a:t>tpy</a:t>
            </a:r>
            <a:r>
              <a:rPr lang="en-US" dirty="0"/>
              <a:t> GHG reporting threshold</a:t>
            </a:r>
          </a:p>
          <a:p>
            <a:r>
              <a:rPr lang="en-US" dirty="0"/>
              <a:t>Tier III – there is a pathway for property used less than 100% for pollution control - Cost Analysis Procedure (CAP) determines the percentage used for pollution control</a:t>
            </a:r>
          </a:p>
          <a:p>
            <a:pPr lvl="1"/>
            <a:endParaRPr lang="en-US" dirty="0"/>
          </a:p>
          <a:p>
            <a:pPr lvl="1"/>
            <a:endParaRPr lang="en-US" dirty="0"/>
          </a:p>
          <a:p>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12</a:t>
            </a:fld>
            <a:endParaRPr lang="en-US"/>
          </a:p>
        </p:txBody>
      </p:sp>
    </p:spTree>
    <p:extLst>
      <p:ext uri="{BB962C8B-B14F-4D97-AF65-F5344CB8AC3E}">
        <p14:creationId xmlns:p14="http://schemas.microsoft.com/office/powerpoint/2010/main" val="232364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Cost Analysis Procedure (CAP) </a:t>
            </a:r>
          </a:p>
        </p:txBody>
      </p:sp>
      <p:sp>
        <p:nvSpPr>
          <p:cNvPr id="4" name="Content Placeholder 3"/>
          <p:cNvSpPr>
            <a:spLocks noGrp="1"/>
          </p:cNvSpPr>
          <p:nvPr>
            <p:ph sz="quarter" idx="13"/>
          </p:nvPr>
        </p:nvSpPr>
        <p:spPr>
          <a:xfrm>
            <a:off x="533400" y="1905000"/>
            <a:ext cx="8305800" cy="4267200"/>
          </a:xfrm>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13</a:t>
            </a:fld>
            <a:endParaRPr lang="en-US"/>
          </a:p>
        </p:txBody>
      </p:sp>
      <p:pic>
        <p:nvPicPr>
          <p:cNvPr id="6" name="Picture 5">
            <a:extLst>
              <a:ext uri="{FF2B5EF4-FFF2-40B4-BE49-F238E27FC236}">
                <a16:creationId xmlns:a16="http://schemas.microsoft.com/office/drawing/2014/main" id="{E8BC3617-17E6-FF7A-A8A2-8CB95CDF2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24" y="2438400"/>
            <a:ext cx="8294176" cy="1000180"/>
          </a:xfrm>
          <a:prstGeom prst="rect">
            <a:avLst/>
          </a:prstGeom>
        </p:spPr>
      </p:pic>
    </p:spTree>
    <p:extLst>
      <p:ext uri="{BB962C8B-B14F-4D97-AF65-F5344CB8AC3E}">
        <p14:creationId xmlns:p14="http://schemas.microsoft.com/office/powerpoint/2010/main" val="36206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What about CCS/CCUS?</a:t>
            </a:r>
          </a:p>
        </p:txBody>
      </p:sp>
      <p:sp>
        <p:nvSpPr>
          <p:cNvPr id="4" name="Content Placeholder 3"/>
          <p:cNvSpPr>
            <a:spLocks noGrp="1"/>
          </p:cNvSpPr>
          <p:nvPr>
            <p:ph sz="quarter" idx="13"/>
          </p:nvPr>
        </p:nvSpPr>
        <p:spPr>
          <a:xfrm>
            <a:off x="381000" y="1447800"/>
            <a:ext cx="8305800" cy="4267200"/>
          </a:xfrm>
        </p:spPr>
        <p:txBody>
          <a:bodyPr>
            <a:normAutofit/>
          </a:bodyPr>
          <a:lstStyle/>
          <a:p>
            <a:r>
              <a:rPr lang="en-US" i="1" dirty="0"/>
              <a:t>(k)(16) </a:t>
            </a:r>
            <a:r>
              <a:rPr lang="en-US" i="1" dirty="0">
                <a:highlight>
                  <a:srgbClr val="FFFF00"/>
                </a:highlight>
              </a:rPr>
              <a:t>if the United States Environmental Protection Agency adopts a final rule or regulation regulating carbon dioxide as a pollutant</a:t>
            </a:r>
            <a:r>
              <a:rPr lang="en-US" i="1" dirty="0"/>
              <a:t>, property that is used, constructed, acquired, or installed </a:t>
            </a:r>
            <a:r>
              <a:rPr lang="en-US" i="1" dirty="0">
                <a:highlight>
                  <a:srgbClr val="FFFF00"/>
                </a:highlight>
              </a:rPr>
              <a:t>wholly or partly to capture carbon dioxide </a:t>
            </a:r>
            <a:r>
              <a:rPr lang="en-US" i="1" dirty="0"/>
              <a:t>from an </a:t>
            </a:r>
            <a:r>
              <a:rPr lang="en-US" i="1" dirty="0">
                <a:highlight>
                  <a:srgbClr val="FFFF00"/>
                </a:highlight>
              </a:rPr>
              <a:t>anthropogenic </a:t>
            </a:r>
            <a:r>
              <a:rPr lang="en-US" i="1" dirty="0"/>
              <a:t>source</a:t>
            </a:r>
            <a:r>
              <a:rPr lang="en-US" i="1" dirty="0">
                <a:highlight>
                  <a:srgbClr val="FFFF00"/>
                </a:highlight>
              </a:rPr>
              <a:t> in this state </a:t>
            </a:r>
            <a:r>
              <a:rPr lang="en-US" i="1" dirty="0"/>
              <a:t>that is geologically sequestered </a:t>
            </a:r>
            <a:r>
              <a:rPr lang="en-US" i="1" dirty="0">
                <a:highlight>
                  <a:srgbClr val="FFFF00"/>
                </a:highlight>
              </a:rPr>
              <a:t>in this state</a:t>
            </a:r>
          </a:p>
          <a:p>
            <a:pPr lvl="1"/>
            <a:r>
              <a:rPr lang="en-US" dirty="0"/>
              <a:t>Must be an anthropogenic source – in Texas</a:t>
            </a:r>
          </a:p>
          <a:p>
            <a:pPr lvl="1"/>
            <a:r>
              <a:rPr lang="en-US" dirty="0"/>
              <a:t>Must be sequestered in Texas</a:t>
            </a:r>
          </a:p>
          <a:p>
            <a:pPr lvl="2"/>
            <a:r>
              <a:rPr lang="en-US" dirty="0"/>
              <a:t>This addresses the common issues with requiring that the environmental benefit be at the site of pollution control equipment…</a:t>
            </a:r>
          </a:p>
          <a:p>
            <a:pPr lvl="2"/>
            <a:r>
              <a:rPr lang="en-US" dirty="0"/>
              <a:t>However, Texas is still waiting on approval of RRC Primacy to permit Class VI Carbon Sequestration wells </a:t>
            </a:r>
          </a:p>
          <a:p>
            <a:endParaRPr lang="en-US" dirty="0"/>
          </a:p>
          <a:p>
            <a:pPr lvl="1"/>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14</a:t>
            </a:fld>
            <a:endParaRPr lang="en-US"/>
          </a:p>
        </p:txBody>
      </p:sp>
    </p:spTree>
    <p:extLst>
      <p:ext uri="{BB962C8B-B14F-4D97-AF65-F5344CB8AC3E}">
        <p14:creationId xmlns:p14="http://schemas.microsoft.com/office/powerpoint/2010/main" val="229878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What about CCS/CCUS?</a:t>
            </a:r>
          </a:p>
        </p:txBody>
      </p:sp>
      <p:sp>
        <p:nvSpPr>
          <p:cNvPr id="4" name="Content Placeholder 3"/>
          <p:cNvSpPr>
            <a:spLocks noGrp="1"/>
          </p:cNvSpPr>
          <p:nvPr>
            <p:ph sz="quarter" idx="13"/>
          </p:nvPr>
        </p:nvSpPr>
        <p:spPr>
          <a:xfrm>
            <a:off x="381000" y="1447800"/>
            <a:ext cx="8305800" cy="4267200"/>
          </a:xfrm>
        </p:spPr>
        <p:txBody>
          <a:bodyPr>
            <a:normAutofit lnSpcReduction="10000"/>
          </a:bodyPr>
          <a:lstStyle/>
          <a:p>
            <a:r>
              <a:rPr lang="en-US" dirty="0"/>
              <a:t>What if capture in Texas but sequester out-of-state?</a:t>
            </a:r>
          </a:p>
          <a:p>
            <a:pPr lvl="1"/>
            <a:r>
              <a:rPr lang="en-US" dirty="0"/>
              <a:t>Untested</a:t>
            </a:r>
          </a:p>
          <a:p>
            <a:pPr lvl="1"/>
            <a:r>
              <a:rPr lang="en-US" dirty="0"/>
              <a:t>Would not qualify for k-list Expedited Review</a:t>
            </a:r>
          </a:p>
          <a:p>
            <a:r>
              <a:rPr lang="en-US" dirty="0"/>
              <a:t>What if project controls other pollutants as well as CO2?</a:t>
            </a:r>
          </a:p>
          <a:p>
            <a:pPr lvl="1"/>
            <a:r>
              <a:rPr lang="en-US" dirty="0"/>
              <a:t>You can cite multiple “meet or exceed” regulations</a:t>
            </a:r>
          </a:p>
          <a:p>
            <a:r>
              <a:rPr lang="en-US" dirty="0"/>
              <a:t>What if CCS project will receive incentives or premiums associated with CCS? I.E., 45Q tax credits.</a:t>
            </a:r>
          </a:p>
          <a:p>
            <a:pPr lvl="1"/>
            <a:r>
              <a:rPr lang="en-US" dirty="0"/>
              <a:t>These do not count against your CAP calculations…</a:t>
            </a:r>
          </a:p>
          <a:p>
            <a:r>
              <a:rPr lang="en-US" dirty="0"/>
              <a:t>What if you have a PAL or Flex Permit</a:t>
            </a:r>
          </a:p>
          <a:p>
            <a:pPr lvl="1"/>
            <a:r>
              <a:rPr lang="en-US" dirty="0"/>
              <a:t>Prop 2 does not require you to give up your flexible operating permit</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15</a:t>
            </a:fld>
            <a:endParaRPr lang="en-US"/>
          </a:p>
        </p:txBody>
      </p:sp>
    </p:spTree>
    <p:extLst>
      <p:ext uri="{BB962C8B-B14F-4D97-AF65-F5344CB8AC3E}">
        <p14:creationId xmlns:p14="http://schemas.microsoft.com/office/powerpoint/2010/main" val="950421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Other Considerations</a:t>
            </a:r>
          </a:p>
        </p:txBody>
      </p:sp>
      <p:sp>
        <p:nvSpPr>
          <p:cNvPr id="4" name="Content Placeholder 3"/>
          <p:cNvSpPr>
            <a:spLocks noGrp="1"/>
          </p:cNvSpPr>
          <p:nvPr>
            <p:ph sz="quarter" idx="13"/>
          </p:nvPr>
        </p:nvSpPr>
        <p:spPr>
          <a:xfrm>
            <a:off x="381000" y="1447800"/>
            <a:ext cx="8305800" cy="4267200"/>
          </a:xfrm>
        </p:spPr>
        <p:txBody>
          <a:bodyPr>
            <a:normAutofit/>
          </a:bodyPr>
          <a:lstStyle/>
          <a:p>
            <a:pPr lvl="1"/>
            <a:r>
              <a:rPr lang="en-US" dirty="0"/>
              <a:t>Novel projects benefit from having meetings with TCEQ staff prior to submitting a proposal for Prop 2 Use Determination</a:t>
            </a:r>
          </a:p>
          <a:p>
            <a:pPr lvl="1"/>
            <a:r>
              <a:rPr lang="en-US" dirty="0"/>
              <a:t>Submit Prop 2 applications before January 31 to get priority processing and have use determination for that tax year</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16</a:t>
            </a:fld>
            <a:endParaRPr lang="en-US"/>
          </a:p>
        </p:txBody>
      </p:sp>
    </p:spTree>
    <p:extLst>
      <p:ext uri="{BB962C8B-B14F-4D97-AF65-F5344CB8AC3E}">
        <p14:creationId xmlns:p14="http://schemas.microsoft.com/office/powerpoint/2010/main" val="304102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49095" y="-17585"/>
            <a:ext cx="9393095" cy="704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0" y="5867400"/>
            <a:ext cx="5637010" cy="882119"/>
          </a:xfrm>
        </p:spPr>
        <p:txBody>
          <a:bodyPr>
            <a:normAutofit/>
          </a:bodyPr>
          <a:lstStyle/>
          <a:p>
            <a:endParaRPr lang="en-US"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143000" y="1026233"/>
            <a:ext cx="7175351" cy="1793167"/>
          </a:xfrm>
        </p:spPr>
        <p:txBody>
          <a:bodyPr/>
          <a:lstStyle/>
          <a:p>
            <a:pPr marL="0" indent="0"/>
            <a:r>
              <a:rPr lang="en-US" sz="4800" dirty="0">
                <a:solidFill>
                  <a:srgbClr val="FFFF00"/>
                </a:solidFill>
                <a:effectLst>
                  <a:outerShdw blurRad="38100" dist="38100" dir="2700000" algn="tl">
                    <a:srgbClr val="000000">
                      <a:alpha val="43137"/>
                    </a:srgbClr>
                  </a:outerShdw>
                  <a:reflection blurRad="6350" endPos="0" dir="5400000" sy="-100000" algn="bl" rotWithShape="0"/>
                </a:effectLst>
              </a:rPr>
              <a:t>Questions?</a:t>
            </a:r>
            <a:br>
              <a:rPr lang="en-US" sz="3600" dirty="0">
                <a:solidFill>
                  <a:srgbClr val="FFFF00"/>
                </a:solidFill>
                <a:effectLst>
                  <a:outerShdw blurRad="38100" dist="38100" dir="2700000" algn="tl">
                    <a:srgbClr val="000000">
                      <a:alpha val="43137"/>
                    </a:srgbClr>
                  </a:outerShdw>
                  <a:reflection blurRad="6350" endPos="0" dir="5400000" sy="-100000" algn="bl" rotWithShape="0"/>
                </a:effectLst>
              </a:rPr>
            </a:br>
            <a:br>
              <a:rPr lang="en-US" dirty="0">
                <a:solidFill>
                  <a:srgbClr val="FFFF00"/>
                </a:solidFill>
                <a:effectLst>
                  <a:outerShdw blurRad="38100" dist="38100" dir="2700000" algn="tl">
                    <a:srgbClr val="000000">
                      <a:alpha val="43137"/>
                    </a:srgbClr>
                  </a:outerShdw>
                  <a:reflection blurRad="6350" endPos="0" dir="5400000" sy="-100000" algn="bl" rotWithShape="0"/>
                </a:effectLst>
              </a:rPr>
            </a:br>
            <a:br>
              <a:rPr lang="en-US" dirty="0">
                <a:solidFill>
                  <a:srgbClr val="FFFF00"/>
                </a:solidFill>
                <a:effectLst>
                  <a:outerShdw blurRad="38100" dist="38100" dir="2700000" algn="tl">
                    <a:srgbClr val="000000">
                      <a:alpha val="43137"/>
                    </a:srgbClr>
                  </a:outerShdw>
                  <a:reflection blurRad="6350" endPos="0" dir="5400000" sy="-100000" algn="bl" rotWithShape="0"/>
                </a:effectLst>
              </a:rPr>
            </a:br>
            <a:br>
              <a:rPr lang="en-US" dirty="0">
                <a:solidFill>
                  <a:srgbClr val="FFFF00"/>
                </a:solidFill>
                <a:effectLst>
                  <a:outerShdw blurRad="38100" dist="38100" dir="2700000" algn="tl">
                    <a:srgbClr val="000000">
                      <a:alpha val="43137"/>
                    </a:srgbClr>
                  </a:outerShdw>
                  <a:reflection blurRad="6350" endPos="0" dir="5400000" sy="-100000" algn="bl" rotWithShape="0"/>
                </a:effectLst>
              </a:rPr>
            </a:br>
            <a:endParaRPr lang="en-US" sz="2800" dirty="0">
              <a:solidFill>
                <a:srgbClr val="FFFF00"/>
              </a:solidFill>
              <a:effectLst>
                <a:outerShdw blurRad="38100" dist="38100" dir="2700000" algn="tl">
                  <a:srgbClr val="000000">
                    <a:alpha val="43137"/>
                  </a:srgbClr>
                </a:outerShdw>
                <a:reflection blurRad="6350" endPos="0" dir="5400000" sy="-100000" algn="bl" rotWithShape="0"/>
              </a:effectLst>
            </a:endParaRPr>
          </a:p>
        </p:txBody>
      </p:sp>
      <p:sp>
        <p:nvSpPr>
          <p:cNvPr id="4" name="Slide Number Placeholder 3">
            <a:extLst>
              <a:ext uri="{FF2B5EF4-FFF2-40B4-BE49-F238E27FC236}">
                <a16:creationId xmlns:a16="http://schemas.microsoft.com/office/drawing/2014/main" id="{C263EB10-B524-4E2F-AD99-B1D9FDD56DC4}"/>
              </a:ext>
            </a:extLst>
          </p:cNvPr>
          <p:cNvSpPr>
            <a:spLocks noGrp="1"/>
          </p:cNvSpPr>
          <p:nvPr>
            <p:ph type="sldNum" sz="quarter" idx="12"/>
          </p:nvPr>
        </p:nvSpPr>
        <p:spPr/>
        <p:txBody>
          <a:bodyPr/>
          <a:lstStyle/>
          <a:p>
            <a:fld id="{DA59738E-F782-4668-9C5D-C4050482DEF1}" type="slidenum">
              <a:rPr lang="en-US" smtClean="0"/>
              <a:t>17</a:t>
            </a:fld>
            <a:endParaRPr lang="en-US"/>
          </a:p>
        </p:txBody>
      </p:sp>
    </p:spTree>
    <p:extLst>
      <p:ext uri="{BB962C8B-B14F-4D97-AF65-F5344CB8AC3E}">
        <p14:creationId xmlns:p14="http://schemas.microsoft.com/office/powerpoint/2010/main" val="356787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Property Eligible for Prop 2</a:t>
            </a:r>
            <a:br>
              <a:rPr lang="en-US" dirty="0">
                <a:effectLst>
                  <a:reflection blurRad="6350" endPos="0" dir="5400000" sy="-100000" algn="bl" rotWithShape="0"/>
                </a:effectLst>
              </a:rPr>
            </a:br>
            <a:endParaRPr lang="en-US" dirty="0">
              <a:effectLst>
                <a:reflection blurRad="6350" endPos="0" dir="5400000" sy="-100000" algn="bl" rotWithShape="0"/>
              </a:effectLst>
            </a:endParaRP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Pollution Control Property:</a:t>
            </a:r>
          </a:p>
          <a:p>
            <a:pPr lvl="1"/>
            <a:r>
              <a:rPr lang="en-US" dirty="0"/>
              <a:t>facility, device, or method for the control of air, water, or land pollution</a:t>
            </a:r>
          </a:p>
          <a:p>
            <a:r>
              <a:rPr lang="en-US" dirty="0"/>
              <a:t>Certain property may be eligible if wholly or partly used to comply with environmental laws, rules, or regulations:</a:t>
            </a:r>
          </a:p>
          <a:p>
            <a:pPr lvl="1"/>
            <a:r>
              <a:rPr lang="en-US" dirty="0"/>
              <a:t>Of any environmental protection agency of the United States, Texas, or political subdivision of Texas</a:t>
            </a:r>
          </a:p>
          <a:p>
            <a:pPr lvl="1"/>
            <a:r>
              <a:rPr lang="en-US" dirty="0"/>
              <a:t>For prevention, monitoring, control, or reduction of air, water, or land pollution </a:t>
            </a:r>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2</a:t>
            </a:fld>
            <a:endParaRPr lang="en-US"/>
          </a:p>
        </p:txBody>
      </p:sp>
    </p:spTree>
    <p:extLst>
      <p:ext uri="{BB962C8B-B14F-4D97-AF65-F5344CB8AC3E}">
        <p14:creationId xmlns:p14="http://schemas.microsoft.com/office/powerpoint/2010/main" val="185435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Property Eligible for Prop 2</a:t>
            </a:r>
            <a:br>
              <a:rPr lang="en-US" dirty="0">
                <a:effectLst>
                  <a:reflection blurRad="6350" endPos="0" dir="5400000" sy="-100000" algn="bl" rotWithShape="0"/>
                </a:effectLst>
              </a:rPr>
            </a:br>
            <a:endParaRPr lang="en-US" dirty="0">
              <a:effectLst>
                <a:reflection blurRad="6350" endPos="0" dir="5400000" sy="-100000" algn="bl" rotWithShape="0"/>
              </a:effectLst>
            </a:endParaRP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Two step process:</a:t>
            </a:r>
          </a:p>
          <a:p>
            <a:pPr lvl="1"/>
            <a:r>
              <a:rPr lang="en-US" dirty="0"/>
              <a:t>Facility must obtain a determination from TCEQ that the property is used for pollution control to comply with environmental laws, rules, or regulations – this “Use Determination” will include the percentage of the property value that is for pollution control</a:t>
            </a:r>
          </a:p>
          <a:p>
            <a:pPr lvl="1"/>
            <a:r>
              <a:rPr lang="en-US" dirty="0"/>
              <a:t>The applicant submits this use determination to the local appraisal district to obtain the property tax exemption</a:t>
            </a:r>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3</a:t>
            </a:fld>
            <a:endParaRPr lang="en-US"/>
          </a:p>
        </p:txBody>
      </p:sp>
    </p:spTree>
    <p:extLst>
      <p:ext uri="{BB962C8B-B14F-4D97-AF65-F5344CB8AC3E}">
        <p14:creationId xmlns:p14="http://schemas.microsoft.com/office/powerpoint/2010/main" val="148289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Excluded Property</a:t>
            </a: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Property wholly to produce good or service</a:t>
            </a:r>
          </a:p>
          <a:p>
            <a:pPr lvl="1"/>
            <a:r>
              <a:rPr lang="en-US" dirty="0"/>
              <a:t>I.E., incineration for a fee…</a:t>
            </a:r>
          </a:p>
          <a:p>
            <a:r>
              <a:rPr lang="en-US" dirty="0"/>
              <a:t>Not used to meet or exceed a law, rule, or regulation…</a:t>
            </a:r>
          </a:p>
          <a:p>
            <a:r>
              <a:rPr lang="en-US" dirty="0"/>
              <a:t>If the environmental benefit is derived from the use or characteristics of the good or service provided.</a:t>
            </a:r>
          </a:p>
          <a:p>
            <a:pPr lvl="1"/>
            <a:r>
              <a:rPr lang="en-US" dirty="0"/>
              <a:t>I.E., equipment to produce clean-burning fuel</a:t>
            </a:r>
          </a:p>
          <a:p>
            <a:pPr lvl="1"/>
            <a:r>
              <a:rPr lang="en-US" dirty="0"/>
              <a:t>This has typically been interpreted as requiring the environmental benefit to be at the pollution source site to be eligible for Prop 2</a:t>
            </a:r>
          </a:p>
          <a:p>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4</a:t>
            </a:fld>
            <a:endParaRPr lang="en-US"/>
          </a:p>
        </p:txBody>
      </p:sp>
    </p:spTree>
    <p:extLst>
      <p:ext uri="{BB962C8B-B14F-4D97-AF65-F5344CB8AC3E}">
        <p14:creationId xmlns:p14="http://schemas.microsoft.com/office/powerpoint/2010/main" val="354721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document&#10;&#10;Description automatically generated">
            <a:extLst>
              <a:ext uri="{FF2B5EF4-FFF2-40B4-BE49-F238E27FC236}">
                <a16:creationId xmlns:a16="http://schemas.microsoft.com/office/drawing/2014/main" id="{DF903C6D-1DB0-FFB8-E03E-996E9ED8E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80" y="3976881"/>
            <a:ext cx="2192482" cy="2837329"/>
          </a:xfrm>
          <a:prstGeom prst="rect">
            <a:avLst/>
          </a:prstGeom>
          <a:ln w="3175">
            <a:solidFill>
              <a:schemeClr val="tx1"/>
            </a:solidFill>
          </a:ln>
        </p:spPr>
      </p:pic>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Tier I Property</a:t>
            </a: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For some pollution control equipment, this process is mostly straightforward: Tier I Table Property – TCEQ has determined that this property is eligible at a standard use percentage typically 100%. </a:t>
            </a:r>
          </a:p>
          <a:p>
            <a:r>
              <a:rPr lang="en-US" dirty="0"/>
              <a:t>Applicant must demonstrate property is used as described in the table and will get the positive use determination</a:t>
            </a:r>
          </a:p>
          <a:p>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5</a:t>
            </a:fld>
            <a:endParaRPr lang="en-US"/>
          </a:p>
        </p:txBody>
      </p:sp>
      <p:pic>
        <p:nvPicPr>
          <p:cNvPr id="10" name="Picture 9" descr="A close-up of a document&#10;&#10;Description automatically generated">
            <a:extLst>
              <a:ext uri="{FF2B5EF4-FFF2-40B4-BE49-F238E27FC236}">
                <a16:creationId xmlns:a16="http://schemas.microsoft.com/office/drawing/2014/main" id="{460C0C2C-ADE8-D391-8F51-CB5D36A39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298" y="3888305"/>
            <a:ext cx="2192482" cy="2837329"/>
          </a:xfrm>
          <a:prstGeom prst="rect">
            <a:avLst/>
          </a:prstGeom>
          <a:ln w="3175">
            <a:solidFill>
              <a:schemeClr val="tx1"/>
            </a:solidFill>
          </a:ln>
        </p:spPr>
      </p:pic>
      <p:pic>
        <p:nvPicPr>
          <p:cNvPr id="8" name="Picture 7" descr="A close-up of a document&#10;&#10;Description automatically generated">
            <a:extLst>
              <a:ext uri="{FF2B5EF4-FFF2-40B4-BE49-F238E27FC236}">
                <a16:creationId xmlns:a16="http://schemas.microsoft.com/office/drawing/2014/main" id="{2AADB2C7-985D-1684-23B0-7ADA338DF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123" y="3799728"/>
            <a:ext cx="2192482" cy="2837329"/>
          </a:xfrm>
          <a:prstGeom prst="rect">
            <a:avLst/>
          </a:prstGeom>
          <a:ln w="3175">
            <a:solidFill>
              <a:schemeClr val="tx1"/>
            </a:solidFill>
          </a:ln>
        </p:spPr>
      </p:pic>
      <p:pic>
        <p:nvPicPr>
          <p:cNvPr id="6" name="Picture 5" descr="A document with text on it&#10;&#10;Description automatically generated">
            <a:extLst>
              <a:ext uri="{FF2B5EF4-FFF2-40B4-BE49-F238E27FC236}">
                <a16:creationId xmlns:a16="http://schemas.microsoft.com/office/drawing/2014/main" id="{F0C961F4-8778-6A66-FC04-8F3BB3AD2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98" y="3699997"/>
            <a:ext cx="2192481" cy="2837328"/>
          </a:xfrm>
          <a:prstGeom prst="rect">
            <a:avLst/>
          </a:prstGeom>
          <a:ln w="3175">
            <a:solidFill>
              <a:schemeClr val="tx1"/>
            </a:solidFill>
          </a:ln>
        </p:spPr>
      </p:pic>
    </p:spTree>
    <p:extLst>
      <p:ext uri="{BB962C8B-B14F-4D97-AF65-F5344CB8AC3E}">
        <p14:creationId xmlns:p14="http://schemas.microsoft.com/office/powerpoint/2010/main" val="348017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Tier II Property</a:t>
            </a: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Tier II Property – 100% use for pollution control but not on the predetermined table</a:t>
            </a:r>
          </a:p>
          <a:p>
            <a:pPr lvl="1"/>
            <a:r>
              <a:rPr lang="en-US" dirty="0"/>
              <a:t>Applicant must demonstrate:</a:t>
            </a:r>
          </a:p>
          <a:p>
            <a:pPr lvl="2"/>
            <a:r>
              <a:rPr lang="en-US" dirty="0"/>
              <a:t>100% pollution control use</a:t>
            </a:r>
          </a:p>
          <a:p>
            <a:pPr lvl="2"/>
            <a:r>
              <a:rPr lang="en-US" dirty="0"/>
              <a:t>No production benefits</a:t>
            </a:r>
          </a:p>
          <a:p>
            <a:pPr lvl="2"/>
            <a:r>
              <a:rPr lang="en-US" dirty="0"/>
              <a:t>Installed to meet or exceed environmental regulation</a:t>
            </a:r>
          </a:p>
          <a:p>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6</a:t>
            </a:fld>
            <a:endParaRPr lang="en-US"/>
          </a:p>
        </p:txBody>
      </p:sp>
    </p:spTree>
    <p:extLst>
      <p:ext uri="{BB962C8B-B14F-4D97-AF65-F5344CB8AC3E}">
        <p14:creationId xmlns:p14="http://schemas.microsoft.com/office/powerpoint/2010/main" val="193590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Tier III Property</a:t>
            </a: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Tier III Property – Partial Use Determinations</a:t>
            </a:r>
          </a:p>
          <a:p>
            <a:pPr lvl="1"/>
            <a:r>
              <a:rPr lang="en-US" dirty="0"/>
              <a:t>Applicant must:</a:t>
            </a:r>
          </a:p>
          <a:p>
            <a:pPr lvl="2"/>
            <a:r>
              <a:rPr lang="en-US" dirty="0"/>
              <a:t>Specify the percentage of pollution control use</a:t>
            </a:r>
          </a:p>
          <a:p>
            <a:pPr lvl="2"/>
            <a:r>
              <a:rPr lang="en-US" dirty="0"/>
              <a:t>Demonstrate that was installed to meet or exceed environmental regulation</a:t>
            </a:r>
          </a:p>
          <a:p>
            <a:pPr lvl="1"/>
            <a:r>
              <a:rPr lang="en-US" dirty="0"/>
              <a:t>Can have production, safety, and/or other benefits</a:t>
            </a:r>
          </a:p>
          <a:p>
            <a:pPr lvl="1"/>
            <a:endParaRPr lang="en-US" dirty="0"/>
          </a:p>
          <a:p>
            <a:endParaRPr lang="en-US" dirty="0"/>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7</a:t>
            </a:fld>
            <a:endParaRPr lang="en-US"/>
          </a:p>
        </p:txBody>
      </p:sp>
    </p:spTree>
    <p:extLst>
      <p:ext uri="{BB962C8B-B14F-4D97-AF65-F5344CB8AC3E}">
        <p14:creationId xmlns:p14="http://schemas.microsoft.com/office/powerpoint/2010/main" val="24582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Expedited Review List</a:t>
            </a:r>
          </a:p>
        </p:txBody>
      </p:sp>
      <p:sp>
        <p:nvSpPr>
          <p:cNvPr id="4" name="Content Placeholder 3"/>
          <p:cNvSpPr>
            <a:spLocks noGrp="1"/>
          </p:cNvSpPr>
          <p:nvPr>
            <p:ph sz="quarter" idx="13"/>
          </p:nvPr>
        </p:nvSpPr>
        <p:spPr>
          <a:xfrm>
            <a:off x="381000" y="1447800"/>
            <a:ext cx="8305800" cy="4267200"/>
          </a:xfrm>
        </p:spPr>
        <p:txBody>
          <a:bodyPr>
            <a:normAutofit/>
          </a:bodyPr>
          <a:lstStyle/>
          <a:p>
            <a:r>
              <a:rPr lang="en-US" dirty="0"/>
              <a:t>Texas Tax Code, §11.31(k)</a:t>
            </a:r>
          </a:p>
          <a:p>
            <a:pPr lvl="1"/>
            <a:r>
              <a:rPr lang="en-US" i="1" dirty="0"/>
              <a:t>(k)  The Texas Commission on Environmental Quality shall adopt rules establishing a nonexclusive list of facilities, devices, or methods for the control of air, water, or land pollution, which must include:</a:t>
            </a:r>
          </a:p>
          <a:p>
            <a:pPr lvl="1"/>
            <a:r>
              <a:rPr lang="en-US" i="1" dirty="0"/>
              <a:t>(k)(8) </a:t>
            </a:r>
            <a:r>
              <a:rPr lang="en-US" i="1" dirty="0">
                <a:highlight>
                  <a:srgbClr val="FFFF00"/>
                </a:highlight>
              </a:rPr>
              <a:t>heat recovery steam generators</a:t>
            </a:r>
          </a:p>
          <a:p>
            <a:pPr lvl="1"/>
            <a:r>
              <a:rPr lang="en-US" i="1" dirty="0"/>
              <a:t>(k)(16) if the United States Environmental Protection Agency adopts a final rule or regulation regulating carbon dioxide as a pollutant, property that is used, constructed, acquired, or installed wholly or partly to capture carbon dioxide from an anthropogenic source in this state that is geologically sequestered in this state</a:t>
            </a:r>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8</a:t>
            </a:fld>
            <a:endParaRPr lang="en-US"/>
          </a:p>
        </p:txBody>
      </p:sp>
    </p:spTree>
    <p:extLst>
      <p:ext uri="{BB962C8B-B14F-4D97-AF65-F5344CB8AC3E}">
        <p14:creationId xmlns:p14="http://schemas.microsoft.com/office/powerpoint/2010/main" val="106923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14400"/>
          </a:xfrm>
        </p:spPr>
        <p:txBody>
          <a:bodyPr/>
          <a:lstStyle/>
          <a:p>
            <a:pPr algn="ctr"/>
            <a:r>
              <a:rPr lang="en-US" dirty="0">
                <a:effectLst>
                  <a:reflection blurRad="6350" endPos="0" dir="5400000" sy="-100000" algn="bl" rotWithShape="0"/>
                </a:effectLst>
              </a:rPr>
              <a:t>Expedited Review List</a:t>
            </a:r>
          </a:p>
        </p:txBody>
      </p:sp>
      <p:sp>
        <p:nvSpPr>
          <p:cNvPr id="4" name="Content Placeholder 3"/>
          <p:cNvSpPr>
            <a:spLocks noGrp="1"/>
          </p:cNvSpPr>
          <p:nvPr>
            <p:ph sz="quarter" idx="13"/>
          </p:nvPr>
        </p:nvSpPr>
        <p:spPr>
          <a:xfrm>
            <a:off x="381000" y="1447800"/>
            <a:ext cx="8305800" cy="4267200"/>
          </a:xfrm>
        </p:spPr>
        <p:txBody>
          <a:bodyPr>
            <a:normAutofit fontScale="92500" lnSpcReduction="10000"/>
          </a:bodyPr>
          <a:lstStyle/>
          <a:p>
            <a:r>
              <a:rPr lang="en-US" dirty="0"/>
              <a:t>Texas Tax Code, §11.31(k)</a:t>
            </a:r>
          </a:p>
          <a:p>
            <a:pPr lvl="1"/>
            <a:r>
              <a:rPr lang="en-US" i="1" dirty="0"/>
              <a:t>(m)  Notwithstanding the other provisions of this section, if the facility, device, or method for the control of air, water, or land pollution described in an application for an exemption under this section is a facility, device, or method included on the list adopted under Subsection (k), the executive director of the Texas Commission on Environmental Quality, not later than the 30th day after the date of receipt of the information required by </a:t>
            </a:r>
            <a:r>
              <a:rPr lang="en-US" i="1" dirty="0">
                <a:highlight>
                  <a:srgbClr val="FFFF00"/>
                </a:highlight>
              </a:rPr>
              <a:t>Subsections</a:t>
            </a:r>
            <a:r>
              <a:rPr lang="en-US" i="1" dirty="0"/>
              <a:t> </a:t>
            </a:r>
            <a:r>
              <a:rPr lang="en-US" i="1" dirty="0">
                <a:highlight>
                  <a:srgbClr val="FFFF00"/>
                </a:highlight>
              </a:rPr>
              <a:t>(c)(2) and (3) </a:t>
            </a:r>
            <a:r>
              <a:rPr lang="en-US" i="1" dirty="0"/>
              <a:t>and without regard to whether the information required by </a:t>
            </a:r>
            <a:r>
              <a:rPr lang="en-US" i="1" dirty="0">
                <a:highlight>
                  <a:srgbClr val="FFFF00"/>
                </a:highlight>
              </a:rPr>
              <a:t>Subsection (c)(1) </a:t>
            </a:r>
            <a:r>
              <a:rPr lang="en-US" i="1" dirty="0"/>
              <a:t>has been submitted, </a:t>
            </a:r>
            <a:r>
              <a:rPr lang="en-US" i="1" dirty="0">
                <a:highlight>
                  <a:srgbClr val="FFFF00"/>
                </a:highlight>
              </a:rPr>
              <a:t>shall determine </a:t>
            </a:r>
            <a:r>
              <a:rPr lang="en-US" i="1" dirty="0"/>
              <a:t>that the facility, device, or method described in the application is </a:t>
            </a:r>
            <a:r>
              <a:rPr lang="en-US" i="1" dirty="0">
                <a:highlight>
                  <a:srgbClr val="FFFF00"/>
                </a:highlight>
              </a:rPr>
              <a:t>used wholly or partly</a:t>
            </a:r>
            <a:r>
              <a:rPr lang="en-US" i="1" dirty="0"/>
              <a:t> as a facility, device, or method for the control of air, water, or land pollution and shall take the actions that are required by </a:t>
            </a:r>
            <a:r>
              <a:rPr lang="en-US" i="1" dirty="0">
                <a:highlight>
                  <a:srgbClr val="FFFF00"/>
                </a:highlight>
              </a:rPr>
              <a:t>Subsection (d)</a:t>
            </a:r>
            <a:r>
              <a:rPr lang="en-US" i="1" dirty="0"/>
              <a:t> in the event such a determination is made.</a:t>
            </a:r>
          </a:p>
        </p:txBody>
      </p:sp>
      <p:sp>
        <p:nvSpPr>
          <p:cNvPr id="3" name="Slide Number Placeholder 2">
            <a:extLst>
              <a:ext uri="{FF2B5EF4-FFF2-40B4-BE49-F238E27FC236}">
                <a16:creationId xmlns:a16="http://schemas.microsoft.com/office/drawing/2014/main" id="{36C95F7A-1438-4C58-BF4D-AA87919D061E}"/>
              </a:ext>
            </a:extLst>
          </p:cNvPr>
          <p:cNvSpPr>
            <a:spLocks noGrp="1"/>
          </p:cNvSpPr>
          <p:nvPr>
            <p:ph type="sldNum" sz="quarter" idx="12"/>
          </p:nvPr>
        </p:nvSpPr>
        <p:spPr/>
        <p:txBody>
          <a:bodyPr/>
          <a:lstStyle/>
          <a:p>
            <a:fld id="{DA59738E-F782-4668-9C5D-C4050482DEF1}" type="slidenum">
              <a:rPr lang="en-US" smtClean="0"/>
              <a:t>9</a:t>
            </a:fld>
            <a:endParaRPr lang="en-US"/>
          </a:p>
        </p:txBody>
      </p:sp>
    </p:spTree>
    <p:extLst>
      <p:ext uri="{BB962C8B-B14F-4D97-AF65-F5344CB8AC3E}">
        <p14:creationId xmlns:p14="http://schemas.microsoft.com/office/powerpoint/2010/main" val="373135895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10096</TotalTime>
  <Words>1586</Words>
  <Application>Microsoft Office PowerPoint</Application>
  <PresentationFormat>On-screen Show (4:3)</PresentationFormat>
  <Paragraphs>120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Trebuchet MS</vt:lpstr>
      <vt:lpstr>Slipstream</vt:lpstr>
      <vt:lpstr>TCEQ Property Tax Exemptions for Pollution Control Property “Prop 2” and Low Carbon Solutions   </vt:lpstr>
      <vt:lpstr>Property Eligible for Prop 2 </vt:lpstr>
      <vt:lpstr>Property Eligible for Prop 2 </vt:lpstr>
      <vt:lpstr>Excluded Property</vt:lpstr>
      <vt:lpstr>Tier I Property</vt:lpstr>
      <vt:lpstr>Tier II Property</vt:lpstr>
      <vt:lpstr>Tier III Property</vt:lpstr>
      <vt:lpstr>Expedited Review List</vt:lpstr>
      <vt:lpstr>Expedited Review List</vt:lpstr>
      <vt:lpstr>2019 Texas Supreme Court Case</vt:lpstr>
      <vt:lpstr>Expedited Review List</vt:lpstr>
      <vt:lpstr>What about CCS/CCUS?</vt:lpstr>
      <vt:lpstr>Cost Analysis Procedure (CAP) </vt:lpstr>
      <vt:lpstr>What about CCS/CCUS?</vt:lpstr>
      <vt:lpstr>What about CCS/CCUS?</vt:lpstr>
      <vt:lpstr>Other Considerations</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W. Shaw</dc:creator>
  <cp:lastModifiedBy>Bryan Shaw</cp:lastModifiedBy>
  <cp:revision>99</cp:revision>
  <cp:lastPrinted>2023-05-23T18:29:51Z</cp:lastPrinted>
  <dcterms:created xsi:type="dcterms:W3CDTF">2019-03-12T20:12:21Z</dcterms:created>
  <dcterms:modified xsi:type="dcterms:W3CDTF">2024-03-04T00:03:15Z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593b6e-8994-43c5-a486-e951b5f02cec_Enabled">
    <vt:lpwstr>true</vt:lpwstr>
  </property>
  <property fmtid="{D5CDD505-2E9C-101B-9397-08002B2CF9AE}" pid="3" name="MSIP_Label_a4593b6e-8994-43c5-a486-e951b5f02cec_SetDate">
    <vt:lpwstr>2023-05-16T12:05:05Z</vt:lpwstr>
  </property>
  <property fmtid="{D5CDD505-2E9C-101B-9397-08002B2CF9AE}" pid="4" name="MSIP_Label_a4593b6e-8994-43c5-a486-e951b5f02cec_Method">
    <vt:lpwstr>Privileged</vt:lpwstr>
  </property>
  <property fmtid="{D5CDD505-2E9C-101B-9397-08002B2CF9AE}" pid="5" name="MSIP_Label_a4593b6e-8994-43c5-a486-e951b5f02cec_Name">
    <vt:lpwstr>a4593b6e-8994-43c5-a486-e951b5f02cec</vt:lpwstr>
  </property>
  <property fmtid="{D5CDD505-2E9C-101B-9397-08002B2CF9AE}" pid="6" name="MSIP_Label_a4593b6e-8994-43c5-a486-e951b5f02cec_SiteId">
    <vt:lpwstr>329e91b0-e21f-48fb-a071-456717ecc28e</vt:lpwstr>
  </property>
  <property fmtid="{D5CDD505-2E9C-101B-9397-08002B2CF9AE}" pid="7" name="MSIP_Label_a4593b6e-8994-43c5-a486-e951b5f02cec_ActionId">
    <vt:lpwstr>f9df4946-caa7-486e-8df2-38ebcb119a69</vt:lpwstr>
  </property>
  <property fmtid="{D5CDD505-2E9C-101B-9397-08002B2CF9AE}" pid="8" name="MSIP_Label_a4593b6e-8994-43c5-a486-e951b5f02cec_ContentBits">
    <vt:lpwstr>0</vt:lpwstr>
  </property>
  <property fmtid="{D5CDD505-2E9C-101B-9397-08002B2CF9AE}" pid="9" name="_AdHocReviewCycleID">
    <vt:i4>1403524236</vt:i4>
  </property>
  <property fmtid="{D5CDD505-2E9C-101B-9397-08002B2CF9AE}" pid="10" name="_NewReviewCycle">
    <vt:lpwstr/>
  </property>
  <property fmtid="{D5CDD505-2E9C-101B-9397-08002B2CF9AE}" pid="11" name="_EmailSubject">
    <vt:lpwstr>TXOGA Presentation Email 3</vt:lpwstr>
  </property>
  <property fmtid="{D5CDD505-2E9C-101B-9397-08002B2CF9AE}" pid="12" name="_AuthorEmail">
    <vt:lpwstr>shane.s.smith@exxonmobil.com</vt:lpwstr>
  </property>
  <property fmtid="{D5CDD505-2E9C-101B-9397-08002B2CF9AE}" pid="13" name="_AuthorEmailDisplayName">
    <vt:lpwstr>Smith, Shane S</vt:lpwstr>
  </property>
</Properties>
</file>