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9" r:id="rId4"/>
  </p:sldMasterIdLst>
  <p:notesMasterIdLst>
    <p:notesMasterId r:id="rId29"/>
  </p:notesMasterIdLst>
  <p:sldIdLst>
    <p:sldId id="262" r:id="rId5"/>
    <p:sldId id="292" r:id="rId6"/>
    <p:sldId id="293" r:id="rId7"/>
    <p:sldId id="295" r:id="rId8"/>
    <p:sldId id="294" r:id="rId9"/>
    <p:sldId id="373" r:id="rId10"/>
    <p:sldId id="481" r:id="rId11"/>
    <p:sldId id="405" r:id="rId12"/>
    <p:sldId id="459" r:id="rId13"/>
    <p:sldId id="440" r:id="rId14"/>
    <p:sldId id="406" r:id="rId15"/>
    <p:sldId id="484" r:id="rId16"/>
    <p:sldId id="476" r:id="rId17"/>
    <p:sldId id="482" r:id="rId18"/>
    <p:sldId id="410" r:id="rId19"/>
    <p:sldId id="460" r:id="rId20"/>
    <p:sldId id="444" r:id="rId21"/>
    <p:sldId id="454" r:id="rId22"/>
    <p:sldId id="430" r:id="rId23"/>
    <p:sldId id="432" r:id="rId24"/>
    <p:sldId id="471" r:id="rId25"/>
    <p:sldId id="483" r:id="rId26"/>
    <p:sldId id="473" r:id="rId27"/>
    <p:sldId id="37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womey, Chip L." userId="6721f531-4dd1-4c49-aafe-ae6e72daf52c" providerId="ADAL" clId="{5B03147C-7392-4F92-96B5-BA6A9CC5D286}"/>
    <pc:docChg chg="undo custSel addSld delSld modSld">
      <pc:chgData name="Twomey, Chip L." userId="6721f531-4dd1-4c49-aafe-ae6e72daf52c" providerId="ADAL" clId="{5B03147C-7392-4F92-96B5-BA6A9CC5D286}" dt="2024-03-06T18:13:11.891" v="95" actId="6549"/>
      <pc:docMkLst>
        <pc:docMk/>
      </pc:docMkLst>
      <pc:sldChg chg="modSp mod">
        <pc:chgData name="Twomey, Chip L." userId="6721f531-4dd1-4c49-aafe-ae6e72daf52c" providerId="ADAL" clId="{5B03147C-7392-4F92-96B5-BA6A9CC5D286}" dt="2024-02-27T17:24:02.894" v="0" actId="20577"/>
        <pc:sldMkLst>
          <pc:docMk/>
          <pc:sldMk cId="428286714" sldId="294"/>
        </pc:sldMkLst>
        <pc:spChg chg="mod">
          <ac:chgData name="Twomey, Chip L." userId="6721f531-4dd1-4c49-aafe-ae6e72daf52c" providerId="ADAL" clId="{5B03147C-7392-4F92-96B5-BA6A9CC5D286}" dt="2024-02-27T17:24:02.894" v="0" actId="20577"/>
          <ac:spMkLst>
            <pc:docMk/>
            <pc:sldMk cId="428286714" sldId="294"/>
            <ac:spMk id="4" creationId="{904739EC-67CB-D2DF-148C-B90D3A93E531}"/>
          </ac:spMkLst>
        </pc:spChg>
      </pc:sldChg>
      <pc:sldChg chg="modSp add mod">
        <pc:chgData name="Twomey, Chip L." userId="6721f531-4dd1-4c49-aafe-ae6e72daf52c" providerId="ADAL" clId="{5B03147C-7392-4F92-96B5-BA6A9CC5D286}" dt="2024-03-06T18:13:11.891" v="95" actId="6549"/>
        <pc:sldMkLst>
          <pc:docMk/>
          <pc:sldMk cId="772036525" sldId="295"/>
        </pc:sldMkLst>
        <pc:spChg chg="mod">
          <ac:chgData name="Twomey, Chip L." userId="6721f531-4dd1-4c49-aafe-ae6e72daf52c" providerId="ADAL" clId="{5B03147C-7392-4F92-96B5-BA6A9CC5D286}" dt="2024-03-06T18:13:11.891" v="95" actId="6549"/>
          <ac:spMkLst>
            <pc:docMk/>
            <pc:sldMk cId="772036525" sldId="295"/>
            <ac:spMk id="2" creationId="{6913A14C-2B1E-4491-957D-1ADC2738D1AD}"/>
          </ac:spMkLst>
        </pc:spChg>
      </pc:sldChg>
      <pc:sldChg chg="del">
        <pc:chgData name="Twomey, Chip L." userId="6721f531-4dd1-4c49-aafe-ae6e72daf52c" providerId="ADAL" clId="{5B03147C-7392-4F92-96B5-BA6A9CC5D286}" dt="2024-02-27T21:20:20.603" v="1" actId="2696"/>
        <pc:sldMkLst>
          <pc:docMk/>
          <pc:sldMk cId="3796907290" sldId="29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y.shell.com/personal/karl_bartholomew_shell_com/Documents/Documents/KarlB%202016-2030%20Keep%20Workfiles/Appraisal%20-%20Valuation%20library/Key%20Appraisal%20files/Qtrly%20earnings%20analysis%20v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oleObject" Target="https://my.shell.com/personal/karl_bartholomew_shell_com/Documents/Documents/KarlB%202016-2030%20Keep%20Workfiles/Appraisal%20-%20Valuation%20library/Key%20Appraisal%20files/Qtrly%20earnings%20analysis%20v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38601689210021"/>
          <c:y val="2.4175324409767326E-2"/>
          <c:w val="0.79171136499634065"/>
          <c:h val="0.77938274027216259"/>
        </c:manualLayout>
      </c:layout>
      <c:barChart>
        <c:barDir val="col"/>
        <c:grouping val="clustered"/>
        <c:varyColors val="0"/>
        <c:ser>
          <c:idx val="0"/>
          <c:order val="0"/>
          <c:tx>
            <c:v>Earnings Indicators $/bbl</c:v>
          </c:tx>
          <c:spPr>
            <a:solidFill>
              <a:schemeClr val="accent1"/>
            </a:solidFill>
            <a:ln>
              <a:noFill/>
            </a:ln>
            <a:effectLst/>
          </c:spPr>
          <c:invertIfNegative val="0"/>
          <c:cat>
            <c:strRef>
              <c:f>'[Qtrly earnings analysis v5.xlsx]Qtr Graph Data'!$D$7:$BL$7</c:f>
              <c:strCache>
                <c:ptCount val="60"/>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pt idx="49">
                  <c:v>2022.Q2</c:v>
                </c:pt>
                <c:pt idx="50">
                  <c:v>2022.Q3</c:v>
                </c:pt>
                <c:pt idx="51">
                  <c:v>2022.Q4</c:v>
                </c:pt>
                <c:pt idx="52">
                  <c:v>2023.Q1</c:v>
                </c:pt>
                <c:pt idx="53">
                  <c:v>2023.Q2</c:v>
                </c:pt>
                <c:pt idx="54">
                  <c:v>2023.Q3</c:v>
                </c:pt>
                <c:pt idx="55">
                  <c:v>2023.Q4</c:v>
                </c:pt>
                <c:pt idx="56">
                  <c:v>2024.Q1</c:v>
                </c:pt>
                <c:pt idx="57">
                  <c:v>2024.Q2</c:v>
                </c:pt>
                <c:pt idx="58">
                  <c:v>2024.Q3</c:v>
                </c:pt>
                <c:pt idx="59">
                  <c:v>2024.Q4</c:v>
                </c:pt>
              </c:strCache>
            </c:strRef>
          </c:cat>
          <c:val>
            <c:numRef>
              <c:f>'[Qtrly earnings analysis v5.xlsx]Qtr Graph Data'!$D$28:$BG$28</c:f>
              <c:numCache>
                <c:formatCode>#,##0.00_);[Red]\(#,##0.00\)</c:formatCode>
                <c:ptCount val="56"/>
                <c:pt idx="0">
                  <c:v>-0.38055701873977149</c:v>
                </c:pt>
                <c:pt idx="1">
                  <c:v>4.0827318819748122</c:v>
                </c:pt>
                <c:pt idx="2">
                  <c:v>3.1282735935170876</c:v>
                </c:pt>
                <c:pt idx="3">
                  <c:v>3.7649857343512401</c:v>
                </c:pt>
                <c:pt idx="4">
                  <c:v>6.7555371425187021</c:v>
                </c:pt>
                <c:pt idx="5">
                  <c:v>8.3706096929123017</c:v>
                </c:pt>
                <c:pt idx="6">
                  <c:v>10.643375176459996</c:v>
                </c:pt>
                <c:pt idx="7">
                  <c:v>-5.9199713994539618E-2</c:v>
                </c:pt>
                <c:pt idx="8">
                  <c:v>4.0731645954754407</c:v>
                </c:pt>
                <c:pt idx="9">
                  <c:v>9.2169493562928722</c:v>
                </c:pt>
                <c:pt idx="10">
                  <c:v>11.394274228309223</c:v>
                </c:pt>
                <c:pt idx="11">
                  <c:v>6.5935689793943233</c:v>
                </c:pt>
                <c:pt idx="12">
                  <c:v>6.9249980634548107</c:v>
                </c:pt>
                <c:pt idx="13">
                  <c:v>5.7476416131268522</c:v>
                </c:pt>
                <c:pt idx="14">
                  <c:v>2.1535764855489652</c:v>
                </c:pt>
                <c:pt idx="15">
                  <c:v>3.0478653679695591</c:v>
                </c:pt>
                <c:pt idx="16">
                  <c:v>6.3126244999736443</c:v>
                </c:pt>
                <c:pt idx="17">
                  <c:v>6.1293062593569809</c:v>
                </c:pt>
                <c:pt idx="18">
                  <c:v>6.5972417812124418</c:v>
                </c:pt>
                <c:pt idx="19">
                  <c:v>2.6562977985975822</c:v>
                </c:pt>
                <c:pt idx="20">
                  <c:v>6.8791412791648128</c:v>
                </c:pt>
                <c:pt idx="21">
                  <c:v>7.8667616349018532</c:v>
                </c:pt>
                <c:pt idx="22">
                  <c:v>9.0299594918405184</c:v>
                </c:pt>
                <c:pt idx="23">
                  <c:v>2.329832566213685</c:v>
                </c:pt>
                <c:pt idx="24">
                  <c:v>1.5261064936213971</c:v>
                </c:pt>
                <c:pt idx="25">
                  <c:v>3.4584794115693063</c:v>
                </c:pt>
                <c:pt idx="26">
                  <c:v>2.3868491256410831</c:v>
                </c:pt>
                <c:pt idx="27">
                  <c:v>1.035829395083059</c:v>
                </c:pt>
                <c:pt idx="28">
                  <c:v>2.8897779606962093</c:v>
                </c:pt>
                <c:pt idx="29">
                  <c:v>2.8275607831242904</c:v>
                </c:pt>
                <c:pt idx="30">
                  <c:v>5.8771344389628029</c:v>
                </c:pt>
                <c:pt idx="31">
                  <c:v>3.9998506246778587</c:v>
                </c:pt>
                <c:pt idx="32">
                  <c:v>4.077941637944134</c:v>
                </c:pt>
                <c:pt idx="33">
                  <c:v>6.2224000193410989</c:v>
                </c:pt>
                <c:pt idx="34">
                  <c:v>7.0006241348746769</c:v>
                </c:pt>
                <c:pt idx="35">
                  <c:v>6.8877047015259238</c:v>
                </c:pt>
                <c:pt idx="36">
                  <c:v>3.2877604240611511</c:v>
                </c:pt>
                <c:pt idx="37">
                  <c:v>5.5305220800021724</c:v>
                </c:pt>
                <c:pt idx="38">
                  <c:v>5.0815311466693425</c:v>
                </c:pt>
                <c:pt idx="39">
                  <c:v>4.8920535317450708</c:v>
                </c:pt>
                <c:pt idx="40">
                  <c:v>-1.7099811950788155</c:v>
                </c:pt>
                <c:pt idx="41">
                  <c:v>-2.0626361960845769</c:v>
                </c:pt>
                <c:pt idx="42">
                  <c:v>-2.4213487452731681</c:v>
                </c:pt>
                <c:pt idx="43">
                  <c:v>-3.8475585886164203</c:v>
                </c:pt>
                <c:pt idx="44">
                  <c:v>-2.619971633995644</c:v>
                </c:pt>
                <c:pt idx="45">
                  <c:v>1.2163761255304542</c:v>
                </c:pt>
                <c:pt idx="46">
                  <c:v>4.5253027642532944</c:v>
                </c:pt>
                <c:pt idx="47">
                  <c:v>3.4318923206588834</c:v>
                </c:pt>
                <c:pt idx="48">
                  <c:v>4.7561477019091347</c:v>
                </c:pt>
                <c:pt idx="49">
                  <c:v>23.088748785920824</c:v>
                </c:pt>
                <c:pt idx="50">
                  <c:v>15.267372138986728</c:v>
                </c:pt>
                <c:pt idx="51">
                  <c:v>12.96026955427736</c:v>
                </c:pt>
                <c:pt idx="52">
                  <c:v>13.366993211073803</c:v>
                </c:pt>
                <c:pt idx="53">
                  <c:v>9.4477369823492996</c:v>
                </c:pt>
                <c:pt idx="54">
                  <c:v>13.26580390392972</c:v>
                </c:pt>
                <c:pt idx="55">
                  <c:v>6.664524907641062</c:v>
                </c:pt>
              </c:numCache>
            </c:numRef>
          </c:val>
          <c:extLst>
            <c:ext xmlns:c16="http://schemas.microsoft.com/office/drawing/2014/chart" uri="{C3380CC4-5D6E-409C-BE32-E72D297353CC}">
              <c16:uniqueId val="{00000000-051E-4E99-B4F7-B567EF1B5794}"/>
            </c:ext>
          </c:extLst>
        </c:ser>
        <c:dLbls>
          <c:showLegendKey val="0"/>
          <c:showVal val="0"/>
          <c:showCatName val="0"/>
          <c:showSerName val="0"/>
          <c:showPercent val="0"/>
          <c:showBubbleSize val="0"/>
        </c:dLbls>
        <c:gapWidth val="150"/>
        <c:axId val="1090359328"/>
        <c:axId val="1090379488"/>
      </c:barChart>
      <c:lineChart>
        <c:grouping val="standard"/>
        <c:varyColors val="0"/>
        <c:ser>
          <c:idx val="1"/>
          <c:order val="1"/>
          <c:tx>
            <c:v>WTI 3-2-1 margin $/bbl</c:v>
          </c:tx>
          <c:spPr>
            <a:ln w="25400" cap="rnd">
              <a:solidFill>
                <a:srgbClr val="FF0000"/>
              </a:solidFill>
              <a:round/>
            </a:ln>
            <a:effectLst/>
          </c:spPr>
          <c:marker>
            <c:symbol val="none"/>
          </c:marker>
          <c:cat>
            <c:strRef>
              <c:f>'[Qtrly earnings analysis v5.xlsx]Qtr Graph Data'!$D$7:$BG$7</c:f>
              <c:strCache>
                <c:ptCount val="56"/>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pt idx="49">
                  <c:v>2022.Q2</c:v>
                </c:pt>
                <c:pt idx="50">
                  <c:v>2022.Q3</c:v>
                </c:pt>
                <c:pt idx="51">
                  <c:v>2022.Q4</c:v>
                </c:pt>
                <c:pt idx="52">
                  <c:v>2023.Q1</c:v>
                </c:pt>
                <c:pt idx="53">
                  <c:v>2023.Q2</c:v>
                </c:pt>
                <c:pt idx="54">
                  <c:v>2023.Q3</c:v>
                </c:pt>
                <c:pt idx="55">
                  <c:v>2023.Q4</c:v>
                </c:pt>
              </c:strCache>
            </c:strRef>
          </c:cat>
          <c:val>
            <c:numRef>
              <c:f>'[Qtrly earnings analysis v5.xlsx]Qtr Graph Data'!$D$29:$BG$29</c:f>
              <c:numCache>
                <c:formatCode>#,##0.00_);[Red]\(#,##0.00\)</c:formatCode>
                <c:ptCount val="56"/>
                <c:pt idx="0">
                  <c:v>6.9381333333333357</c:v>
                </c:pt>
                <c:pt idx="1">
                  <c:v>8.8337333333333294</c:v>
                </c:pt>
                <c:pt idx="2">
                  <c:v>7.1241999999999921</c:v>
                </c:pt>
                <c:pt idx="3">
                  <c:v>7.7163333333333339</c:v>
                </c:pt>
                <c:pt idx="4">
                  <c:v>17.554199999999991</c:v>
                </c:pt>
                <c:pt idx="5">
                  <c:v>25.58286666666665</c:v>
                </c:pt>
                <c:pt idx="6">
                  <c:v>32.51573333333333</c:v>
                </c:pt>
                <c:pt idx="7">
                  <c:v>19.788466666666654</c:v>
                </c:pt>
                <c:pt idx="8">
                  <c:v>24.560733333333332</c:v>
                </c:pt>
                <c:pt idx="9">
                  <c:v>26.583333333333332</c:v>
                </c:pt>
                <c:pt idx="10">
                  <c:v>33.071266666666659</c:v>
                </c:pt>
                <c:pt idx="11">
                  <c:v>27.388933333333341</c:v>
                </c:pt>
                <c:pt idx="12">
                  <c:v>28.035399999999996</c:v>
                </c:pt>
                <c:pt idx="13">
                  <c:v>21.454400000000003</c:v>
                </c:pt>
                <c:pt idx="14">
                  <c:v>14.502199999999997</c:v>
                </c:pt>
                <c:pt idx="15">
                  <c:v>13.261799999999994</c:v>
                </c:pt>
                <c:pt idx="16">
                  <c:v>16.335799999999992</c:v>
                </c:pt>
                <c:pt idx="17">
                  <c:v>16.595533333333321</c:v>
                </c:pt>
                <c:pt idx="18">
                  <c:v>16.778466666666656</c:v>
                </c:pt>
                <c:pt idx="19">
                  <c:v>9.716666666666665</c:v>
                </c:pt>
                <c:pt idx="20">
                  <c:v>17.260066666666663</c:v>
                </c:pt>
                <c:pt idx="21">
                  <c:v>19.760933333333334</c:v>
                </c:pt>
                <c:pt idx="22">
                  <c:v>19.520866666666667</c:v>
                </c:pt>
                <c:pt idx="23">
                  <c:v>11.041133333333333</c:v>
                </c:pt>
                <c:pt idx="24">
                  <c:v>11.018533333333336</c:v>
                </c:pt>
                <c:pt idx="25">
                  <c:v>13.955246666666667</c:v>
                </c:pt>
                <c:pt idx="26">
                  <c:v>13.598013333333329</c:v>
                </c:pt>
                <c:pt idx="27">
                  <c:v>13.401979999999995</c:v>
                </c:pt>
                <c:pt idx="28">
                  <c:v>14.6</c:v>
                </c:pt>
                <c:pt idx="29">
                  <c:v>15.78</c:v>
                </c:pt>
                <c:pt idx="30">
                  <c:v>20.91</c:v>
                </c:pt>
                <c:pt idx="31">
                  <c:v>18.305</c:v>
                </c:pt>
                <c:pt idx="32">
                  <c:v>15.775</c:v>
                </c:pt>
                <c:pt idx="33">
                  <c:v>18.649999999999999</c:v>
                </c:pt>
                <c:pt idx="34">
                  <c:v>17.7</c:v>
                </c:pt>
                <c:pt idx="35">
                  <c:v>15.03</c:v>
                </c:pt>
                <c:pt idx="36">
                  <c:v>15.92</c:v>
                </c:pt>
                <c:pt idx="37">
                  <c:v>19.89</c:v>
                </c:pt>
                <c:pt idx="38">
                  <c:v>18.21</c:v>
                </c:pt>
                <c:pt idx="39">
                  <c:v>15.58</c:v>
                </c:pt>
                <c:pt idx="40">
                  <c:v>12.32</c:v>
                </c:pt>
                <c:pt idx="41">
                  <c:v>8.8000000000000007</c:v>
                </c:pt>
                <c:pt idx="42">
                  <c:v>8.7899999999999991</c:v>
                </c:pt>
                <c:pt idx="43">
                  <c:v>8.14</c:v>
                </c:pt>
                <c:pt idx="44">
                  <c:v>14.71</c:v>
                </c:pt>
                <c:pt idx="45">
                  <c:v>18.899999999999999</c:v>
                </c:pt>
                <c:pt idx="46">
                  <c:v>20.36</c:v>
                </c:pt>
                <c:pt idx="47">
                  <c:v>19.579999999999998</c:v>
                </c:pt>
                <c:pt idx="48">
                  <c:v>24.86</c:v>
                </c:pt>
                <c:pt idx="49">
                  <c:v>50.21</c:v>
                </c:pt>
                <c:pt idx="50">
                  <c:v>38.159999999999997</c:v>
                </c:pt>
                <c:pt idx="51">
                  <c:v>37.72</c:v>
                </c:pt>
                <c:pt idx="52">
                  <c:v>35.19</c:v>
                </c:pt>
                <c:pt idx="53">
                  <c:v>30.11</c:v>
                </c:pt>
                <c:pt idx="54">
                  <c:v>38.53</c:v>
                </c:pt>
                <c:pt idx="55">
                  <c:v>19.41</c:v>
                </c:pt>
              </c:numCache>
            </c:numRef>
          </c:val>
          <c:smooth val="0"/>
          <c:extLst>
            <c:ext xmlns:c16="http://schemas.microsoft.com/office/drawing/2014/chart" uri="{C3380CC4-5D6E-409C-BE32-E72D297353CC}">
              <c16:uniqueId val="{00000001-051E-4E99-B4F7-B567EF1B5794}"/>
            </c:ext>
          </c:extLst>
        </c:ser>
        <c:dLbls>
          <c:showLegendKey val="0"/>
          <c:showVal val="0"/>
          <c:showCatName val="0"/>
          <c:showSerName val="0"/>
          <c:showPercent val="0"/>
          <c:showBubbleSize val="0"/>
        </c:dLbls>
        <c:marker val="1"/>
        <c:smooth val="0"/>
        <c:axId val="609286616"/>
        <c:axId val="609284320"/>
      </c:lineChart>
      <c:catAx>
        <c:axId val="6092866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Futura Medium" panose="00000400000000000000" pitchFamily="2" charset="0"/>
                <a:ea typeface="+mn-ea"/>
                <a:cs typeface="+mn-cs"/>
              </a:defRPr>
            </a:pPr>
            <a:endParaRPr lang="en-US"/>
          </a:p>
        </c:txPr>
        <c:crossAx val="609284320"/>
        <c:crosses val="autoZero"/>
        <c:auto val="1"/>
        <c:lblAlgn val="ctr"/>
        <c:lblOffset val="100"/>
        <c:tickLblSkip val="3"/>
        <c:tickMarkSkip val="2"/>
        <c:noMultiLvlLbl val="0"/>
      </c:catAx>
      <c:valAx>
        <c:axId val="609284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rgbClr val="595959"/>
                    </a:solidFill>
                    <a:latin typeface="Futura Medium" panose="00000400000000000000" pitchFamily="2" charset="0"/>
                    <a:ea typeface="+mn-ea"/>
                    <a:cs typeface="+mn-cs"/>
                  </a:defRPr>
                </a:pPr>
                <a:r>
                  <a:rPr lang="en-US" sz="1100" b="1">
                    <a:solidFill>
                      <a:srgbClr val="595959"/>
                    </a:solidFill>
                  </a:rPr>
                  <a:t>WTI 3-2-1 Spread $/barrel</a:t>
                </a:r>
              </a:p>
            </c:rich>
          </c:tx>
          <c:overlay val="0"/>
          <c:spPr>
            <a:noFill/>
            <a:ln>
              <a:noFill/>
            </a:ln>
            <a:effectLst/>
          </c:spPr>
          <c:txPr>
            <a:bodyPr rot="-5400000" spcFirstLastPara="1" vertOverflow="ellipsis" vert="horz" wrap="square" anchor="ctr" anchorCtr="1"/>
            <a:lstStyle/>
            <a:p>
              <a:pPr>
                <a:defRPr sz="1100" b="1" i="0" u="none" strike="noStrike" kern="1200" baseline="0">
                  <a:solidFill>
                    <a:srgbClr val="595959"/>
                  </a:solidFill>
                  <a:latin typeface="Futura Medium" panose="00000400000000000000" pitchFamily="2" charset="0"/>
                  <a:ea typeface="+mn-ea"/>
                  <a:cs typeface="+mn-cs"/>
                </a:defRPr>
              </a:pPr>
              <a:endParaRPr lang="en-US"/>
            </a:p>
          </c:txPr>
        </c:title>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595959"/>
                </a:solidFill>
                <a:latin typeface="Futura Medium" panose="00000400000000000000" pitchFamily="2" charset="0"/>
                <a:ea typeface="+mn-ea"/>
                <a:cs typeface="+mn-cs"/>
              </a:defRPr>
            </a:pPr>
            <a:endParaRPr lang="en-US"/>
          </a:p>
        </c:txPr>
        <c:crossAx val="609286616"/>
        <c:crosses val="autoZero"/>
        <c:crossBetween val="between"/>
      </c:valAx>
      <c:valAx>
        <c:axId val="1090379488"/>
        <c:scaling>
          <c:orientation val="minMax"/>
        </c:scaling>
        <c:delete val="0"/>
        <c:axPos val="r"/>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Futura Medium" panose="00000400000000000000" pitchFamily="2" charset="0"/>
                    <a:ea typeface="+mn-ea"/>
                    <a:cs typeface="+mn-cs"/>
                  </a:defRPr>
                </a:pPr>
                <a:r>
                  <a:rPr lang="en-US" sz="1100" b="1"/>
                  <a:t>Earnings Indicators $/barrel</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Futura Medium" panose="00000400000000000000" pitchFamily="2" charset="0"/>
                  <a:ea typeface="+mn-ea"/>
                  <a:cs typeface="+mn-cs"/>
                </a:defRPr>
              </a:pPr>
              <a:endParaRPr lang="en-US"/>
            </a:p>
          </c:txPr>
        </c:title>
        <c:numFmt formatCode="#,##0.00_);[Red]\(#,##0.00\)" sourceLinked="1"/>
        <c:majorTickMark val="out"/>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Futura Medium" panose="00000400000000000000" pitchFamily="2" charset="0"/>
                <a:ea typeface="+mn-ea"/>
                <a:cs typeface="+mn-cs"/>
              </a:defRPr>
            </a:pPr>
            <a:endParaRPr lang="en-US"/>
          </a:p>
        </c:txPr>
        <c:crossAx val="1090359328"/>
        <c:crosses val="max"/>
        <c:crossBetween val="between"/>
      </c:valAx>
      <c:catAx>
        <c:axId val="1090359328"/>
        <c:scaling>
          <c:orientation val="minMax"/>
        </c:scaling>
        <c:delete val="1"/>
        <c:axPos val="b"/>
        <c:numFmt formatCode="General" sourceLinked="1"/>
        <c:majorTickMark val="out"/>
        <c:minorTickMark val="none"/>
        <c:tickLblPos val="nextTo"/>
        <c:crossAx val="10903794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Futura Medium" panose="00000400000000000000" pitchFamily="2"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latin typeface="Futura Medium" panose="00000400000000000000"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255621015860216E-2"/>
          <c:y val="0.10012414572253409"/>
          <c:w val="0.88221297491043882"/>
          <c:h val="0.66162476920891922"/>
        </c:manualLayout>
      </c:layout>
      <c:lineChart>
        <c:grouping val="standard"/>
        <c:varyColors val="0"/>
        <c:ser>
          <c:idx val="0"/>
          <c:order val="0"/>
          <c:tx>
            <c:strRef>
              <c:f>Sheet1!$B$1</c:f>
              <c:strCache>
                <c:ptCount val="1"/>
                <c:pt idx="0">
                  <c:v>Ethanol</c:v>
                </c:pt>
              </c:strCache>
            </c:strRef>
          </c:tx>
          <c:spPr>
            <a:ln w="28575" cap="rnd">
              <a:solidFill>
                <a:schemeClr val="accent1"/>
              </a:solidFill>
              <a:round/>
            </a:ln>
            <a:effectLst/>
          </c:spPr>
          <c:marker>
            <c:symbol val="none"/>
          </c:marker>
          <c:cat>
            <c:numRef>
              <c:f>Sheet1!$A$2:$A$97</c:f>
              <c:numCache>
                <c:formatCode>mmm\-yy</c:formatCode>
                <c:ptCount val="96"/>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numCache>
            </c:numRef>
          </c:cat>
          <c:val>
            <c:numRef>
              <c:f>Sheet1!$B$2:$B$97</c:f>
              <c:numCache>
                <c:formatCode>#,##0.00_);[Red]\(#,##0.00\)</c:formatCode>
                <c:ptCount val="96"/>
                <c:pt idx="0">
                  <c:v>70.570983606557405</c:v>
                </c:pt>
                <c:pt idx="1">
                  <c:v>70.570983606557405</c:v>
                </c:pt>
                <c:pt idx="2">
                  <c:v>70.570983606557405</c:v>
                </c:pt>
                <c:pt idx="3">
                  <c:v>78.015000000000001</c:v>
                </c:pt>
                <c:pt idx="4">
                  <c:v>78.015000000000001</c:v>
                </c:pt>
                <c:pt idx="5">
                  <c:v>78.015000000000001</c:v>
                </c:pt>
                <c:pt idx="6">
                  <c:v>89.675468750000036</c:v>
                </c:pt>
                <c:pt idx="7">
                  <c:v>89.675468750000036</c:v>
                </c:pt>
                <c:pt idx="8">
                  <c:v>89.675468750000036</c:v>
                </c:pt>
                <c:pt idx="9">
                  <c:v>90.838000000000008</c:v>
                </c:pt>
                <c:pt idx="10">
                  <c:v>90.838000000000008</c:v>
                </c:pt>
                <c:pt idx="11">
                  <c:v>90.838000000000008</c:v>
                </c:pt>
                <c:pt idx="12">
                  <c:v>52.982258064516138</c:v>
                </c:pt>
                <c:pt idx="13">
                  <c:v>52.982258064516138</c:v>
                </c:pt>
                <c:pt idx="14">
                  <c:v>52.982258064516138</c:v>
                </c:pt>
                <c:pt idx="15">
                  <c:v>51.398421052631576</c:v>
                </c:pt>
                <c:pt idx="16">
                  <c:v>53.846818181818186</c:v>
                </c:pt>
                <c:pt idx="17">
                  <c:v>73.261818181818185</c:v>
                </c:pt>
                <c:pt idx="18">
                  <c:v>77.66473684210527</c:v>
                </c:pt>
                <c:pt idx="19">
                  <c:v>88.16391304347826</c:v>
                </c:pt>
                <c:pt idx="20">
                  <c:v>81.695999999999998</c:v>
                </c:pt>
                <c:pt idx="21">
                  <c:v>81.969499999999996</c:v>
                </c:pt>
                <c:pt idx="22">
                  <c:v>91.023750000000007</c:v>
                </c:pt>
                <c:pt idx="23">
                  <c:v>73.888000000000005</c:v>
                </c:pt>
                <c:pt idx="24">
                  <c:v>66</c:v>
                </c:pt>
                <c:pt idx="25">
                  <c:v>65.434210526315795</c:v>
                </c:pt>
                <c:pt idx="26">
                  <c:v>45.6490476190476</c:v>
                </c:pt>
                <c:pt idx="27">
                  <c:v>36.613333333333301</c:v>
                </c:pt>
                <c:pt idx="28">
                  <c:v>30.6763636363636</c:v>
                </c:pt>
                <c:pt idx="29">
                  <c:v>24.553809523809502</c:v>
                </c:pt>
                <c:pt idx="30">
                  <c:v>22.7214285714286</c:v>
                </c:pt>
                <c:pt idx="31">
                  <c:v>20.4852173913043</c:v>
                </c:pt>
                <c:pt idx="32">
                  <c:v>18.672105263157899</c:v>
                </c:pt>
                <c:pt idx="33">
                  <c:v>10.9913043478261</c:v>
                </c:pt>
                <c:pt idx="34">
                  <c:v>9.109</c:v>
                </c:pt>
                <c:pt idx="35">
                  <c:v>19.86</c:v>
                </c:pt>
                <c:pt idx="36">
                  <c:v>20.79</c:v>
                </c:pt>
                <c:pt idx="37">
                  <c:v>21.74</c:v>
                </c:pt>
                <c:pt idx="38">
                  <c:v>16.760000000000002</c:v>
                </c:pt>
                <c:pt idx="39">
                  <c:v>16.309999999999999</c:v>
                </c:pt>
                <c:pt idx="40">
                  <c:v>14.53</c:v>
                </c:pt>
                <c:pt idx="41">
                  <c:v>19.010000000000002</c:v>
                </c:pt>
                <c:pt idx="42">
                  <c:v>22.42</c:v>
                </c:pt>
                <c:pt idx="43">
                  <c:v>15.42</c:v>
                </c:pt>
                <c:pt idx="44">
                  <c:v>19.309999999999999</c:v>
                </c:pt>
                <c:pt idx="45">
                  <c:v>17.739999999999998</c:v>
                </c:pt>
                <c:pt idx="46">
                  <c:v>13</c:v>
                </c:pt>
                <c:pt idx="47">
                  <c:v>12.11</c:v>
                </c:pt>
                <c:pt idx="48">
                  <c:v>15.89</c:v>
                </c:pt>
                <c:pt idx="49">
                  <c:v>30.36</c:v>
                </c:pt>
                <c:pt idx="50">
                  <c:v>29.24</c:v>
                </c:pt>
                <c:pt idx="51">
                  <c:v>34.56</c:v>
                </c:pt>
                <c:pt idx="52">
                  <c:v>38.31</c:v>
                </c:pt>
                <c:pt idx="53">
                  <c:v>46.14</c:v>
                </c:pt>
                <c:pt idx="54">
                  <c:v>47.09</c:v>
                </c:pt>
                <c:pt idx="55">
                  <c:v>44.17</c:v>
                </c:pt>
                <c:pt idx="56">
                  <c:v>48.28</c:v>
                </c:pt>
                <c:pt idx="57">
                  <c:v>53.26</c:v>
                </c:pt>
                <c:pt idx="58">
                  <c:v>62.95</c:v>
                </c:pt>
                <c:pt idx="59">
                  <c:v>71.36</c:v>
                </c:pt>
                <c:pt idx="60">
                  <c:v>90.31</c:v>
                </c:pt>
                <c:pt idx="61">
                  <c:v>100.67</c:v>
                </c:pt>
                <c:pt idx="62">
                  <c:v>128.91999999999999</c:v>
                </c:pt>
                <c:pt idx="63">
                  <c:v>138</c:v>
                </c:pt>
                <c:pt idx="64">
                  <c:v>179.3</c:v>
                </c:pt>
                <c:pt idx="65">
                  <c:v>167.8</c:v>
                </c:pt>
                <c:pt idx="66">
                  <c:v>151</c:v>
                </c:pt>
                <c:pt idx="67">
                  <c:v>156.69999999999999</c:v>
                </c:pt>
                <c:pt idx="68">
                  <c:v>117.8</c:v>
                </c:pt>
                <c:pt idx="69">
                  <c:v>127.7</c:v>
                </c:pt>
                <c:pt idx="70">
                  <c:v>109.7</c:v>
                </c:pt>
                <c:pt idx="71">
                  <c:v>100.8</c:v>
                </c:pt>
                <c:pt idx="72">
                  <c:v>112.8</c:v>
                </c:pt>
                <c:pt idx="73">
                  <c:v>115.1</c:v>
                </c:pt>
                <c:pt idx="74">
                  <c:v>114.5</c:v>
                </c:pt>
                <c:pt idx="75">
                  <c:v>128.25</c:v>
                </c:pt>
                <c:pt idx="76">
                  <c:v>153.4</c:v>
                </c:pt>
                <c:pt idx="77">
                  <c:v>151.80000000000001</c:v>
                </c:pt>
                <c:pt idx="78">
                  <c:v>149.6</c:v>
                </c:pt>
                <c:pt idx="79">
                  <c:v>162.1</c:v>
                </c:pt>
                <c:pt idx="80">
                  <c:v>161.80000000000001</c:v>
                </c:pt>
                <c:pt idx="81">
                  <c:v>162.30000000000001</c:v>
                </c:pt>
                <c:pt idx="82">
                  <c:v>177.9</c:v>
                </c:pt>
                <c:pt idx="83">
                  <c:v>160.80000000000001</c:v>
                </c:pt>
                <c:pt idx="84">
                  <c:v>166.4</c:v>
                </c:pt>
                <c:pt idx="85">
                  <c:v>158.6</c:v>
                </c:pt>
                <c:pt idx="86">
                  <c:v>153.6</c:v>
                </c:pt>
                <c:pt idx="87">
                  <c:v>153.6</c:v>
                </c:pt>
                <c:pt idx="88">
                  <c:v>150.6</c:v>
                </c:pt>
                <c:pt idx="89">
                  <c:v>141.69999999999999</c:v>
                </c:pt>
                <c:pt idx="90">
                  <c:v>155</c:v>
                </c:pt>
                <c:pt idx="91">
                  <c:v>144.6</c:v>
                </c:pt>
                <c:pt idx="92">
                  <c:v>119.2</c:v>
                </c:pt>
                <c:pt idx="93">
                  <c:v>88.5</c:v>
                </c:pt>
                <c:pt idx="94">
                  <c:v>82.9</c:v>
                </c:pt>
                <c:pt idx="95">
                  <c:v>81.099999999999994</c:v>
                </c:pt>
              </c:numCache>
            </c:numRef>
          </c:val>
          <c:smooth val="0"/>
          <c:extLst>
            <c:ext xmlns:c16="http://schemas.microsoft.com/office/drawing/2014/chart" uri="{C3380CC4-5D6E-409C-BE32-E72D297353CC}">
              <c16:uniqueId val="{00000000-4260-4366-9183-CE0D923DD95B}"/>
            </c:ext>
          </c:extLst>
        </c:ser>
        <c:ser>
          <c:idx val="1"/>
          <c:order val="1"/>
          <c:tx>
            <c:strRef>
              <c:f>Sheet1!$C$1</c:f>
              <c:strCache>
                <c:ptCount val="1"/>
                <c:pt idx="0">
                  <c:v>Biodiesel</c:v>
                </c:pt>
              </c:strCache>
            </c:strRef>
          </c:tx>
          <c:spPr>
            <a:ln w="28575" cap="rnd">
              <a:solidFill>
                <a:schemeClr val="accent2"/>
              </a:solidFill>
              <a:round/>
            </a:ln>
            <a:effectLst/>
          </c:spPr>
          <c:marker>
            <c:symbol val="none"/>
          </c:marker>
          <c:cat>
            <c:numRef>
              <c:f>Sheet1!$A$2:$A$97</c:f>
              <c:numCache>
                <c:formatCode>mmm\-yy</c:formatCode>
                <c:ptCount val="96"/>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numCache>
            </c:numRef>
          </c:cat>
          <c:val>
            <c:numRef>
              <c:f>Sheet1!$C$2:$C$97</c:f>
              <c:numCache>
                <c:formatCode>#,##0.00_);[Red]\(#,##0.00\)</c:formatCode>
                <c:ptCount val="96"/>
                <c:pt idx="0">
                  <c:v>76.179016393442595</c:v>
                </c:pt>
                <c:pt idx="1">
                  <c:v>76.179016393442595</c:v>
                </c:pt>
                <c:pt idx="2">
                  <c:v>76.179016393442595</c:v>
                </c:pt>
                <c:pt idx="3">
                  <c:v>83.642656250000002</c:v>
                </c:pt>
                <c:pt idx="4">
                  <c:v>83.642656250000002</c:v>
                </c:pt>
                <c:pt idx="5">
                  <c:v>83.642656250000002</c:v>
                </c:pt>
                <c:pt idx="6">
                  <c:v>98.928750000000022</c:v>
                </c:pt>
                <c:pt idx="7">
                  <c:v>98.928750000000022</c:v>
                </c:pt>
                <c:pt idx="8">
                  <c:v>98.928750000000022</c:v>
                </c:pt>
                <c:pt idx="9">
                  <c:v>106.81516666666668</c:v>
                </c:pt>
                <c:pt idx="10">
                  <c:v>106.81516666666668</c:v>
                </c:pt>
                <c:pt idx="11">
                  <c:v>106.81516666666668</c:v>
                </c:pt>
                <c:pt idx="12">
                  <c:v>97.373064516129034</c:v>
                </c:pt>
                <c:pt idx="13">
                  <c:v>97.373064516129034</c:v>
                </c:pt>
                <c:pt idx="14">
                  <c:v>97.373064516129034</c:v>
                </c:pt>
                <c:pt idx="15">
                  <c:v>103.3911111111111</c:v>
                </c:pt>
                <c:pt idx="16">
                  <c:v>103.3911111111111</c:v>
                </c:pt>
                <c:pt idx="17">
                  <c:v>103.3911111111111</c:v>
                </c:pt>
                <c:pt idx="18">
                  <c:v>108.32555555555555</c:v>
                </c:pt>
                <c:pt idx="19">
                  <c:v>108.32555555555555</c:v>
                </c:pt>
                <c:pt idx="20">
                  <c:v>108.32555555555555</c:v>
                </c:pt>
                <c:pt idx="21">
                  <c:v>96.405322580645162</c:v>
                </c:pt>
                <c:pt idx="22">
                  <c:v>96.405322580645162</c:v>
                </c:pt>
                <c:pt idx="23">
                  <c:v>96.405322580645162</c:v>
                </c:pt>
                <c:pt idx="24">
                  <c:v>78.340327868852469</c:v>
                </c:pt>
                <c:pt idx="25">
                  <c:v>78.340327868852469</c:v>
                </c:pt>
                <c:pt idx="26">
                  <c:v>78.340327868852469</c:v>
                </c:pt>
                <c:pt idx="27">
                  <c:v>53.213124999999998</c:v>
                </c:pt>
                <c:pt idx="28">
                  <c:v>53.213124999999998</c:v>
                </c:pt>
                <c:pt idx="29">
                  <c:v>53.213124999999998</c:v>
                </c:pt>
                <c:pt idx="30">
                  <c:v>41.466666666666676</c:v>
                </c:pt>
                <c:pt idx="31">
                  <c:v>41.466666666666676</c:v>
                </c:pt>
                <c:pt idx="32">
                  <c:v>41.466666666666676</c:v>
                </c:pt>
                <c:pt idx="33">
                  <c:v>39.78</c:v>
                </c:pt>
                <c:pt idx="34">
                  <c:v>39.78</c:v>
                </c:pt>
                <c:pt idx="35">
                  <c:v>39.78</c:v>
                </c:pt>
                <c:pt idx="36">
                  <c:v>53.56</c:v>
                </c:pt>
                <c:pt idx="37">
                  <c:v>55.63</c:v>
                </c:pt>
                <c:pt idx="38">
                  <c:v>42.8</c:v>
                </c:pt>
                <c:pt idx="39">
                  <c:v>36.1</c:v>
                </c:pt>
                <c:pt idx="40">
                  <c:v>33.53</c:v>
                </c:pt>
                <c:pt idx="41">
                  <c:v>43.18</c:v>
                </c:pt>
                <c:pt idx="42">
                  <c:v>42.45</c:v>
                </c:pt>
                <c:pt idx="43">
                  <c:v>45.84</c:v>
                </c:pt>
                <c:pt idx="44">
                  <c:v>49.06</c:v>
                </c:pt>
                <c:pt idx="45">
                  <c:v>56.68</c:v>
                </c:pt>
                <c:pt idx="46">
                  <c:v>61.89</c:v>
                </c:pt>
                <c:pt idx="47">
                  <c:v>50.19</c:v>
                </c:pt>
                <c:pt idx="48">
                  <c:v>40.17</c:v>
                </c:pt>
                <c:pt idx="49">
                  <c:v>48.11</c:v>
                </c:pt>
                <c:pt idx="50">
                  <c:v>48.5</c:v>
                </c:pt>
                <c:pt idx="51">
                  <c:v>52.24</c:v>
                </c:pt>
                <c:pt idx="52">
                  <c:v>53.31</c:v>
                </c:pt>
                <c:pt idx="53">
                  <c:v>56.38</c:v>
                </c:pt>
                <c:pt idx="54">
                  <c:v>59.71</c:v>
                </c:pt>
                <c:pt idx="55">
                  <c:v>64.849999999999994</c:v>
                </c:pt>
                <c:pt idx="56">
                  <c:v>76.44</c:v>
                </c:pt>
                <c:pt idx="57">
                  <c:v>79.599999999999994</c:v>
                </c:pt>
                <c:pt idx="58">
                  <c:v>86.93</c:v>
                </c:pt>
                <c:pt idx="59">
                  <c:v>97.54</c:v>
                </c:pt>
                <c:pt idx="60">
                  <c:v>103.58</c:v>
                </c:pt>
                <c:pt idx="61">
                  <c:v>110.45</c:v>
                </c:pt>
                <c:pt idx="62">
                  <c:v>138.5</c:v>
                </c:pt>
                <c:pt idx="63">
                  <c:v>145.9</c:v>
                </c:pt>
                <c:pt idx="64">
                  <c:v>188.2</c:v>
                </c:pt>
                <c:pt idx="65">
                  <c:v>178.1</c:v>
                </c:pt>
                <c:pt idx="66">
                  <c:v>166.2</c:v>
                </c:pt>
                <c:pt idx="67">
                  <c:v>172.6</c:v>
                </c:pt>
                <c:pt idx="68">
                  <c:v>143.1</c:v>
                </c:pt>
                <c:pt idx="69">
                  <c:v>153.9</c:v>
                </c:pt>
                <c:pt idx="70">
                  <c:v>143.4</c:v>
                </c:pt>
                <c:pt idx="71">
                  <c:v>150</c:v>
                </c:pt>
                <c:pt idx="72">
                  <c:v>135.19999999999999</c:v>
                </c:pt>
                <c:pt idx="73">
                  <c:v>146</c:v>
                </c:pt>
                <c:pt idx="74">
                  <c:v>147.5</c:v>
                </c:pt>
                <c:pt idx="75">
                  <c:v>166.74</c:v>
                </c:pt>
                <c:pt idx="76">
                  <c:v>179.8</c:v>
                </c:pt>
                <c:pt idx="77">
                  <c:v>163.9</c:v>
                </c:pt>
                <c:pt idx="78">
                  <c:v>161.1</c:v>
                </c:pt>
                <c:pt idx="79">
                  <c:v>176.4</c:v>
                </c:pt>
                <c:pt idx="80">
                  <c:v>174.9</c:v>
                </c:pt>
                <c:pt idx="81">
                  <c:v>181.3</c:v>
                </c:pt>
                <c:pt idx="82">
                  <c:v>191.5</c:v>
                </c:pt>
                <c:pt idx="83">
                  <c:v>173.7</c:v>
                </c:pt>
                <c:pt idx="84">
                  <c:v>169.6</c:v>
                </c:pt>
                <c:pt idx="85">
                  <c:v>162.4</c:v>
                </c:pt>
                <c:pt idx="86">
                  <c:v>157.5</c:v>
                </c:pt>
                <c:pt idx="87">
                  <c:v>156.6</c:v>
                </c:pt>
                <c:pt idx="88">
                  <c:v>153.69999999999999</c:v>
                </c:pt>
                <c:pt idx="89">
                  <c:v>143.9</c:v>
                </c:pt>
                <c:pt idx="90">
                  <c:v>155.6</c:v>
                </c:pt>
                <c:pt idx="91">
                  <c:v>144.80000000000001</c:v>
                </c:pt>
                <c:pt idx="92">
                  <c:v>119.6</c:v>
                </c:pt>
                <c:pt idx="93">
                  <c:v>88.6</c:v>
                </c:pt>
                <c:pt idx="94">
                  <c:v>82.8</c:v>
                </c:pt>
                <c:pt idx="95">
                  <c:v>81.099999999999994</c:v>
                </c:pt>
              </c:numCache>
            </c:numRef>
          </c:val>
          <c:smooth val="0"/>
          <c:extLst>
            <c:ext xmlns:c16="http://schemas.microsoft.com/office/drawing/2014/chart" uri="{C3380CC4-5D6E-409C-BE32-E72D297353CC}">
              <c16:uniqueId val="{00000001-4260-4366-9183-CE0D923DD95B}"/>
            </c:ext>
          </c:extLst>
        </c:ser>
        <c:dLbls>
          <c:showLegendKey val="0"/>
          <c:showVal val="0"/>
          <c:showCatName val="0"/>
          <c:showSerName val="0"/>
          <c:showPercent val="0"/>
          <c:showBubbleSize val="0"/>
        </c:dLbls>
        <c:smooth val="0"/>
        <c:axId val="888982927"/>
        <c:axId val="888983343"/>
      </c:lineChart>
      <c:dateAx>
        <c:axId val="888982927"/>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888983343"/>
        <c:crosses val="autoZero"/>
        <c:auto val="1"/>
        <c:lblOffset val="100"/>
        <c:baseTimeUnit val="months"/>
      </c:dateAx>
      <c:valAx>
        <c:axId val="8889833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a:t>Cents/Gallon</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888982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Earnings Indicator</c:v>
          </c:tx>
          <c:spPr>
            <a:solidFill>
              <a:schemeClr val="bg2">
                <a:lumMod val="25000"/>
              </a:schemeClr>
            </a:solidFill>
            <a:ln>
              <a:solidFill>
                <a:srgbClr val="00B050"/>
              </a:solidFill>
            </a:ln>
            <a:effectLst/>
          </c:spPr>
          <c:invertIfNegative val="0"/>
          <c:cat>
            <c:strRef>
              <c:f>'[Qtrly earnings analysis v5.xlsx]Qtr Graph Data'!$D$7:$BG$7</c:f>
              <c:strCache>
                <c:ptCount val="35"/>
                <c:pt idx="0">
                  <c:v>2015.Q1</c:v>
                </c:pt>
                <c:pt idx="1">
                  <c:v>2015.Q2</c:v>
                </c:pt>
                <c:pt idx="2">
                  <c:v>2015.Q3</c:v>
                </c:pt>
                <c:pt idx="3">
                  <c:v>2015.Q4</c:v>
                </c:pt>
                <c:pt idx="4">
                  <c:v>2016.Q1</c:v>
                </c:pt>
                <c:pt idx="5">
                  <c:v>2016.Q2</c:v>
                </c:pt>
                <c:pt idx="6">
                  <c:v>2016.Q3</c:v>
                </c:pt>
                <c:pt idx="7">
                  <c:v>2016.Q4</c:v>
                </c:pt>
                <c:pt idx="8">
                  <c:v>2017.Q1</c:v>
                </c:pt>
                <c:pt idx="9">
                  <c:v>2017.Q2</c:v>
                </c:pt>
                <c:pt idx="10">
                  <c:v>2017.Q3</c:v>
                </c:pt>
                <c:pt idx="11">
                  <c:v>2017.Q4</c:v>
                </c:pt>
                <c:pt idx="12">
                  <c:v>2018.Q1</c:v>
                </c:pt>
                <c:pt idx="13">
                  <c:v>2018.Q2</c:v>
                </c:pt>
                <c:pt idx="14">
                  <c:v>2018.Q3</c:v>
                </c:pt>
                <c:pt idx="15">
                  <c:v>2018.Q4</c:v>
                </c:pt>
                <c:pt idx="16">
                  <c:v>2019.Q1</c:v>
                </c:pt>
                <c:pt idx="17">
                  <c:v>2019.Q2</c:v>
                </c:pt>
                <c:pt idx="18">
                  <c:v>2019.Q3</c:v>
                </c:pt>
                <c:pt idx="19">
                  <c:v>2019.Q4</c:v>
                </c:pt>
                <c:pt idx="20">
                  <c:v>2020.Q1</c:v>
                </c:pt>
                <c:pt idx="21">
                  <c:v>2020.Q2</c:v>
                </c:pt>
                <c:pt idx="22">
                  <c:v>2020.Q3</c:v>
                </c:pt>
                <c:pt idx="23">
                  <c:v>2021.Q1</c:v>
                </c:pt>
                <c:pt idx="24">
                  <c:v>2021.Q2</c:v>
                </c:pt>
                <c:pt idx="25">
                  <c:v>2021.Q3</c:v>
                </c:pt>
                <c:pt idx="26">
                  <c:v>2021.Q4</c:v>
                </c:pt>
                <c:pt idx="27">
                  <c:v>2022.Q1</c:v>
                </c:pt>
                <c:pt idx="28">
                  <c:v>2022.Q2</c:v>
                </c:pt>
                <c:pt idx="29">
                  <c:v>2022.Q3</c:v>
                </c:pt>
                <c:pt idx="30">
                  <c:v>2022.Q4</c:v>
                </c:pt>
                <c:pt idx="31">
                  <c:v>2023.Q1</c:v>
                </c:pt>
                <c:pt idx="32">
                  <c:v>2023.Q2</c:v>
                </c:pt>
                <c:pt idx="33">
                  <c:v>2023.Q3</c:v>
                </c:pt>
                <c:pt idx="34">
                  <c:v>2023.Q4</c:v>
                </c:pt>
              </c:strCache>
              <c:extLst/>
            </c:strRef>
          </c:cat>
          <c:val>
            <c:numRef>
              <c:f>'[Qtrly earnings analysis v5.xlsx]Qtr Graph Data'!$D$37:$BG$37</c:f>
              <c:numCache>
                <c:formatCode>#,##0.00_);[Red]\(#,##0.00\)</c:formatCode>
                <c:ptCount val="35"/>
                <c:pt idx="0">
                  <c:v>12.768721506662738</c:v>
                </c:pt>
                <c:pt idx="1">
                  <c:v>13.865843640045403</c:v>
                </c:pt>
                <c:pt idx="2">
                  <c:v>11.253231083534475</c:v>
                </c:pt>
                <c:pt idx="3">
                  <c:v>9.9793419518242192</c:v>
                </c:pt>
                <c:pt idx="4">
                  <c:v>11.113169004104838</c:v>
                </c:pt>
                <c:pt idx="5">
                  <c:v>10.805559558252007</c:v>
                </c:pt>
                <c:pt idx="6">
                  <c:v>9.8574304226271892</c:v>
                </c:pt>
                <c:pt idx="7">
                  <c:v>7.7848652769682181</c:v>
                </c:pt>
                <c:pt idx="8">
                  <c:v>10.566865836471839</c:v>
                </c:pt>
                <c:pt idx="9">
                  <c:v>10.843544065263984</c:v>
                </c:pt>
                <c:pt idx="10">
                  <c:v>9.1025884151189942</c:v>
                </c:pt>
                <c:pt idx="11">
                  <c:v>11.778582034895805</c:v>
                </c:pt>
                <c:pt idx="12">
                  <c:v>10.813447091864232</c:v>
                </c:pt>
                <c:pt idx="13">
                  <c:v>9.8719363572862289</c:v>
                </c:pt>
                <c:pt idx="14">
                  <c:v>9.2390057527549665</c:v>
                </c:pt>
                <c:pt idx="15">
                  <c:v>7.4918901826319839</c:v>
                </c:pt>
                <c:pt idx="16">
                  <c:v>6.5877186679461426</c:v>
                </c:pt>
                <c:pt idx="17">
                  <c:v>6.6396949674612875</c:v>
                </c:pt>
                <c:pt idx="18">
                  <c:v>6.7998151557667725</c:v>
                </c:pt>
                <c:pt idx="19">
                  <c:v>4.9341828036519599</c:v>
                </c:pt>
                <c:pt idx="20">
                  <c:v>5.4231993258569631</c:v>
                </c:pt>
                <c:pt idx="21">
                  <c:v>3.3346384123454</c:v>
                </c:pt>
                <c:pt idx="22">
                  <c:v>6.5575369509931152</c:v>
                </c:pt>
                <c:pt idx="23">
                  <c:v>11.31868051380885</c:v>
                </c:pt>
                <c:pt idx="24">
                  <c:v>19.390042344118935</c:v>
                </c:pt>
                <c:pt idx="25">
                  <c:v>19.209104281853424</c:v>
                </c:pt>
                <c:pt idx="26">
                  <c:v>13.963661182477374</c:v>
                </c:pt>
                <c:pt idx="27">
                  <c:v>12.401766125792543</c:v>
                </c:pt>
                <c:pt idx="28">
                  <c:v>10.848423906437182</c:v>
                </c:pt>
                <c:pt idx="29">
                  <c:v>8.7138797325558315</c:v>
                </c:pt>
                <c:pt idx="30">
                  <c:v>5.0186722037564344</c:v>
                </c:pt>
                <c:pt idx="31">
                  <c:v>6.9333602054442904</c:v>
                </c:pt>
                <c:pt idx="32">
                  <c:v>8.3847556044198761</c:v>
                </c:pt>
                <c:pt idx="33">
                  <c:v>5.6914539455283739</c:v>
                </c:pt>
                <c:pt idx="34">
                  <c:v>7.401503951165207</c:v>
                </c:pt>
              </c:numCache>
              <c:extLst/>
            </c:numRef>
          </c:val>
          <c:extLst>
            <c:ext xmlns:c16="http://schemas.microsoft.com/office/drawing/2014/chart" uri="{C3380CC4-5D6E-409C-BE32-E72D297353CC}">
              <c16:uniqueId val="{00000000-DE1F-4C42-BE6C-6A960F19FFB0}"/>
            </c:ext>
          </c:extLst>
        </c:ser>
        <c:dLbls>
          <c:showLegendKey val="0"/>
          <c:showVal val="0"/>
          <c:showCatName val="0"/>
          <c:showSerName val="0"/>
          <c:showPercent val="0"/>
          <c:showBubbleSize val="0"/>
        </c:dLbls>
        <c:gapWidth val="150"/>
        <c:axId val="609286616"/>
        <c:axId val="609284320"/>
      </c:barChart>
      <c:lineChart>
        <c:grouping val="standard"/>
        <c:varyColors val="0"/>
        <c:ser>
          <c:idx val="1"/>
          <c:order val="1"/>
          <c:tx>
            <c:v>Ethane margin</c:v>
          </c:tx>
          <c:spPr>
            <a:ln w="28575" cap="rnd">
              <a:solidFill>
                <a:schemeClr val="accent2"/>
              </a:solidFill>
              <a:round/>
            </a:ln>
            <a:effectLst/>
          </c:spPr>
          <c:marker>
            <c:symbol val="none"/>
          </c:marker>
          <c:cat>
            <c:strRef>
              <c:f>'[Qtrly earnings analysis v5.xlsx]Qtr Graph Data'!$D$7:$BG$7</c:f>
              <c:strCache>
                <c:ptCount val="35"/>
                <c:pt idx="0">
                  <c:v>2015.Q1</c:v>
                </c:pt>
                <c:pt idx="1">
                  <c:v>2015.Q2</c:v>
                </c:pt>
                <c:pt idx="2">
                  <c:v>2015.Q3</c:v>
                </c:pt>
                <c:pt idx="3">
                  <c:v>2015.Q4</c:v>
                </c:pt>
                <c:pt idx="4">
                  <c:v>2016.Q1</c:v>
                </c:pt>
                <c:pt idx="5">
                  <c:v>2016.Q2</c:v>
                </c:pt>
                <c:pt idx="6">
                  <c:v>2016.Q3</c:v>
                </c:pt>
                <c:pt idx="7">
                  <c:v>2016.Q4</c:v>
                </c:pt>
                <c:pt idx="8">
                  <c:v>2017.Q1</c:v>
                </c:pt>
                <c:pt idx="9">
                  <c:v>2017.Q2</c:v>
                </c:pt>
                <c:pt idx="10">
                  <c:v>2017.Q3</c:v>
                </c:pt>
                <c:pt idx="11">
                  <c:v>2017.Q4</c:v>
                </c:pt>
                <c:pt idx="12">
                  <c:v>2018.Q1</c:v>
                </c:pt>
                <c:pt idx="13">
                  <c:v>2018.Q2</c:v>
                </c:pt>
                <c:pt idx="14">
                  <c:v>2018.Q3</c:v>
                </c:pt>
                <c:pt idx="15">
                  <c:v>2018.Q4</c:v>
                </c:pt>
                <c:pt idx="16">
                  <c:v>2019.Q1</c:v>
                </c:pt>
                <c:pt idx="17">
                  <c:v>2019.Q2</c:v>
                </c:pt>
                <c:pt idx="18">
                  <c:v>2019.Q3</c:v>
                </c:pt>
                <c:pt idx="19">
                  <c:v>2019.Q4</c:v>
                </c:pt>
                <c:pt idx="20">
                  <c:v>2020.Q1</c:v>
                </c:pt>
                <c:pt idx="21">
                  <c:v>2020.Q2</c:v>
                </c:pt>
                <c:pt idx="22">
                  <c:v>2020.Q3</c:v>
                </c:pt>
                <c:pt idx="23">
                  <c:v>2021.Q1</c:v>
                </c:pt>
                <c:pt idx="24">
                  <c:v>2021.Q2</c:v>
                </c:pt>
                <c:pt idx="25">
                  <c:v>2021.Q3</c:v>
                </c:pt>
                <c:pt idx="26">
                  <c:v>2021.Q4</c:v>
                </c:pt>
                <c:pt idx="27">
                  <c:v>2022.Q1</c:v>
                </c:pt>
                <c:pt idx="28">
                  <c:v>2022.Q2</c:v>
                </c:pt>
                <c:pt idx="29">
                  <c:v>2022.Q3</c:v>
                </c:pt>
                <c:pt idx="30">
                  <c:v>2022.Q4</c:v>
                </c:pt>
                <c:pt idx="31">
                  <c:v>2023.Q1</c:v>
                </c:pt>
                <c:pt idx="32">
                  <c:v>2023.Q2</c:v>
                </c:pt>
                <c:pt idx="33">
                  <c:v>2023.Q3</c:v>
                </c:pt>
                <c:pt idx="34">
                  <c:v>2023.Q4</c:v>
                </c:pt>
              </c:strCache>
              <c:extLst/>
            </c:strRef>
          </c:cat>
          <c:val>
            <c:numRef>
              <c:f>'[Qtrly earnings analysis v5.xlsx]Qtr Graph Data'!$D$38:$BG$38</c:f>
              <c:numCache>
                <c:formatCode>#,##0.00_);[Red]\(#,##0.00\)</c:formatCode>
                <c:ptCount val="35"/>
                <c:pt idx="0">
                  <c:v>25.339288662520051</c:v>
                </c:pt>
                <c:pt idx="1">
                  <c:v>25.210664312399292</c:v>
                </c:pt>
                <c:pt idx="2">
                  <c:v>20.791432593799001</c:v>
                </c:pt>
                <c:pt idx="3">
                  <c:v>19.466413223673314</c:v>
                </c:pt>
                <c:pt idx="4">
                  <c:v>19.301979473530391</c:v>
                </c:pt>
                <c:pt idx="5">
                  <c:v>20.868217356114812</c:v>
                </c:pt>
                <c:pt idx="6">
                  <c:v>23.868781944023965</c:v>
                </c:pt>
                <c:pt idx="7">
                  <c:v>21.627731075649052</c:v>
                </c:pt>
                <c:pt idx="8">
                  <c:v>22.601610751507121</c:v>
                </c:pt>
                <c:pt idx="9">
                  <c:v>20.758322614954405</c:v>
                </c:pt>
                <c:pt idx="10">
                  <c:v>20.159520670155747</c:v>
                </c:pt>
                <c:pt idx="11">
                  <c:v>22.267080972416519</c:v>
                </c:pt>
                <c:pt idx="12">
                  <c:v>19.260000000000002</c:v>
                </c:pt>
                <c:pt idx="13">
                  <c:v>14.76</c:v>
                </c:pt>
                <c:pt idx="14">
                  <c:v>12.36</c:v>
                </c:pt>
                <c:pt idx="15">
                  <c:v>14.59</c:v>
                </c:pt>
                <c:pt idx="16">
                  <c:v>15.01</c:v>
                </c:pt>
                <c:pt idx="17">
                  <c:v>15.71</c:v>
                </c:pt>
                <c:pt idx="18">
                  <c:v>18.989999999999998</c:v>
                </c:pt>
                <c:pt idx="19">
                  <c:v>20.45</c:v>
                </c:pt>
                <c:pt idx="20">
                  <c:v>17.79</c:v>
                </c:pt>
                <c:pt idx="21">
                  <c:v>14.79</c:v>
                </c:pt>
                <c:pt idx="22">
                  <c:v>18.059999999999999</c:v>
                </c:pt>
                <c:pt idx="23">
                  <c:v>29.3</c:v>
                </c:pt>
                <c:pt idx="24">
                  <c:v>28.07</c:v>
                </c:pt>
                <c:pt idx="25">
                  <c:v>28.58</c:v>
                </c:pt>
                <c:pt idx="26">
                  <c:v>23.02</c:v>
                </c:pt>
                <c:pt idx="27">
                  <c:v>25.37</c:v>
                </c:pt>
                <c:pt idx="28">
                  <c:v>16.260000000000002</c:v>
                </c:pt>
                <c:pt idx="29">
                  <c:v>13.97</c:v>
                </c:pt>
                <c:pt idx="30">
                  <c:v>16.03</c:v>
                </c:pt>
                <c:pt idx="31">
                  <c:v>20.420000000000002</c:v>
                </c:pt>
                <c:pt idx="32">
                  <c:v>19.84</c:v>
                </c:pt>
                <c:pt idx="33">
                  <c:v>18.45</c:v>
                </c:pt>
                <c:pt idx="34">
                  <c:v>19.739999999999998</c:v>
                </c:pt>
              </c:numCache>
              <c:extLst/>
            </c:numRef>
          </c:val>
          <c:smooth val="0"/>
          <c:extLst>
            <c:ext xmlns:c16="http://schemas.microsoft.com/office/drawing/2014/chart" uri="{C3380CC4-5D6E-409C-BE32-E72D297353CC}">
              <c16:uniqueId val="{00000001-DE1F-4C42-BE6C-6A960F19FFB0}"/>
            </c:ext>
          </c:extLst>
        </c:ser>
        <c:dLbls>
          <c:showLegendKey val="0"/>
          <c:showVal val="0"/>
          <c:showCatName val="0"/>
          <c:showSerName val="0"/>
          <c:showPercent val="0"/>
          <c:showBubbleSize val="0"/>
        </c:dLbls>
        <c:marker val="1"/>
        <c:smooth val="0"/>
        <c:axId val="640585352"/>
        <c:axId val="614561368"/>
      </c:lineChart>
      <c:catAx>
        <c:axId val="609286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Futura Medium" panose="00000400000000000000" pitchFamily="2" charset="0"/>
                <a:ea typeface="+mn-ea"/>
                <a:cs typeface="+mn-cs"/>
              </a:defRPr>
            </a:pPr>
            <a:endParaRPr lang="en-US"/>
          </a:p>
        </c:txPr>
        <c:crossAx val="609284320"/>
        <c:crosses val="autoZero"/>
        <c:auto val="1"/>
        <c:lblAlgn val="ctr"/>
        <c:lblOffset val="100"/>
        <c:tickLblSkip val="3"/>
        <c:noMultiLvlLbl val="0"/>
      </c:catAx>
      <c:valAx>
        <c:axId val="609284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rgbClr val="595959"/>
                    </a:solidFill>
                    <a:latin typeface="Futura Medium" panose="00000400000000000000" pitchFamily="2" charset="0"/>
                    <a:ea typeface="+mn-ea"/>
                    <a:cs typeface="+mn-cs"/>
                  </a:defRPr>
                </a:pPr>
                <a:r>
                  <a:rPr lang="en-US" sz="1100" b="1">
                    <a:solidFill>
                      <a:srgbClr val="595959"/>
                    </a:solidFill>
                  </a:rPr>
                  <a:t>Earnings Indicator ¢/lb</a:t>
                </a:r>
              </a:p>
            </c:rich>
          </c:tx>
          <c:overlay val="0"/>
          <c:spPr>
            <a:noFill/>
            <a:ln>
              <a:noFill/>
            </a:ln>
            <a:effectLst/>
          </c:spPr>
          <c:txPr>
            <a:bodyPr rot="-5400000" spcFirstLastPara="1" vertOverflow="ellipsis" vert="horz" wrap="square" anchor="ctr" anchorCtr="1"/>
            <a:lstStyle/>
            <a:p>
              <a:pPr>
                <a:defRPr sz="1100" b="1" i="0" u="none" strike="noStrike" kern="1200" baseline="0">
                  <a:solidFill>
                    <a:srgbClr val="595959"/>
                  </a:solidFill>
                  <a:latin typeface="Futura Medium" panose="00000400000000000000" pitchFamily="2" charset="0"/>
                  <a:ea typeface="+mn-ea"/>
                  <a:cs typeface="+mn-cs"/>
                </a:defRPr>
              </a:pPr>
              <a:endParaRPr lang="en-US"/>
            </a:p>
          </c:txPr>
        </c:title>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595959"/>
                </a:solidFill>
                <a:latin typeface="Futura Medium" panose="00000400000000000000" pitchFamily="2" charset="0"/>
                <a:ea typeface="+mn-ea"/>
                <a:cs typeface="+mn-cs"/>
              </a:defRPr>
            </a:pPr>
            <a:endParaRPr lang="en-US"/>
          </a:p>
        </c:txPr>
        <c:crossAx val="609286616"/>
        <c:crosses val="autoZero"/>
        <c:crossBetween val="between"/>
      </c:valAx>
      <c:valAx>
        <c:axId val="614561368"/>
        <c:scaling>
          <c:orientation val="minMax"/>
          <c:min val="10"/>
        </c:scaling>
        <c:delete val="0"/>
        <c:axPos val="r"/>
        <c:title>
          <c:tx>
            <c:rich>
              <a:bodyPr rot="-5400000" spcFirstLastPara="1" vertOverflow="ellipsis" vert="horz" wrap="square" anchor="ctr" anchorCtr="1"/>
              <a:lstStyle/>
              <a:p>
                <a:pPr algn="ctr">
                  <a:defRPr lang="en-US" sz="1100" b="1" i="0" u="none" strike="noStrike" kern="1200" baseline="0">
                    <a:solidFill>
                      <a:srgbClr val="595959"/>
                    </a:solidFill>
                    <a:latin typeface="Futura Medium" panose="00000400000000000000" pitchFamily="2" charset="0"/>
                    <a:ea typeface="+mn-ea"/>
                    <a:cs typeface="+mn-cs"/>
                  </a:defRPr>
                </a:pPr>
                <a:r>
                  <a:rPr lang="en-US" sz="1100" b="1" i="0" u="none" strike="noStrike" kern="1200" baseline="0">
                    <a:solidFill>
                      <a:srgbClr val="595959"/>
                    </a:solidFill>
                    <a:latin typeface="Futura Medium" panose="00000400000000000000" pitchFamily="2" charset="0"/>
                    <a:ea typeface="+mn-ea"/>
                    <a:cs typeface="+mn-cs"/>
                  </a:rPr>
                  <a:t>Cracker Margins ¢/lb</a:t>
                </a:r>
              </a:p>
            </c:rich>
          </c:tx>
          <c:overlay val="0"/>
          <c:spPr>
            <a:noFill/>
            <a:ln>
              <a:noFill/>
            </a:ln>
            <a:effectLst/>
          </c:spPr>
          <c:txPr>
            <a:bodyPr rot="-5400000" spcFirstLastPara="1" vertOverflow="ellipsis" vert="horz" wrap="square" anchor="ctr" anchorCtr="1"/>
            <a:lstStyle/>
            <a:p>
              <a:pPr algn="ctr">
                <a:defRPr lang="en-US" sz="1100" b="1" i="0" u="none" strike="noStrike" kern="1200" baseline="0">
                  <a:solidFill>
                    <a:srgbClr val="595959"/>
                  </a:solidFill>
                  <a:latin typeface="Futura Medium" panose="00000400000000000000" pitchFamily="2" charset="0"/>
                  <a:ea typeface="+mn-ea"/>
                  <a:cs typeface="+mn-cs"/>
                </a:defRPr>
              </a:pPr>
              <a:endParaRPr lang="en-US"/>
            </a:p>
          </c:txPr>
        </c:title>
        <c:numFmt formatCode="#,##0.00_);[Red]\(#,##0.00\)" sourceLinked="1"/>
        <c:majorTickMark val="out"/>
        <c:minorTickMark val="none"/>
        <c:tickLblPos val="nextTo"/>
        <c:spPr>
          <a:noFill/>
          <a:ln>
            <a:noFill/>
          </a:ln>
          <a:effectLst/>
        </c:spPr>
        <c:txPr>
          <a:bodyPr rot="-60000000" spcFirstLastPara="1" vertOverflow="ellipsis" vert="horz" wrap="square" anchor="ctr" anchorCtr="1"/>
          <a:lstStyle/>
          <a:p>
            <a:pPr algn="ctr">
              <a:defRPr lang="en-US" sz="1100" b="1" i="0" u="none" strike="noStrike" kern="1200" baseline="0">
                <a:solidFill>
                  <a:srgbClr val="595959"/>
                </a:solidFill>
                <a:latin typeface="Futura Medium" panose="00000400000000000000" pitchFamily="2" charset="0"/>
                <a:ea typeface="+mn-ea"/>
                <a:cs typeface="+mn-cs"/>
              </a:defRPr>
            </a:pPr>
            <a:endParaRPr lang="en-US"/>
          </a:p>
        </c:txPr>
        <c:crossAx val="640585352"/>
        <c:crosses val="max"/>
        <c:crossBetween val="between"/>
      </c:valAx>
      <c:catAx>
        <c:axId val="640585352"/>
        <c:scaling>
          <c:orientation val="minMax"/>
        </c:scaling>
        <c:delete val="1"/>
        <c:axPos val="b"/>
        <c:numFmt formatCode="General" sourceLinked="1"/>
        <c:majorTickMark val="out"/>
        <c:minorTickMark val="none"/>
        <c:tickLblPos val="nextTo"/>
        <c:crossAx val="6145613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Futura Medium" panose="00000400000000000000" pitchFamily="2"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latin typeface="Futura Medium" panose="00000400000000000000" pitchFamily="2"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0.27468</cdr:x>
      <cdr:y>0.3755</cdr:y>
    </cdr:from>
    <cdr:to>
      <cdr:x>0.38025</cdr:x>
      <cdr:y>0.52086</cdr:y>
    </cdr:to>
    <cdr:sp macro="" textlink="">
      <cdr:nvSpPr>
        <cdr:cNvPr id="2" name="TextBox 1">
          <a:extLst xmlns:a="http://schemas.openxmlformats.org/drawingml/2006/main">
            <a:ext uri="{FF2B5EF4-FFF2-40B4-BE49-F238E27FC236}">
              <a16:creationId xmlns:a16="http://schemas.microsoft.com/office/drawing/2014/main" id="{F91BC138-D3BF-E005-B688-8BD1C5CD721D}"/>
            </a:ext>
          </a:extLst>
        </cdr:cNvPr>
        <cdr:cNvSpPr txBox="1"/>
      </cdr:nvSpPr>
      <cdr:spPr>
        <a:xfrm xmlns:a="http://schemas.openxmlformats.org/drawingml/2006/main">
          <a:off x="2379133" y="2362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a:t>New crackers startup</a:t>
          </a:r>
        </a:p>
      </cdr:txBody>
    </cdr:sp>
  </cdr:relSizeAnchor>
  <cdr:relSizeAnchor xmlns:cdr="http://schemas.openxmlformats.org/drawingml/2006/chartDrawing">
    <cdr:from>
      <cdr:x>0.4714</cdr:x>
      <cdr:y>0.56106</cdr:y>
    </cdr:from>
    <cdr:to>
      <cdr:x>0.65126</cdr:x>
      <cdr:y>0.66604</cdr:y>
    </cdr:to>
    <cdr:sp macro="" textlink="">
      <cdr:nvSpPr>
        <cdr:cNvPr id="3" name="TextBox 1">
          <a:extLst xmlns:a="http://schemas.openxmlformats.org/drawingml/2006/main">
            <a:ext uri="{FF2B5EF4-FFF2-40B4-BE49-F238E27FC236}">
              <a16:creationId xmlns:a16="http://schemas.microsoft.com/office/drawing/2014/main" id="{B088BE20-99F8-F25B-AF90-5CA26DA24E24}"/>
            </a:ext>
          </a:extLst>
        </cdr:cNvPr>
        <cdr:cNvSpPr txBox="1"/>
      </cdr:nvSpPr>
      <cdr:spPr>
        <a:xfrm xmlns:a="http://schemas.openxmlformats.org/drawingml/2006/main">
          <a:off x="4086020" y="3533790"/>
          <a:ext cx="1558981" cy="66120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t>Lockdowns,</a:t>
          </a:r>
          <a:r>
            <a:rPr lang="en-US" sz="1100" b="1" baseline="0"/>
            <a:t> </a:t>
          </a:r>
        </a:p>
        <a:p xmlns:a="http://schemas.openxmlformats.org/drawingml/2006/main">
          <a:r>
            <a:rPr lang="en-US" sz="1100" b="1" baseline="0"/>
            <a:t>demand destruction</a:t>
          </a:r>
          <a:endParaRPr lang="en-US" sz="1100" b="1"/>
        </a:p>
      </cdr:txBody>
    </cdr:sp>
  </cdr:relSizeAnchor>
  <cdr:relSizeAnchor xmlns:cdr="http://schemas.openxmlformats.org/drawingml/2006/chartDrawing">
    <cdr:from>
      <cdr:x>0.57087</cdr:x>
      <cdr:y>0.12113</cdr:y>
    </cdr:from>
    <cdr:to>
      <cdr:x>0.67644</cdr:x>
      <cdr:y>0.26649</cdr:y>
    </cdr:to>
    <cdr:sp macro="" textlink="">
      <cdr:nvSpPr>
        <cdr:cNvPr id="4" name="TextBox 1">
          <a:extLst xmlns:a="http://schemas.openxmlformats.org/drawingml/2006/main">
            <a:ext uri="{FF2B5EF4-FFF2-40B4-BE49-F238E27FC236}">
              <a16:creationId xmlns:a16="http://schemas.microsoft.com/office/drawing/2014/main" id="{3091607A-2EA4-F118-B857-9991AB2D53F4}"/>
            </a:ext>
          </a:extLst>
        </cdr:cNvPr>
        <cdr:cNvSpPr txBox="1"/>
      </cdr:nvSpPr>
      <cdr:spPr>
        <a:xfrm xmlns:a="http://schemas.openxmlformats.org/drawingml/2006/main">
          <a:off x="4944534" y="76200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Recovery, restock</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07CC4-D6C4-45B5-A497-455426AA89A1}" type="datetimeFigureOut">
              <a:rPr lang="en-US" smtClean="0"/>
              <a:t>3/7/2024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8225FA-5014-4650-AD70-308647FA119D}" type="slidenum">
              <a:rPr lang="en-US" smtClean="0"/>
              <a:t>‹#›</a:t>
            </a:fld>
            <a:endParaRPr lang="en-US"/>
          </a:p>
        </p:txBody>
      </p:sp>
    </p:spTree>
    <p:extLst>
      <p:ext uri="{BB962C8B-B14F-4D97-AF65-F5344CB8AC3E}">
        <p14:creationId xmlns:p14="http://schemas.microsoft.com/office/powerpoint/2010/main" val="74903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endParaRPr lang="en-GB" dirty="0">
              <a:latin typeface="ShellMedium" panose="00000600000000000000" pitchFamily="50"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ShellMedium" panose="00000600000000000000" pitchFamily="50" charset="0"/>
              </a:rPr>
              <a:pPr/>
              <a:t>6</a:t>
            </a:fld>
            <a:endParaRPr lang="en-GB" dirty="0">
              <a:latin typeface="ShellMedium" panose="00000600000000000000" pitchFamily="50" charset="0"/>
            </a:endParaRPr>
          </a:p>
        </p:txBody>
      </p:sp>
    </p:spTree>
    <p:extLst>
      <p:ext uri="{BB962C8B-B14F-4D97-AF65-F5344CB8AC3E}">
        <p14:creationId xmlns:p14="http://schemas.microsoft.com/office/powerpoint/2010/main" val="516047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endParaRPr lang="en-GB" dirty="0">
              <a:latin typeface="ShellMedium" panose="00000600000000000000" pitchFamily="50"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ShellMedium" panose="00000600000000000000" pitchFamily="50" charset="0"/>
              </a:rPr>
              <a:pPr/>
              <a:t>15</a:t>
            </a:fld>
            <a:endParaRPr lang="en-GB" dirty="0">
              <a:latin typeface="ShellMedium" panose="00000600000000000000" pitchFamily="50" charset="0"/>
            </a:endParaRPr>
          </a:p>
        </p:txBody>
      </p:sp>
    </p:spTree>
    <p:extLst>
      <p:ext uri="{BB962C8B-B14F-4D97-AF65-F5344CB8AC3E}">
        <p14:creationId xmlns:p14="http://schemas.microsoft.com/office/powerpoint/2010/main" val="443998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endParaRPr lang="en-GB" dirty="0">
              <a:latin typeface="ShellMedium" panose="00000600000000000000" pitchFamily="50"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ShellMedium" panose="00000600000000000000" pitchFamily="50" charset="0"/>
              </a:rPr>
              <a:pPr/>
              <a:t>16</a:t>
            </a:fld>
            <a:endParaRPr lang="en-GB" dirty="0">
              <a:latin typeface="ShellMedium" panose="00000600000000000000" pitchFamily="50" charset="0"/>
            </a:endParaRPr>
          </a:p>
        </p:txBody>
      </p:sp>
    </p:spTree>
    <p:extLst>
      <p:ext uri="{BB962C8B-B14F-4D97-AF65-F5344CB8AC3E}">
        <p14:creationId xmlns:p14="http://schemas.microsoft.com/office/powerpoint/2010/main" val="3547329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E799493-6412-4470-9830-D005B358D66E}" type="slidenum">
              <a:rPr lang="en-GB" smtClean="0">
                <a:latin typeface="ShellMedium" panose="00000600000000000000" pitchFamily="50" charset="0"/>
              </a:rPr>
              <a:pPr/>
              <a:t>17</a:t>
            </a:fld>
            <a:endParaRPr lang="en-GB" dirty="0">
              <a:latin typeface="ShellMedium" panose="00000600000000000000" pitchFamily="50" charset="0"/>
            </a:endParaRPr>
          </a:p>
        </p:txBody>
      </p:sp>
    </p:spTree>
    <p:extLst>
      <p:ext uri="{BB962C8B-B14F-4D97-AF65-F5344CB8AC3E}">
        <p14:creationId xmlns:p14="http://schemas.microsoft.com/office/powerpoint/2010/main" val="3009593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endParaRPr lang="en-GB" dirty="0">
              <a:latin typeface="ShellMedium" panose="00000600000000000000" pitchFamily="50"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ShellMedium" panose="00000600000000000000" pitchFamily="50" charset="0"/>
              </a:rPr>
              <a:pPr/>
              <a:t>18</a:t>
            </a:fld>
            <a:endParaRPr lang="en-GB" dirty="0">
              <a:latin typeface="ShellMedium" panose="00000600000000000000" pitchFamily="50" charset="0"/>
            </a:endParaRPr>
          </a:p>
        </p:txBody>
      </p:sp>
    </p:spTree>
    <p:extLst>
      <p:ext uri="{BB962C8B-B14F-4D97-AF65-F5344CB8AC3E}">
        <p14:creationId xmlns:p14="http://schemas.microsoft.com/office/powerpoint/2010/main" val="2244169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endParaRPr lang="en-GB" dirty="0">
              <a:latin typeface="ShellMedium" panose="00000600000000000000" pitchFamily="50"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ShellMedium" panose="00000600000000000000" pitchFamily="50" charset="0"/>
              </a:rPr>
              <a:pPr/>
              <a:t>19</a:t>
            </a:fld>
            <a:endParaRPr lang="en-GB" dirty="0">
              <a:latin typeface="ShellMedium" panose="00000600000000000000" pitchFamily="50" charset="0"/>
            </a:endParaRPr>
          </a:p>
        </p:txBody>
      </p:sp>
    </p:spTree>
    <p:extLst>
      <p:ext uri="{BB962C8B-B14F-4D97-AF65-F5344CB8AC3E}">
        <p14:creationId xmlns:p14="http://schemas.microsoft.com/office/powerpoint/2010/main" val="3933510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endParaRPr lang="en-GB" dirty="0">
              <a:latin typeface="ShellMedium" panose="00000600000000000000" pitchFamily="50"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ShellMedium" panose="00000600000000000000" pitchFamily="50" charset="0"/>
              </a:rPr>
              <a:pPr/>
              <a:t>20</a:t>
            </a:fld>
            <a:endParaRPr lang="en-GB" dirty="0">
              <a:latin typeface="ShellMedium" panose="00000600000000000000" pitchFamily="50" charset="0"/>
            </a:endParaRPr>
          </a:p>
        </p:txBody>
      </p:sp>
    </p:spTree>
    <p:extLst>
      <p:ext uri="{BB962C8B-B14F-4D97-AF65-F5344CB8AC3E}">
        <p14:creationId xmlns:p14="http://schemas.microsoft.com/office/powerpoint/2010/main" val="2606486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endParaRPr lang="en-GB" dirty="0">
              <a:latin typeface="ShellMedium" panose="00000600000000000000" pitchFamily="50"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ShellMedium" panose="00000600000000000000" pitchFamily="50" charset="0"/>
              </a:rPr>
              <a:pPr/>
              <a:t>21</a:t>
            </a:fld>
            <a:endParaRPr lang="en-GB" dirty="0">
              <a:latin typeface="ShellMedium" panose="00000600000000000000" pitchFamily="50" charset="0"/>
            </a:endParaRPr>
          </a:p>
        </p:txBody>
      </p:sp>
    </p:spTree>
    <p:extLst>
      <p:ext uri="{BB962C8B-B14F-4D97-AF65-F5344CB8AC3E}">
        <p14:creationId xmlns:p14="http://schemas.microsoft.com/office/powerpoint/2010/main" val="3665195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endParaRPr lang="en-GB" dirty="0">
              <a:latin typeface="ShellMedium" panose="00000600000000000000" pitchFamily="50"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ShellMedium" panose="00000600000000000000" pitchFamily="50" charset="0"/>
              </a:rPr>
              <a:pPr/>
              <a:t>22</a:t>
            </a:fld>
            <a:endParaRPr lang="en-GB" dirty="0">
              <a:latin typeface="ShellMedium" panose="00000600000000000000" pitchFamily="50" charset="0"/>
            </a:endParaRPr>
          </a:p>
        </p:txBody>
      </p:sp>
    </p:spTree>
    <p:extLst>
      <p:ext uri="{BB962C8B-B14F-4D97-AF65-F5344CB8AC3E}">
        <p14:creationId xmlns:p14="http://schemas.microsoft.com/office/powerpoint/2010/main" val="3177260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endParaRPr lang="en-GB" dirty="0">
              <a:latin typeface="ShellMedium" panose="00000600000000000000" pitchFamily="50"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ShellMedium" panose="00000600000000000000" pitchFamily="50" charset="0"/>
              </a:rPr>
              <a:pPr/>
              <a:t>23</a:t>
            </a:fld>
            <a:endParaRPr lang="en-GB" dirty="0">
              <a:latin typeface="ShellMedium" panose="00000600000000000000" pitchFamily="50" charset="0"/>
            </a:endParaRPr>
          </a:p>
        </p:txBody>
      </p:sp>
    </p:spTree>
    <p:extLst>
      <p:ext uri="{BB962C8B-B14F-4D97-AF65-F5344CB8AC3E}">
        <p14:creationId xmlns:p14="http://schemas.microsoft.com/office/powerpoint/2010/main" val="2414548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ShellMedium" panose="00000600000000000000" pitchFamily="50"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ShellMedium" panose="00000600000000000000" pitchFamily="50" charset="0"/>
              </a:rPr>
              <a:pPr/>
              <a:t>24</a:t>
            </a:fld>
            <a:endParaRPr lang="en-GB" dirty="0">
              <a:latin typeface="ShellMedium" panose="00000600000000000000" pitchFamily="50" charset="0"/>
            </a:endParaRPr>
          </a:p>
        </p:txBody>
      </p:sp>
    </p:spTree>
    <p:extLst>
      <p:ext uri="{BB962C8B-B14F-4D97-AF65-F5344CB8AC3E}">
        <p14:creationId xmlns:p14="http://schemas.microsoft.com/office/powerpoint/2010/main" val="51329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E799493-6412-4470-9830-D005B358D66E}" type="slidenum">
              <a:rPr lang="en-GB" smtClean="0">
                <a:latin typeface="ShellMedium" panose="00000600000000000000" pitchFamily="50" charset="0"/>
              </a:rPr>
              <a:pPr/>
              <a:t>7</a:t>
            </a:fld>
            <a:endParaRPr lang="en-GB" dirty="0">
              <a:latin typeface="ShellMedium" panose="00000600000000000000" pitchFamily="50" charset="0"/>
            </a:endParaRPr>
          </a:p>
        </p:txBody>
      </p:sp>
    </p:spTree>
    <p:extLst>
      <p:ext uri="{BB962C8B-B14F-4D97-AF65-F5344CB8AC3E}">
        <p14:creationId xmlns:p14="http://schemas.microsoft.com/office/powerpoint/2010/main" val="1886847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endParaRPr lang="en-GB" dirty="0">
              <a:latin typeface="ShellMedium" panose="00000600000000000000" pitchFamily="50"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ShellMedium" panose="00000600000000000000" pitchFamily="50" charset="0"/>
              </a:rPr>
              <a:pPr/>
              <a:t>8</a:t>
            </a:fld>
            <a:endParaRPr lang="en-GB" dirty="0">
              <a:latin typeface="ShellMedium" panose="00000600000000000000" pitchFamily="50" charset="0"/>
            </a:endParaRPr>
          </a:p>
        </p:txBody>
      </p:sp>
    </p:spTree>
    <p:extLst>
      <p:ext uri="{BB962C8B-B14F-4D97-AF65-F5344CB8AC3E}">
        <p14:creationId xmlns:p14="http://schemas.microsoft.com/office/powerpoint/2010/main" val="406591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endParaRPr lang="en-GB" dirty="0">
              <a:latin typeface="ShellMedium" panose="00000600000000000000" pitchFamily="50"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ShellMedium" panose="00000600000000000000" pitchFamily="50" charset="0"/>
              </a:rPr>
              <a:pPr/>
              <a:t>9</a:t>
            </a:fld>
            <a:endParaRPr lang="en-GB" dirty="0">
              <a:latin typeface="ShellMedium" panose="00000600000000000000" pitchFamily="50" charset="0"/>
            </a:endParaRPr>
          </a:p>
        </p:txBody>
      </p:sp>
    </p:spTree>
    <p:extLst>
      <p:ext uri="{BB962C8B-B14F-4D97-AF65-F5344CB8AC3E}">
        <p14:creationId xmlns:p14="http://schemas.microsoft.com/office/powerpoint/2010/main" val="3665195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E799493-6412-4470-9830-D005B358D66E}" type="slidenum">
              <a:rPr lang="en-GB" smtClean="0">
                <a:latin typeface="ShellMedium" panose="00000600000000000000" pitchFamily="50" charset="0"/>
              </a:rPr>
              <a:pPr/>
              <a:t>10</a:t>
            </a:fld>
            <a:endParaRPr lang="en-GB" dirty="0">
              <a:latin typeface="ShellMedium" panose="00000600000000000000" pitchFamily="50" charset="0"/>
            </a:endParaRPr>
          </a:p>
        </p:txBody>
      </p:sp>
    </p:spTree>
    <p:extLst>
      <p:ext uri="{BB962C8B-B14F-4D97-AF65-F5344CB8AC3E}">
        <p14:creationId xmlns:p14="http://schemas.microsoft.com/office/powerpoint/2010/main" val="2019289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endParaRPr lang="en-GB" dirty="0">
              <a:latin typeface="ShellMedium" panose="00000600000000000000" pitchFamily="50"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ShellMedium" panose="00000600000000000000" pitchFamily="50" charset="0"/>
              </a:rPr>
              <a:pPr/>
              <a:t>11</a:t>
            </a:fld>
            <a:endParaRPr lang="en-GB" dirty="0">
              <a:latin typeface="ShellMedium" panose="00000600000000000000" pitchFamily="50" charset="0"/>
            </a:endParaRPr>
          </a:p>
        </p:txBody>
      </p:sp>
    </p:spTree>
    <p:extLst>
      <p:ext uri="{BB962C8B-B14F-4D97-AF65-F5344CB8AC3E}">
        <p14:creationId xmlns:p14="http://schemas.microsoft.com/office/powerpoint/2010/main" val="2057753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endParaRPr lang="en-GB" dirty="0">
              <a:latin typeface="ShellMedium" panose="00000600000000000000" pitchFamily="50"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ShellMedium" panose="00000600000000000000" pitchFamily="50" charset="0"/>
              </a:rPr>
              <a:pPr/>
              <a:t>12</a:t>
            </a:fld>
            <a:endParaRPr lang="en-GB" dirty="0">
              <a:latin typeface="ShellMedium" panose="00000600000000000000" pitchFamily="50" charset="0"/>
            </a:endParaRPr>
          </a:p>
        </p:txBody>
      </p:sp>
    </p:spTree>
    <p:extLst>
      <p:ext uri="{BB962C8B-B14F-4D97-AF65-F5344CB8AC3E}">
        <p14:creationId xmlns:p14="http://schemas.microsoft.com/office/powerpoint/2010/main" val="776455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E799493-6412-4470-9830-D005B358D66E}" type="slidenum">
              <a:rPr lang="en-GB" smtClean="0">
                <a:latin typeface="ShellMedium" panose="00000600000000000000" pitchFamily="50" charset="0"/>
              </a:rPr>
              <a:pPr/>
              <a:t>13</a:t>
            </a:fld>
            <a:endParaRPr lang="en-GB" dirty="0">
              <a:latin typeface="ShellMedium" panose="00000600000000000000" pitchFamily="50" charset="0"/>
            </a:endParaRPr>
          </a:p>
        </p:txBody>
      </p:sp>
    </p:spTree>
    <p:extLst>
      <p:ext uri="{BB962C8B-B14F-4D97-AF65-F5344CB8AC3E}">
        <p14:creationId xmlns:p14="http://schemas.microsoft.com/office/powerpoint/2010/main" val="295468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normAutofit/>
          </a:bodyPr>
          <a:lstStyle/>
          <a:p>
            <a:endParaRPr lang="en-GB" dirty="0">
              <a:latin typeface="ShellMedium" panose="00000600000000000000" pitchFamily="50"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ShellMedium" panose="00000600000000000000" pitchFamily="50" charset="0"/>
              </a:rPr>
              <a:pPr/>
              <a:t>14</a:t>
            </a:fld>
            <a:endParaRPr lang="en-GB" dirty="0">
              <a:latin typeface="ShellMedium" panose="00000600000000000000" pitchFamily="50" charset="0"/>
            </a:endParaRPr>
          </a:p>
        </p:txBody>
      </p:sp>
    </p:spTree>
    <p:extLst>
      <p:ext uri="{BB962C8B-B14F-4D97-AF65-F5344CB8AC3E}">
        <p14:creationId xmlns:p14="http://schemas.microsoft.com/office/powerpoint/2010/main" val="3841236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March 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2851D-C4C2-4C61-9B69-EABAF103ACF4}" type="slidenum">
              <a:rPr lang="en-US" smtClean="0"/>
              <a:t>‹#›</a:t>
            </a:fld>
            <a:endParaRPr lang="en-US"/>
          </a:p>
        </p:txBody>
      </p:sp>
    </p:spTree>
    <p:extLst>
      <p:ext uri="{BB962C8B-B14F-4D97-AF65-F5344CB8AC3E}">
        <p14:creationId xmlns:p14="http://schemas.microsoft.com/office/powerpoint/2010/main" val="1424000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March 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2851D-C4C2-4C61-9B69-EABAF103ACF4}" type="slidenum">
              <a:rPr lang="en-US" smtClean="0"/>
              <a:t>‹#›</a:t>
            </a:fld>
            <a:endParaRPr lang="en-US"/>
          </a:p>
        </p:txBody>
      </p:sp>
    </p:spTree>
    <p:extLst>
      <p:ext uri="{BB962C8B-B14F-4D97-AF65-F5344CB8AC3E}">
        <p14:creationId xmlns:p14="http://schemas.microsoft.com/office/powerpoint/2010/main" val="159103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March 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2851D-C4C2-4C61-9B69-EABAF103ACF4}" type="slidenum">
              <a:rPr lang="en-US" smtClean="0"/>
              <a:t>‹#›</a:t>
            </a:fld>
            <a:endParaRPr lang="en-US"/>
          </a:p>
        </p:txBody>
      </p:sp>
    </p:spTree>
    <p:extLst>
      <p:ext uri="{BB962C8B-B14F-4D97-AF65-F5344CB8AC3E}">
        <p14:creationId xmlns:p14="http://schemas.microsoft.com/office/powerpoint/2010/main" val="348410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26" name="Rectangle 25"/>
          <p:cNvSpPr/>
          <p:nvPr userDrawn="1"/>
        </p:nvSpPr>
        <p:spPr bwMode="gray">
          <a:xfrm>
            <a:off x="1" y="4313784"/>
            <a:ext cx="12192000" cy="2544215"/>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bg1"/>
              </a:solidFill>
            </a:endParaRPr>
          </a:p>
        </p:txBody>
      </p:sp>
      <p:sp>
        <p:nvSpPr>
          <p:cNvPr id="27" name="Rectangle 26" descr="&lt;Shell Yellow Bar&gt;" title="&lt;Shell Yellow Bar&gt;"/>
          <p:cNvSpPr/>
          <p:nvPr userDrawn="1"/>
        </p:nvSpPr>
        <p:spPr bwMode="gray">
          <a:xfrm>
            <a:off x="761993" y="1524000"/>
            <a:ext cx="1269984" cy="75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8" name="Title 1"/>
          <p:cNvSpPr>
            <a:spLocks noGrp="1"/>
          </p:cNvSpPr>
          <p:nvPr>
            <p:ph type="title"/>
          </p:nvPr>
        </p:nvSpPr>
        <p:spPr>
          <a:xfrm>
            <a:off x="763200" y="2636980"/>
            <a:ext cx="6397451" cy="1362075"/>
          </a:xfrm>
          <a:prstGeom prst="rect">
            <a:avLst/>
          </a:prstGeom>
        </p:spPr>
        <p:txBody>
          <a:bodyPr lIns="0" tIns="0" rIns="0" bIns="0"/>
          <a:lstStyle>
            <a:lvl1pPr algn="l">
              <a:defRPr sz="1400" b="0" cap="none" baseline="0">
                <a:solidFill>
                  <a:schemeClr val="tx1"/>
                </a:solidFill>
                <a:latin typeface="ShellBold" panose="00000800000000000000" pitchFamily="50" charset="0"/>
              </a:defRPr>
            </a:lvl1pPr>
          </a:lstStyle>
          <a:p>
            <a:r>
              <a:rPr lang="en-GB"/>
              <a:t>Click to edit Master title style</a:t>
            </a:r>
            <a:endParaRPr lang="en-GB" dirty="0"/>
          </a:p>
        </p:txBody>
      </p:sp>
      <p:sp>
        <p:nvSpPr>
          <p:cNvPr id="25" name="Text Placeholder 2"/>
          <p:cNvSpPr>
            <a:spLocks noGrp="1"/>
          </p:cNvSpPr>
          <p:nvPr>
            <p:ph type="body" idx="1"/>
          </p:nvPr>
        </p:nvSpPr>
        <p:spPr>
          <a:xfrm>
            <a:off x="763200" y="1696947"/>
            <a:ext cx="6397451" cy="821230"/>
          </a:xfrm>
          <a:prstGeom prst="rect">
            <a:avLst/>
          </a:prstGeom>
        </p:spPr>
        <p:txBody>
          <a:bodyPr lIns="0" tIns="0" rIns="0" bIns="0" anchor="t" anchorCtr="0"/>
          <a:lstStyle>
            <a:lvl1pPr marL="0" indent="0">
              <a:lnSpc>
                <a:spcPct val="100000"/>
              </a:lnSpc>
              <a:spcAft>
                <a:spcPts val="0"/>
              </a:spcAft>
              <a:buNone/>
              <a:defRPr sz="2800" b="0" cap="none" baseline="0">
                <a:solidFill>
                  <a:schemeClr val="tx1"/>
                </a:solidFill>
                <a:latin typeface="ShellBold" panose="00000800000000000000" pitchFamily="50"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GB"/>
              <a:t>Click to edit Master text styles</a:t>
            </a:r>
            <a:endParaRPr lang="en-GB" dirty="0"/>
          </a:p>
        </p:txBody>
      </p:sp>
      <p:sp>
        <p:nvSpPr>
          <p:cNvPr id="34" name="Text Placeholder 13"/>
          <p:cNvSpPr>
            <a:spLocks noGrp="1"/>
          </p:cNvSpPr>
          <p:nvPr>
            <p:ph type="body" sz="quarter" idx="13" hasCustomPrompt="1"/>
          </p:nvPr>
        </p:nvSpPr>
        <p:spPr bwMode="gray">
          <a:xfrm>
            <a:off x="7402833" y="1924112"/>
            <a:ext cx="4274842" cy="2930523"/>
          </a:xfrm>
          <a:prstGeom prst="rect">
            <a:avLst/>
          </a:prstGeom>
        </p:spPr>
        <p:txBody>
          <a:bodyPr lIns="0" tIns="0" rIns="0" bIns="0"/>
          <a:lstStyle>
            <a:lvl1pPr marL="0" algn="r" defTabSz="1219170" rtl="0" eaLnBrk="1" latinLnBrk="0" hangingPunct="1">
              <a:lnSpc>
                <a:spcPct val="100000"/>
              </a:lnSpc>
              <a:buClr>
                <a:srgbClr val="DD1D21"/>
              </a:buClr>
              <a:buSzPct val="85000"/>
              <a:buNone/>
              <a:tabLst>
                <a:tab pos="1081088" algn="l"/>
              </a:tabLst>
              <a:defRPr lang="en-GB" sz="20000" kern="10000" spc="-1000" baseline="0" dirty="0">
                <a:ln w="3175">
                  <a:noFill/>
                </a:ln>
                <a:solidFill>
                  <a:schemeClr val="accent1"/>
                </a:solidFill>
                <a:latin typeface="ShellBold" panose="00000800000000000000" pitchFamily="50" charset="0"/>
                <a:ea typeface="ShellMedium" panose="00000600000000000000" pitchFamily="50" charset="0"/>
                <a:cs typeface="ShellBold" panose="00000800000000000000" pitchFamily="50" charset="0"/>
              </a:defRPr>
            </a:lvl1pPr>
          </a:lstStyle>
          <a:p>
            <a:pPr lvl="0"/>
            <a:r>
              <a:rPr lang="en-GB" dirty="0"/>
              <a:t>0.0</a:t>
            </a:r>
          </a:p>
        </p:txBody>
      </p:sp>
      <p:sp>
        <p:nvSpPr>
          <p:cNvPr id="14"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February / March 2024</a:t>
            </a:r>
            <a:endParaRPr lang="en-GB" noProof="1"/>
          </a:p>
        </p:txBody>
      </p:sp>
      <p:sp>
        <p:nvSpPr>
          <p:cNvPr id="15" name="Text Box 11" descr="&lt;COMPANY_NAME&gt;"/>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 </a:t>
            </a:r>
          </a:p>
        </p:txBody>
      </p:sp>
      <p:sp>
        <p:nvSpPr>
          <p:cNvPr id="2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22"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US" noProof="1"/>
              <a:t>TXOGA - HCAD 2024 Refining &amp; Petrochemicals Outlook</a:t>
            </a:r>
            <a:endParaRPr lang="en-GB" noProof="1"/>
          </a:p>
        </p:txBody>
      </p:sp>
    </p:spTree>
    <p:extLst>
      <p:ext uri="{BB962C8B-B14F-4D97-AF65-F5344CB8AC3E}">
        <p14:creationId xmlns:p14="http://schemas.microsoft.com/office/powerpoint/2010/main" val="14338397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High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4"/>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sz="2400" b="0" kern="1200" cap="none" baseline="0" noProof="0" dirty="0" smtClean="0">
                <a:solidFill>
                  <a:schemeClr val="tx1"/>
                </a:solidFill>
                <a:latin typeface="ShellBold" panose="00000800000000000000" pitchFamily="50" charset="0"/>
                <a:ea typeface="+mj-ea"/>
                <a:cs typeface="+mj-cs"/>
              </a:defRPr>
            </a:lvl1pPr>
          </a:lstStyle>
          <a:p>
            <a:pPr lvl="0"/>
            <a:r>
              <a:rPr lang="en-GB" noProof="0"/>
              <a:t>Click to edit Master title style</a:t>
            </a:r>
            <a:endParaRPr lang="en-GB" noProof="0" dirty="0"/>
          </a:p>
        </p:txBody>
      </p:sp>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400"/>
            </a:lvl1pPr>
            <a:lvl2pPr marL="176400" indent="-176400" defTabSz="357708">
              <a:lnSpc>
                <a:spcPct val="140000"/>
              </a:lnSpc>
              <a:spcBef>
                <a:spcPts val="0"/>
              </a:spcBef>
              <a:defRPr sz="1400"/>
            </a:lvl2pPr>
            <a:lvl3pPr marL="354200" indent="-177800" defTabSz="357708">
              <a:lnSpc>
                <a:spcPct val="140000"/>
              </a:lnSpc>
              <a:spcBef>
                <a:spcPts val="0"/>
              </a:spcBef>
              <a:buClr>
                <a:schemeClr val="tx1"/>
              </a:buClr>
              <a:buSzPct val="75000"/>
              <a:buFont typeface="Wingdings" pitchFamily="2" charset="2"/>
              <a:buChar char=""/>
              <a:defRPr sz="1400"/>
            </a:lvl3pPr>
            <a:lvl4pPr marL="532000" indent="-177800" defTabSz="357708">
              <a:lnSpc>
                <a:spcPct val="140000"/>
              </a:lnSpc>
              <a:spcBef>
                <a:spcPts val="0"/>
              </a:spcBef>
              <a:buClr>
                <a:schemeClr val="tx1"/>
              </a:buClr>
              <a:buSzPct val="75000"/>
              <a:buFont typeface="Wingdings" pitchFamily="2" charset="2"/>
              <a:buChar char=""/>
              <a:defRPr sz="1400"/>
            </a:lvl4pPr>
            <a:lvl5pPr marL="684400" indent="-152400" defTabSz="357708">
              <a:lnSpc>
                <a:spcPct val="140000"/>
              </a:lnSpc>
              <a:spcBef>
                <a:spcPts val="0"/>
              </a:spcBef>
              <a:buClr>
                <a:schemeClr val="tx1"/>
              </a:buClr>
              <a:buSzPct val="75000"/>
              <a:buFont typeface="Wingdings" pitchFamily="2" charset="2"/>
              <a:buChar char=""/>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February / March 2024</a:t>
            </a:r>
            <a:endParaRPr lang="en-GB" noProof="1"/>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7"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US" noProof="1"/>
              <a:t>TXOGA - HCAD 2024 Refining &amp; Petrochemicals Outlook</a:t>
            </a:r>
            <a:endParaRPr lang="en-GB" noProof="1"/>
          </a:p>
        </p:txBody>
      </p:sp>
    </p:spTree>
    <p:extLst>
      <p:ext uri="{BB962C8B-B14F-4D97-AF65-F5344CB8AC3E}">
        <p14:creationId xmlns:p14="http://schemas.microsoft.com/office/powerpoint/2010/main" val="296652863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none" baseline="0">
                <a:solidFill>
                  <a:schemeClr val="tx1"/>
                </a:solidFill>
                <a:latin typeface="ShellBold" panose="00000800000000000000" pitchFamily="50" charset="0"/>
              </a:defRPr>
            </a:lvl1pPr>
          </a:lstStyle>
          <a:p>
            <a:pPr lvl="0"/>
            <a:r>
              <a:rPr lang="en-GB" noProof="0"/>
              <a:t>Click to edit Master title style</a:t>
            </a:r>
            <a:endParaRPr lang="en-GB" noProof="0" dirty="0"/>
          </a:p>
        </p:txBody>
      </p:sp>
      <p:sp>
        <p:nvSpPr>
          <p:cNvPr id="10" name="Content Placeholder 9"/>
          <p:cNvSpPr>
            <a:spLocks noGrp="1"/>
          </p:cNvSpPr>
          <p:nvPr>
            <p:ph sz="quarter" idx="11"/>
          </p:nvPr>
        </p:nvSpPr>
        <p:spPr>
          <a:xfrm>
            <a:off x="508000" y="1528763"/>
            <a:ext cx="11171238" cy="4830761"/>
          </a:xfrm>
        </p:spPr>
        <p:txBody>
          <a:bodyPr/>
          <a:lstStyle>
            <a:lvl1pPr marL="0" indent="0" defTabSz="357708">
              <a:lnSpc>
                <a:spcPct val="140000"/>
              </a:lnSpc>
              <a:spcBef>
                <a:spcPts val="0"/>
              </a:spcBef>
              <a:defRPr sz="1800"/>
            </a:lvl1pPr>
            <a:lvl2pPr marL="230400" indent="-230400" defTabSz="357708">
              <a:lnSpc>
                <a:spcPct val="140000"/>
              </a:lnSpc>
              <a:spcBef>
                <a:spcPts val="0"/>
              </a:spcBef>
              <a:defRPr sz="1800"/>
            </a:lvl2pPr>
            <a:lvl3pPr marL="459000" indent="-228600" defTabSz="357708">
              <a:lnSpc>
                <a:spcPct val="140000"/>
              </a:lnSpc>
              <a:spcBef>
                <a:spcPts val="0"/>
              </a:spcBef>
              <a:buClr>
                <a:schemeClr val="tx1"/>
              </a:buClr>
              <a:buSzPct val="75000"/>
              <a:buFont typeface="Wingdings" pitchFamily="2" charset="2"/>
              <a:buChar char=""/>
              <a:defRPr sz="1800"/>
            </a:lvl3pPr>
            <a:lvl4pPr marL="687600" indent="-228600" defTabSz="357708">
              <a:lnSpc>
                <a:spcPct val="140000"/>
              </a:lnSpc>
              <a:spcBef>
                <a:spcPts val="0"/>
              </a:spcBef>
              <a:buClr>
                <a:schemeClr val="tx1"/>
              </a:buClr>
              <a:buSzPct val="75000"/>
              <a:buFont typeface="Wingdings" pitchFamily="2" charset="2"/>
              <a:buChar char=""/>
              <a:defRPr sz="1800"/>
            </a:lvl4pPr>
            <a:lvl5pPr marL="890800" indent="-203200" defTabSz="357708">
              <a:lnSpc>
                <a:spcPct val="140000"/>
              </a:lnSpc>
              <a:spcBef>
                <a:spcPts val="0"/>
              </a:spcBef>
              <a:buClr>
                <a:schemeClr val="tx1"/>
              </a:buClr>
              <a:buSzPct val="75000"/>
              <a:buFont typeface="Wingdings" pitchFamily="2" charset="2"/>
              <a:buChar char=""/>
              <a:defRPr sz="1600"/>
            </a:lvl5pPr>
            <a:lvl6pPr marL="1043200" indent="-152400" defTabSz="357708">
              <a:lnSpc>
                <a:spcPct val="140000"/>
              </a:lnSpc>
              <a:buClr>
                <a:schemeClr val="tx1"/>
              </a:buClr>
              <a:buSzPct val="75000"/>
              <a:buFont typeface="Wingdings" pitchFamily="2" charset="2"/>
              <a:buChar char=""/>
              <a:defRPr sz="12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February / March 2024</a:t>
            </a:r>
            <a:endParaRPr lang="en-GB" noProof="1"/>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US" noProof="1"/>
              <a:t>TXOGA - HCAD 2024 Refining &amp; Petrochemicals Outlook</a:t>
            </a:r>
            <a:endParaRPr lang="en-GB" noProof="1"/>
          </a:p>
        </p:txBody>
      </p:sp>
    </p:spTree>
    <p:extLst>
      <p:ext uri="{BB962C8B-B14F-4D97-AF65-F5344CB8AC3E}">
        <p14:creationId xmlns:p14="http://schemas.microsoft.com/office/powerpoint/2010/main" val="623350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Q&amp;A">
    <p:spTree>
      <p:nvGrpSpPr>
        <p:cNvPr id="1" name=""/>
        <p:cNvGrpSpPr/>
        <p:nvPr/>
      </p:nvGrpSpPr>
      <p:grpSpPr>
        <a:xfrm>
          <a:off x="0" y="0"/>
          <a:ext cx="0" cy="0"/>
          <a:chOff x="0" y="0"/>
          <a:chExt cx="0" cy="0"/>
        </a:xfrm>
      </p:grpSpPr>
      <p:sp>
        <p:nvSpPr>
          <p:cNvPr id="22" name="Rectangle 21"/>
          <p:cNvSpPr/>
          <p:nvPr userDrawn="1"/>
        </p:nvSpPr>
        <p:spPr bwMode="gray">
          <a:xfrm>
            <a:off x="1" y="4313784"/>
            <a:ext cx="12192000" cy="2544215"/>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bg1"/>
              </a:solidFill>
            </a:endParaRPr>
          </a:p>
        </p:txBody>
      </p:sp>
      <p:sp>
        <p:nvSpPr>
          <p:cNvPr id="23" name="Rectangle 22" descr="&lt;Shell Yellow Bar&gt;" title="&lt;Shell Yellow Bar&gt;"/>
          <p:cNvSpPr/>
          <p:nvPr userDrawn="1"/>
        </p:nvSpPr>
        <p:spPr bwMode="gray">
          <a:xfrm>
            <a:off x="761993" y="1524000"/>
            <a:ext cx="1269984" cy="75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4" name="Title 1"/>
          <p:cNvSpPr>
            <a:spLocks noGrp="1"/>
          </p:cNvSpPr>
          <p:nvPr>
            <p:ph type="title"/>
          </p:nvPr>
        </p:nvSpPr>
        <p:spPr>
          <a:xfrm>
            <a:off x="763200" y="2636980"/>
            <a:ext cx="5187472" cy="1362075"/>
          </a:xfrm>
          <a:prstGeom prst="rect">
            <a:avLst/>
          </a:prstGeom>
        </p:spPr>
        <p:txBody>
          <a:bodyPr lIns="0" tIns="0" rIns="0" bIns="0"/>
          <a:lstStyle>
            <a:lvl1pPr algn="l">
              <a:defRPr sz="1400" b="0" cap="none" baseline="0">
                <a:solidFill>
                  <a:schemeClr val="tx1"/>
                </a:solidFill>
                <a:latin typeface="ShellBold" panose="00000800000000000000" pitchFamily="50" charset="0"/>
              </a:defRPr>
            </a:lvl1pPr>
          </a:lstStyle>
          <a:p>
            <a:r>
              <a:rPr lang="en-GB"/>
              <a:t>Click to edit Master title style</a:t>
            </a:r>
            <a:endParaRPr lang="en-GB" dirty="0"/>
          </a:p>
        </p:txBody>
      </p:sp>
      <p:sp>
        <p:nvSpPr>
          <p:cNvPr id="25" name="Text Placeholder 2"/>
          <p:cNvSpPr>
            <a:spLocks noGrp="1"/>
          </p:cNvSpPr>
          <p:nvPr>
            <p:ph type="body" idx="1"/>
          </p:nvPr>
        </p:nvSpPr>
        <p:spPr>
          <a:xfrm>
            <a:off x="763200" y="1696947"/>
            <a:ext cx="6375761" cy="821230"/>
          </a:xfrm>
          <a:prstGeom prst="rect">
            <a:avLst/>
          </a:prstGeom>
        </p:spPr>
        <p:txBody>
          <a:bodyPr lIns="0" tIns="0" rIns="0" bIns="0" anchor="t" anchorCtr="0"/>
          <a:lstStyle>
            <a:lvl1pPr marL="0" indent="0">
              <a:lnSpc>
                <a:spcPct val="100000"/>
              </a:lnSpc>
              <a:spcAft>
                <a:spcPts val="0"/>
              </a:spcAft>
              <a:buNone/>
              <a:defRPr sz="2800" b="0" cap="none" baseline="0">
                <a:solidFill>
                  <a:schemeClr val="tx1"/>
                </a:solidFill>
                <a:latin typeface="ShellBold" panose="00000800000000000000" pitchFamily="50"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GB"/>
              <a:t>Click to edit Master text styles</a:t>
            </a:r>
            <a:endParaRPr lang="en-GB" dirty="0"/>
          </a:p>
        </p:txBody>
      </p:sp>
      <p:sp>
        <p:nvSpPr>
          <p:cNvPr id="2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February / March 2024</a:t>
            </a:r>
            <a:endParaRPr lang="en-GB" noProof="1"/>
          </a:p>
        </p:txBody>
      </p:sp>
      <p:sp>
        <p:nvSpPr>
          <p:cNvPr id="27" name="Text Box 11" descr="&lt;COMPANY_NAME&gt;"/>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 </a:t>
            </a:r>
          </a:p>
        </p:txBody>
      </p:sp>
      <p:sp>
        <p:nvSpPr>
          <p:cNvPr id="2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29"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US" noProof="1"/>
              <a:t>TXOGA - HCAD 2024 Refining &amp; Petrochemicals Outlook</a:t>
            </a:r>
            <a:endParaRPr lang="en-GB" noProof="1"/>
          </a:p>
        </p:txBody>
      </p:sp>
      <p:grpSp>
        <p:nvGrpSpPr>
          <p:cNvPr id="31" name="Group 30"/>
          <p:cNvGrpSpPr/>
          <p:nvPr userDrawn="1"/>
        </p:nvGrpSpPr>
        <p:grpSpPr bwMode="gray">
          <a:xfrm>
            <a:off x="6450013" y="2557463"/>
            <a:ext cx="5197475" cy="1917700"/>
            <a:chOff x="6450013" y="2557463"/>
            <a:chExt cx="5197475" cy="1917700"/>
          </a:xfrm>
        </p:grpSpPr>
        <p:sp>
          <p:nvSpPr>
            <p:cNvPr id="32" name="Freeform 6"/>
            <p:cNvSpPr>
              <a:spLocks noEditPoints="1"/>
            </p:cNvSpPr>
            <p:nvPr userDrawn="1"/>
          </p:nvSpPr>
          <p:spPr bwMode="gray">
            <a:xfrm>
              <a:off x="6450013" y="2557463"/>
              <a:ext cx="2005013" cy="1917700"/>
            </a:xfrm>
            <a:custGeom>
              <a:avLst/>
              <a:gdLst>
                <a:gd name="T0" fmla="*/ 274 w 346"/>
                <a:gd name="T1" fmla="*/ 331 h 331"/>
                <a:gd name="T2" fmla="*/ 250 w 346"/>
                <a:gd name="T3" fmla="*/ 302 h 331"/>
                <a:gd name="T4" fmla="*/ 167 w 346"/>
                <a:gd name="T5" fmla="*/ 322 h 331"/>
                <a:gd name="T6" fmla="*/ 0 w 346"/>
                <a:gd name="T7" fmla="*/ 156 h 331"/>
                <a:gd name="T8" fmla="*/ 167 w 346"/>
                <a:gd name="T9" fmla="*/ 0 h 331"/>
                <a:gd name="T10" fmla="*/ 334 w 346"/>
                <a:gd name="T11" fmla="*/ 162 h 331"/>
                <a:gd name="T12" fmla="*/ 295 w 346"/>
                <a:gd name="T13" fmla="*/ 268 h 331"/>
                <a:gd name="T14" fmla="*/ 346 w 346"/>
                <a:gd name="T15" fmla="*/ 320 h 331"/>
                <a:gd name="T16" fmla="*/ 274 w 346"/>
                <a:gd name="T17" fmla="*/ 331 h 331"/>
                <a:gd name="T18" fmla="*/ 238 w 346"/>
                <a:gd name="T19" fmla="*/ 207 h 331"/>
                <a:gd name="T20" fmla="*/ 252 w 346"/>
                <a:gd name="T21" fmla="*/ 162 h 331"/>
                <a:gd name="T22" fmla="*/ 167 w 346"/>
                <a:gd name="T23" fmla="*/ 76 h 331"/>
                <a:gd name="T24" fmla="*/ 82 w 346"/>
                <a:gd name="T25" fmla="*/ 156 h 331"/>
                <a:gd name="T26" fmla="*/ 167 w 346"/>
                <a:gd name="T27" fmla="*/ 246 h 331"/>
                <a:gd name="T28" fmla="*/ 191 w 346"/>
                <a:gd name="T29" fmla="*/ 242 h 331"/>
                <a:gd name="T30" fmla="*/ 143 w 346"/>
                <a:gd name="T31" fmla="*/ 194 h 331"/>
                <a:gd name="T32" fmla="*/ 217 w 346"/>
                <a:gd name="T33" fmla="*/ 185 h 331"/>
                <a:gd name="T34" fmla="*/ 238 w 346"/>
                <a:gd name="T35" fmla="*/ 20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6" h="331">
                  <a:moveTo>
                    <a:pt x="274" y="331"/>
                  </a:moveTo>
                  <a:cubicBezTo>
                    <a:pt x="250" y="302"/>
                    <a:pt x="250" y="302"/>
                    <a:pt x="250" y="302"/>
                  </a:cubicBezTo>
                  <a:cubicBezTo>
                    <a:pt x="227" y="316"/>
                    <a:pt x="199" y="322"/>
                    <a:pt x="167" y="322"/>
                  </a:cubicBezTo>
                  <a:cubicBezTo>
                    <a:pt x="70" y="322"/>
                    <a:pt x="0" y="253"/>
                    <a:pt x="0" y="156"/>
                  </a:cubicBezTo>
                  <a:cubicBezTo>
                    <a:pt x="0" y="64"/>
                    <a:pt x="80" y="0"/>
                    <a:pt x="167" y="0"/>
                  </a:cubicBezTo>
                  <a:cubicBezTo>
                    <a:pt x="261" y="0"/>
                    <a:pt x="334" y="64"/>
                    <a:pt x="334" y="162"/>
                  </a:cubicBezTo>
                  <a:cubicBezTo>
                    <a:pt x="334" y="202"/>
                    <a:pt x="320" y="237"/>
                    <a:pt x="295" y="268"/>
                  </a:cubicBezTo>
                  <a:cubicBezTo>
                    <a:pt x="346" y="320"/>
                    <a:pt x="346" y="320"/>
                    <a:pt x="346" y="320"/>
                  </a:cubicBezTo>
                  <a:lnTo>
                    <a:pt x="274" y="331"/>
                  </a:lnTo>
                  <a:close/>
                  <a:moveTo>
                    <a:pt x="238" y="207"/>
                  </a:moveTo>
                  <a:cubicBezTo>
                    <a:pt x="247" y="194"/>
                    <a:pt x="252" y="178"/>
                    <a:pt x="252" y="162"/>
                  </a:cubicBezTo>
                  <a:cubicBezTo>
                    <a:pt x="252" y="117"/>
                    <a:pt x="215" y="76"/>
                    <a:pt x="167" y="76"/>
                  </a:cubicBezTo>
                  <a:cubicBezTo>
                    <a:pt x="121" y="76"/>
                    <a:pt x="82" y="114"/>
                    <a:pt x="82" y="156"/>
                  </a:cubicBezTo>
                  <a:cubicBezTo>
                    <a:pt x="82" y="208"/>
                    <a:pt x="121" y="246"/>
                    <a:pt x="167" y="246"/>
                  </a:cubicBezTo>
                  <a:cubicBezTo>
                    <a:pt x="175" y="246"/>
                    <a:pt x="183" y="245"/>
                    <a:pt x="191" y="242"/>
                  </a:cubicBezTo>
                  <a:cubicBezTo>
                    <a:pt x="143" y="194"/>
                    <a:pt x="143" y="194"/>
                    <a:pt x="143" y="194"/>
                  </a:cubicBezTo>
                  <a:cubicBezTo>
                    <a:pt x="217" y="185"/>
                    <a:pt x="217" y="185"/>
                    <a:pt x="217" y="185"/>
                  </a:cubicBezTo>
                  <a:lnTo>
                    <a:pt x="238" y="207"/>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7"/>
            <p:cNvSpPr>
              <a:spLocks noEditPoints="1"/>
            </p:cNvSpPr>
            <p:nvPr userDrawn="1"/>
          </p:nvSpPr>
          <p:spPr bwMode="gray">
            <a:xfrm>
              <a:off x="8426451" y="2586038"/>
              <a:ext cx="1441450" cy="1814513"/>
            </a:xfrm>
            <a:custGeom>
              <a:avLst/>
              <a:gdLst>
                <a:gd name="T0" fmla="*/ 190 w 249"/>
                <a:gd name="T1" fmla="*/ 257 h 313"/>
                <a:gd name="T2" fmla="*/ 79 w 249"/>
                <a:gd name="T3" fmla="*/ 313 h 313"/>
                <a:gd name="T4" fmla="*/ 0 w 249"/>
                <a:gd name="T5" fmla="*/ 233 h 313"/>
                <a:gd name="T6" fmla="*/ 92 w 249"/>
                <a:gd name="T7" fmla="*/ 124 h 313"/>
                <a:gd name="T8" fmla="*/ 60 w 249"/>
                <a:gd name="T9" fmla="*/ 58 h 313"/>
                <a:gd name="T10" fmla="*/ 119 w 249"/>
                <a:gd name="T11" fmla="*/ 0 h 313"/>
                <a:gd name="T12" fmla="*/ 174 w 249"/>
                <a:gd name="T13" fmla="*/ 56 h 313"/>
                <a:gd name="T14" fmla="*/ 117 w 249"/>
                <a:gd name="T15" fmla="*/ 130 h 313"/>
                <a:gd name="T16" fmla="*/ 192 w 249"/>
                <a:gd name="T17" fmla="*/ 232 h 313"/>
                <a:gd name="T18" fmla="*/ 230 w 249"/>
                <a:gd name="T19" fmla="*/ 190 h 313"/>
                <a:gd name="T20" fmla="*/ 245 w 249"/>
                <a:gd name="T21" fmla="*/ 198 h 313"/>
                <a:gd name="T22" fmla="*/ 203 w 249"/>
                <a:gd name="T23" fmla="*/ 246 h 313"/>
                <a:gd name="T24" fmla="*/ 249 w 249"/>
                <a:gd name="T25" fmla="*/ 307 h 313"/>
                <a:gd name="T26" fmla="*/ 228 w 249"/>
                <a:gd name="T27" fmla="*/ 307 h 313"/>
                <a:gd name="T28" fmla="*/ 190 w 249"/>
                <a:gd name="T29" fmla="*/ 257 h 313"/>
                <a:gd name="T30" fmla="*/ 84 w 249"/>
                <a:gd name="T31" fmla="*/ 152 h 313"/>
                <a:gd name="T32" fmla="*/ 19 w 249"/>
                <a:gd name="T33" fmla="*/ 231 h 313"/>
                <a:gd name="T34" fmla="*/ 79 w 249"/>
                <a:gd name="T35" fmla="*/ 295 h 313"/>
                <a:gd name="T36" fmla="*/ 179 w 249"/>
                <a:gd name="T37" fmla="*/ 242 h 313"/>
                <a:gd name="T38" fmla="*/ 103 w 249"/>
                <a:gd name="T39" fmla="*/ 139 h 313"/>
                <a:gd name="T40" fmla="*/ 84 w 249"/>
                <a:gd name="T41" fmla="*/ 152 h 313"/>
                <a:gd name="T42" fmla="*/ 79 w 249"/>
                <a:gd name="T43" fmla="*/ 60 h 313"/>
                <a:gd name="T44" fmla="*/ 106 w 249"/>
                <a:gd name="T45" fmla="*/ 115 h 313"/>
                <a:gd name="T46" fmla="*/ 154 w 249"/>
                <a:gd name="T47" fmla="*/ 55 h 313"/>
                <a:gd name="T48" fmla="*/ 118 w 249"/>
                <a:gd name="T49" fmla="*/ 18 h 313"/>
                <a:gd name="T50" fmla="*/ 79 w 249"/>
                <a:gd name="T51" fmla="*/ 6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313">
                  <a:moveTo>
                    <a:pt x="190" y="257"/>
                  </a:moveTo>
                  <a:cubicBezTo>
                    <a:pt x="156" y="285"/>
                    <a:pt x="118" y="313"/>
                    <a:pt x="79" y="313"/>
                  </a:cubicBezTo>
                  <a:cubicBezTo>
                    <a:pt x="34" y="313"/>
                    <a:pt x="0" y="277"/>
                    <a:pt x="0" y="233"/>
                  </a:cubicBezTo>
                  <a:cubicBezTo>
                    <a:pt x="0" y="181"/>
                    <a:pt x="50" y="150"/>
                    <a:pt x="92" y="124"/>
                  </a:cubicBezTo>
                  <a:cubicBezTo>
                    <a:pt x="78" y="104"/>
                    <a:pt x="60" y="84"/>
                    <a:pt x="60" y="58"/>
                  </a:cubicBezTo>
                  <a:cubicBezTo>
                    <a:pt x="60" y="26"/>
                    <a:pt x="87" y="0"/>
                    <a:pt x="119" y="0"/>
                  </a:cubicBezTo>
                  <a:cubicBezTo>
                    <a:pt x="150" y="0"/>
                    <a:pt x="174" y="25"/>
                    <a:pt x="174" y="56"/>
                  </a:cubicBezTo>
                  <a:cubicBezTo>
                    <a:pt x="174" y="90"/>
                    <a:pt x="146" y="110"/>
                    <a:pt x="117" y="130"/>
                  </a:cubicBezTo>
                  <a:cubicBezTo>
                    <a:pt x="192" y="232"/>
                    <a:pt x="192" y="232"/>
                    <a:pt x="192" y="232"/>
                  </a:cubicBezTo>
                  <a:cubicBezTo>
                    <a:pt x="230" y="190"/>
                    <a:pt x="230" y="190"/>
                    <a:pt x="230" y="190"/>
                  </a:cubicBezTo>
                  <a:cubicBezTo>
                    <a:pt x="245" y="198"/>
                    <a:pt x="245" y="198"/>
                    <a:pt x="245" y="198"/>
                  </a:cubicBezTo>
                  <a:cubicBezTo>
                    <a:pt x="203" y="246"/>
                    <a:pt x="203" y="246"/>
                    <a:pt x="203" y="246"/>
                  </a:cubicBezTo>
                  <a:cubicBezTo>
                    <a:pt x="249" y="307"/>
                    <a:pt x="249" y="307"/>
                    <a:pt x="249" y="307"/>
                  </a:cubicBezTo>
                  <a:cubicBezTo>
                    <a:pt x="228" y="307"/>
                    <a:pt x="228" y="307"/>
                    <a:pt x="228" y="307"/>
                  </a:cubicBezTo>
                  <a:lnTo>
                    <a:pt x="190" y="257"/>
                  </a:lnTo>
                  <a:close/>
                  <a:moveTo>
                    <a:pt x="84" y="152"/>
                  </a:moveTo>
                  <a:cubicBezTo>
                    <a:pt x="55" y="170"/>
                    <a:pt x="19" y="193"/>
                    <a:pt x="19" y="231"/>
                  </a:cubicBezTo>
                  <a:cubicBezTo>
                    <a:pt x="19" y="265"/>
                    <a:pt x="44" y="295"/>
                    <a:pt x="79" y="295"/>
                  </a:cubicBezTo>
                  <a:cubicBezTo>
                    <a:pt x="114" y="295"/>
                    <a:pt x="151" y="265"/>
                    <a:pt x="179" y="242"/>
                  </a:cubicBezTo>
                  <a:cubicBezTo>
                    <a:pt x="103" y="139"/>
                    <a:pt x="103" y="139"/>
                    <a:pt x="103" y="139"/>
                  </a:cubicBezTo>
                  <a:lnTo>
                    <a:pt x="84" y="152"/>
                  </a:lnTo>
                  <a:close/>
                  <a:moveTo>
                    <a:pt x="79" y="60"/>
                  </a:moveTo>
                  <a:cubicBezTo>
                    <a:pt x="79" y="81"/>
                    <a:pt x="95" y="97"/>
                    <a:pt x="106" y="115"/>
                  </a:cubicBezTo>
                  <a:cubicBezTo>
                    <a:pt x="127" y="99"/>
                    <a:pt x="154" y="86"/>
                    <a:pt x="154" y="55"/>
                  </a:cubicBezTo>
                  <a:cubicBezTo>
                    <a:pt x="154" y="35"/>
                    <a:pt x="138" y="18"/>
                    <a:pt x="118" y="18"/>
                  </a:cubicBezTo>
                  <a:cubicBezTo>
                    <a:pt x="96" y="18"/>
                    <a:pt x="79" y="39"/>
                    <a:pt x="79" y="6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8"/>
            <p:cNvSpPr>
              <a:spLocks noEditPoints="1"/>
            </p:cNvSpPr>
            <p:nvPr userDrawn="1"/>
          </p:nvSpPr>
          <p:spPr bwMode="gray">
            <a:xfrm>
              <a:off x="9821863" y="2614613"/>
              <a:ext cx="1825625" cy="1751013"/>
            </a:xfrm>
            <a:custGeom>
              <a:avLst/>
              <a:gdLst>
                <a:gd name="T0" fmla="*/ 380 w 1150"/>
                <a:gd name="T1" fmla="*/ 913 h 1103"/>
                <a:gd name="T2" fmla="*/ 303 w 1150"/>
                <a:gd name="T3" fmla="*/ 1103 h 1103"/>
                <a:gd name="T4" fmla="*/ 0 w 1150"/>
                <a:gd name="T5" fmla="*/ 1103 h 1103"/>
                <a:gd name="T6" fmla="*/ 424 w 1150"/>
                <a:gd name="T7" fmla="*/ 0 h 1103"/>
                <a:gd name="T8" fmla="*/ 734 w 1150"/>
                <a:gd name="T9" fmla="*/ 0 h 1103"/>
                <a:gd name="T10" fmla="*/ 1150 w 1150"/>
                <a:gd name="T11" fmla="*/ 1103 h 1103"/>
                <a:gd name="T12" fmla="*/ 843 w 1150"/>
                <a:gd name="T13" fmla="*/ 1103 h 1103"/>
                <a:gd name="T14" fmla="*/ 774 w 1150"/>
                <a:gd name="T15" fmla="*/ 913 h 1103"/>
                <a:gd name="T16" fmla="*/ 380 w 1150"/>
                <a:gd name="T17" fmla="*/ 913 h 1103"/>
                <a:gd name="T18" fmla="*/ 581 w 1150"/>
                <a:gd name="T19" fmla="*/ 344 h 1103"/>
                <a:gd name="T20" fmla="*/ 577 w 1150"/>
                <a:gd name="T21" fmla="*/ 344 h 1103"/>
                <a:gd name="T22" fmla="*/ 456 w 1150"/>
                <a:gd name="T23" fmla="*/ 694 h 1103"/>
                <a:gd name="T24" fmla="*/ 697 w 1150"/>
                <a:gd name="T25" fmla="*/ 694 h 1103"/>
                <a:gd name="T26" fmla="*/ 581 w 1150"/>
                <a:gd name="T27" fmla="*/ 344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0" h="1103">
                  <a:moveTo>
                    <a:pt x="380" y="913"/>
                  </a:moveTo>
                  <a:lnTo>
                    <a:pt x="303" y="1103"/>
                  </a:lnTo>
                  <a:lnTo>
                    <a:pt x="0" y="1103"/>
                  </a:lnTo>
                  <a:lnTo>
                    <a:pt x="424" y="0"/>
                  </a:lnTo>
                  <a:lnTo>
                    <a:pt x="734" y="0"/>
                  </a:lnTo>
                  <a:lnTo>
                    <a:pt x="1150" y="1103"/>
                  </a:lnTo>
                  <a:lnTo>
                    <a:pt x="843" y="1103"/>
                  </a:lnTo>
                  <a:lnTo>
                    <a:pt x="774" y="913"/>
                  </a:lnTo>
                  <a:lnTo>
                    <a:pt x="380" y="913"/>
                  </a:lnTo>
                  <a:close/>
                  <a:moveTo>
                    <a:pt x="581" y="344"/>
                  </a:moveTo>
                  <a:lnTo>
                    <a:pt x="577" y="344"/>
                  </a:lnTo>
                  <a:lnTo>
                    <a:pt x="456" y="694"/>
                  </a:lnTo>
                  <a:lnTo>
                    <a:pt x="697" y="694"/>
                  </a:lnTo>
                  <a:lnTo>
                    <a:pt x="581" y="344"/>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225241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March 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2851D-C4C2-4C61-9B69-EABAF103ACF4}" type="slidenum">
              <a:rPr lang="en-US" smtClean="0"/>
              <a:t>‹#›</a:t>
            </a:fld>
            <a:endParaRPr lang="en-US"/>
          </a:p>
        </p:txBody>
      </p:sp>
    </p:spTree>
    <p:extLst>
      <p:ext uri="{BB962C8B-B14F-4D97-AF65-F5344CB8AC3E}">
        <p14:creationId xmlns:p14="http://schemas.microsoft.com/office/powerpoint/2010/main" val="56195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March 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2851D-C4C2-4C61-9B69-EABAF103ACF4}" type="slidenum">
              <a:rPr lang="en-US" smtClean="0"/>
              <a:t>‹#›</a:t>
            </a:fld>
            <a:endParaRPr lang="en-US"/>
          </a:p>
        </p:txBody>
      </p:sp>
    </p:spTree>
    <p:extLst>
      <p:ext uri="{BB962C8B-B14F-4D97-AF65-F5344CB8AC3E}">
        <p14:creationId xmlns:p14="http://schemas.microsoft.com/office/powerpoint/2010/main" val="3986749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March 2021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2851D-C4C2-4C61-9B69-EABAF103ACF4}" type="slidenum">
              <a:rPr lang="en-US" smtClean="0"/>
              <a:t>‹#›</a:t>
            </a:fld>
            <a:endParaRPr lang="en-US"/>
          </a:p>
        </p:txBody>
      </p:sp>
    </p:spTree>
    <p:extLst>
      <p:ext uri="{BB962C8B-B14F-4D97-AF65-F5344CB8AC3E}">
        <p14:creationId xmlns:p14="http://schemas.microsoft.com/office/powerpoint/2010/main" val="471761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March 2021</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72851D-C4C2-4C61-9B69-EABAF103ACF4}" type="slidenum">
              <a:rPr lang="en-US" smtClean="0"/>
              <a:t>‹#›</a:t>
            </a:fld>
            <a:endParaRPr lang="en-US"/>
          </a:p>
        </p:txBody>
      </p:sp>
    </p:spTree>
    <p:extLst>
      <p:ext uri="{BB962C8B-B14F-4D97-AF65-F5344CB8AC3E}">
        <p14:creationId xmlns:p14="http://schemas.microsoft.com/office/powerpoint/2010/main" val="176049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March 2021</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72851D-C4C2-4C61-9B69-EABAF103ACF4}" type="slidenum">
              <a:rPr lang="en-US" smtClean="0"/>
              <a:t>‹#›</a:t>
            </a:fld>
            <a:endParaRPr lang="en-US"/>
          </a:p>
        </p:txBody>
      </p:sp>
    </p:spTree>
    <p:extLst>
      <p:ext uri="{BB962C8B-B14F-4D97-AF65-F5344CB8AC3E}">
        <p14:creationId xmlns:p14="http://schemas.microsoft.com/office/powerpoint/2010/main" val="53689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March 2021</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72851D-C4C2-4C61-9B69-EABAF103ACF4}" type="slidenum">
              <a:rPr lang="en-US" smtClean="0"/>
              <a:t>‹#›</a:t>
            </a:fld>
            <a:endParaRPr lang="en-US"/>
          </a:p>
        </p:txBody>
      </p:sp>
    </p:spTree>
    <p:extLst>
      <p:ext uri="{BB962C8B-B14F-4D97-AF65-F5344CB8AC3E}">
        <p14:creationId xmlns:p14="http://schemas.microsoft.com/office/powerpoint/2010/main" val="682111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March 2021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2851D-C4C2-4C61-9B69-EABAF103ACF4}" type="slidenum">
              <a:rPr lang="en-US" smtClean="0"/>
              <a:t>‹#›</a:t>
            </a:fld>
            <a:endParaRPr lang="en-US"/>
          </a:p>
        </p:txBody>
      </p:sp>
    </p:spTree>
    <p:extLst>
      <p:ext uri="{BB962C8B-B14F-4D97-AF65-F5344CB8AC3E}">
        <p14:creationId xmlns:p14="http://schemas.microsoft.com/office/powerpoint/2010/main" val="320062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March 2021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2851D-C4C2-4C61-9B69-EABAF103ACF4}" type="slidenum">
              <a:rPr lang="en-US" smtClean="0"/>
              <a:t>‹#›</a:t>
            </a:fld>
            <a:endParaRPr lang="en-US"/>
          </a:p>
        </p:txBody>
      </p:sp>
    </p:spTree>
    <p:extLst>
      <p:ext uri="{BB962C8B-B14F-4D97-AF65-F5344CB8AC3E}">
        <p14:creationId xmlns:p14="http://schemas.microsoft.com/office/powerpoint/2010/main" val="721156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March 2021</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2851D-C4C2-4C61-9B69-EABAF103ACF4}" type="slidenum">
              <a:rPr lang="en-US" smtClean="0"/>
              <a:t>‹#›</a:t>
            </a:fld>
            <a:endParaRPr lang="en-US"/>
          </a:p>
        </p:txBody>
      </p:sp>
    </p:spTree>
    <p:extLst>
      <p:ext uri="{BB962C8B-B14F-4D97-AF65-F5344CB8AC3E}">
        <p14:creationId xmlns:p14="http://schemas.microsoft.com/office/powerpoint/2010/main" val="2044582147"/>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A14C-2B1E-4491-957D-1ADC2738D1AD}"/>
              </a:ext>
            </a:extLst>
          </p:cNvPr>
          <p:cNvSpPr>
            <a:spLocks noGrp="1"/>
          </p:cNvSpPr>
          <p:nvPr>
            <p:ph type="ctrTitle"/>
          </p:nvPr>
        </p:nvSpPr>
        <p:spPr>
          <a:xfrm>
            <a:off x="456839" y="640080"/>
            <a:ext cx="11695535" cy="3878132"/>
          </a:xfrm>
          <a:prstGeom prst="ellipse">
            <a:avLst/>
          </a:prstGeom>
        </p:spPr>
        <p:txBody>
          <a:bodyPr vert="horz" lIns="91440" tIns="45720" rIns="91440" bIns="45720" rtlCol="0" anchor="t">
            <a:normAutofit/>
          </a:bodyPr>
          <a:lstStyle/>
          <a:p>
            <a:pPr algn="l"/>
            <a:r>
              <a:rPr lang="en-US" sz="4800" b="1" kern="1200" dirty="0">
                <a:solidFill>
                  <a:schemeClr val="accent1"/>
                </a:solidFill>
                <a:latin typeface="+mj-lt"/>
                <a:ea typeface="+mj-ea"/>
                <a:cs typeface="+mj-cs"/>
              </a:rPr>
              <a:t>TXOGA Property Tax </a:t>
            </a:r>
            <a:r>
              <a:rPr lang="en-US" sz="4800" b="1" kern="1200">
                <a:solidFill>
                  <a:schemeClr val="accent1"/>
                </a:solidFill>
                <a:latin typeface="+mj-lt"/>
                <a:ea typeface="+mj-ea"/>
                <a:cs typeface="+mj-cs"/>
              </a:rPr>
              <a:t>– Refining </a:t>
            </a:r>
            <a:r>
              <a:rPr lang="en-US" sz="4800" b="1" kern="1200" dirty="0">
                <a:solidFill>
                  <a:schemeClr val="accent1"/>
                </a:solidFill>
                <a:latin typeface="+mj-lt"/>
                <a:ea typeface="+mj-ea"/>
                <a:cs typeface="+mj-cs"/>
              </a:rPr>
              <a:t>Sub-Committee</a:t>
            </a:r>
          </a:p>
        </p:txBody>
      </p:sp>
      <p:sp>
        <p:nvSpPr>
          <p:cNvPr id="6" name="Date Placeholder 5">
            <a:extLst>
              <a:ext uri="{FF2B5EF4-FFF2-40B4-BE49-F238E27FC236}">
                <a16:creationId xmlns:a16="http://schemas.microsoft.com/office/drawing/2014/main" id="{0AFDCBBB-5657-40BA-A0F2-FF76EFD798B0}"/>
              </a:ext>
            </a:extLst>
          </p:cNvPr>
          <p:cNvSpPr>
            <a:spLocks noGrp="1"/>
          </p:cNvSpPr>
          <p:nvPr>
            <p:ph type="dt" sz="half" idx="10"/>
          </p:nvPr>
        </p:nvSpPr>
        <p:spPr>
          <a:xfrm>
            <a:off x="8970264" y="6455664"/>
            <a:ext cx="2743200" cy="365125"/>
          </a:xfrm>
        </p:spPr>
        <p:txBody>
          <a:bodyPr vert="horz" lIns="91440" tIns="45720" rIns="91440" bIns="45720" rtlCol="0">
            <a:normAutofit/>
          </a:bodyPr>
          <a:lstStyle/>
          <a:p>
            <a:pPr algn="r">
              <a:spcAft>
                <a:spcPts val="600"/>
              </a:spcAft>
            </a:pPr>
            <a:r>
              <a:rPr lang="en-US" sz="1100">
                <a:solidFill>
                  <a:schemeClr val="tx1">
                    <a:lumMod val="50000"/>
                    <a:lumOff val="50000"/>
                  </a:schemeClr>
                </a:solidFill>
              </a:rPr>
              <a:t>February 2022</a:t>
            </a:r>
          </a:p>
        </p:txBody>
      </p:sp>
      <p:sp>
        <p:nvSpPr>
          <p:cNvPr id="5" name="Slide Number Placeholder 4">
            <a:extLst>
              <a:ext uri="{FF2B5EF4-FFF2-40B4-BE49-F238E27FC236}">
                <a16:creationId xmlns:a16="http://schemas.microsoft.com/office/drawing/2014/main" id="{94F0BC90-2E1C-49CD-9D25-8C12EEF970F1}"/>
              </a:ext>
            </a:extLst>
          </p:cNvPr>
          <p:cNvSpPr>
            <a:spLocks noGrp="1"/>
          </p:cNvSpPr>
          <p:nvPr>
            <p:ph type="sldNum" sz="quarter" idx="12"/>
          </p:nvPr>
        </p:nvSpPr>
        <p:spPr>
          <a:xfrm>
            <a:off x="11704319" y="6455664"/>
            <a:ext cx="448056" cy="365125"/>
          </a:xfrm>
        </p:spPr>
        <p:txBody>
          <a:bodyPr vert="horz" lIns="91440" tIns="45720" rIns="91440" bIns="45720" rtlCol="0">
            <a:normAutofit/>
          </a:bodyPr>
          <a:lstStyle/>
          <a:p>
            <a:pPr>
              <a:spcAft>
                <a:spcPts val="600"/>
              </a:spcAft>
            </a:pPr>
            <a:fld id="{FD72851D-C4C2-4C61-9B69-EABAF103ACF4}" type="slidenum">
              <a:rPr lang="en-US" sz="1100">
                <a:solidFill>
                  <a:schemeClr val="tx1">
                    <a:lumMod val="50000"/>
                    <a:lumOff val="50000"/>
                  </a:schemeClr>
                </a:solidFill>
              </a:rPr>
              <a:pPr>
                <a:spcAft>
                  <a:spcPts val="600"/>
                </a:spcAft>
              </a:pPr>
              <a:t>1</a:t>
            </a:fld>
            <a:endParaRPr lang="en-US" sz="1100">
              <a:solidFill>
                <a:schemeClr val="tx1">
                  <a:lumMod val="50000"/>
                  <a:lumOff val="50000"/>
                </a:schemeClr>
              </a:solidFill>
            </a:endParaRPr>
          </a:p>
        </p:txBody>
      </p:sp>
      <p:pic>
        <p:nvPicPr>
          <p:cNvPr id="14" name="Picture 13" descr="A picture containing drawing, clock&#10;&#10;Description automatically generated">
            <a:extLst>
              <a:ext uri="{FF2B5EF4-FFF2-40B4-BE49-F238E27FC236}">
                <a16:creationId xmlns:a16="http://schemas.microsoft.com/office/drawing/2014/main" id="{25889DAB-5933-4DE8-82C3-D8BE7E1FE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599" y="4164904"/>
            <a:ext cx="7225748" cy="2185791"/>
          </a:xfrm>
          <a:prstGeom prst="rect">
            <a:avLst/>
          </a:prstGeom>
        </p:spPr>
      </p:pic>
    </p:spTree>
    <p:extLst>
      <p:ext uri="{BB962C8B-B14F-4D97-AF65-F5344CB8AC3E}">
        <p14:creationId xmlns:p14="http://schemas.microsoft.com/office/powerpoint/2010/main" val="2304726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C64C3-848B-0ABE-D49C-5325C16E92FB}"/>
              </a:ext>
            </a:extLst>
          </p:cNvPr>
          <p:cNvSpPr>
            <a:spLocks noGrp="1"/>
          </p:cNvSpPr>
          <p:nvPr>
            <p:ph type="title"/>
          </p:nvPr>
        </p:nvSpPr>
        <p:spPr/>
        <p:txBody>
          <a:bodyPr/>
          <a:lstStyle/>
          <a:p>
            <a:r>
              <a:rPr lang="en-GB" dirty="0"/>
              <a:t>Preliminary 2023 Refining Earnings Indicators</a:t>
            </a:r>
          </a:p>
        </p:txBody>
      </p:sp>
      <p:sp>
        <p:nvSpPr>
          <p:cNvPr id="4" name="Date Placeholder 3">
            <a:extLst>
              <a:ext uri="{FF2B5EF4-FFF2-40B4-BE49-F238E27FC236}">
                <a16:creationId xmlns:a16="http://schemas.microsoft.com/office/drawing/2014/main" id="{42F34CA0-2F40-BC8D-2E7A-A97753A76540}"/>
              </a:ext>
            </a:extLst>
          </p:cNvPr>
          <p:cNvSpPr>
            <a:spLocks noGrp="1"/>
          </p:cNvSpPr>
          <p:nvPr>
            <p:ph type="dt" sz="half" idx="2"/>
          </p:nvPr>
        </p:nvSpPr>
        <p:spPr/>
        <p:txBody>
          <a:bodyPr/>
          <a:lstStyle/>
          <a:p>
            <a:pPr>
              <a:defRPr/>
            </a:pPr>
            <a:r>
              <a:rPr lang="en-US" noProof="1"/>
              <a:t>February / March 2024</a:t>
            </a:r>
            <a:endParaRPr lang="en-GB" noProof="1"/>
          </a:p>
        </p:txBody>
      </p:sp>
      <p:sp>
        <p:nvSpPr>
          <p:cNvPr id="5" name="Slide Number Placeholder 4">
            <a:extLst>
              <a:ext uri="{FF2B5EF4-FFF2-40B4-BE49-F238E27FC236}">
                <a16:creationId xmlns:a16="http://schemas.microsoft.com/office/drawing/2014/main" id="{510988DA-022D-1861-6346-357A7089A583}"/>
              </a:ext>
            </a:extLst>
          </p:cNvPr>
          <p:cNvSpPr>
            <a:spLocks noGrp="1"/>
          </p:cNvSpPr>
          <p:nvPr>
            <p:ph type="sldNum" sz="quarter" idx="4"/>
          </p:nvPr>
        </p:nvSpPr>
        <p:spPr/>
        <p:txBody>
          <a:bodyPr/>
          <a:lstStyle/>
          <a:p>
            <a:fld id="{D32BAE6A-B452-4007-8177-56DD051636F9}" type="slidenum">
              <a:rPr lang="en-GB" noProof="1" smtClean="0"/>
              <a:pPr/>
              <a:t>10</a:t>
            </a:fld>
            <a:endParaRPr lang="en-GB" noProof="1"/>
          </a:p>
        </p:txBody>
      </p:sp>
      <p:sp>
        <p:nvSpPr>
          <p:cNvPr id="6" name="Footer Placeholder 5">
            <a:extLst>
              <a:ext uri="{FF2B5EF4-FFF2-40B4-BE49-F238E27FC236}">
                <a16:creationId xmlns:a16="http://schemas.microsoft.com/office/drawing/2014/main" id="{7AB4DFFF-6A46-5904-AF55-204C633C562A}"/>
              </a:ext>
            </a:extLst>
          </p:cNvPr>
          <p:cNvSpPr>
            <a:spLocks noGrp="1"/>
          </p:cNvSpPr>
          <p:nvPr>
            <p:ph type="ftr" sz="quarter" idx="3"/>
          </p:nvPr>
        </p:nvSpPr>
        <p:spPr/>
        <p:txBody>
          <a:bodyPr/>
          <a:lstStyle/>
          <a:p>
            <a:pPr>
              <a:defRPr/>
            </a:pPr>
            <a:r>
              <a:rPr lang="en-US" noProof="1"/>
              <a:t>TXOGA - HCAD 2024 Refining &amp; Petrochemicals Outlook</a:t>
            </a:r>
            <a:endParaRPr lang="en-GB" noProof="1"/>
          </a:p>
        </p:txBody>
      </p:sp>
      <p:sp>
        <p:nvSpPr>
          <p:cNvPr id="7" name="TextBox 6">
            <a:extLst>
              <a:ext uri="{FF2B5EF4-FFF2-40B4-BE49-F238E27FC236}">
                <a16:creationId xmlns:a16="http://schemas.microsoft.com/office/drawing/2014/main" id="{99977592-EA68-A108-2F34-C1DCEE54C97E}"/>
              </a:ext>
            </a:extLst>
          </p:cNvPr>
          <p:cNvSpPr txBox="1"/>
          <p:nvPr/>
        </p:nvSpPr>
        <p:spPr>
          <a:xfrm>
            <a:off x="408455" y="6484774"/>
            <a:ext cx="2677336" cy="215444"/>
          </a:xfrm>
          <a:prstGeom prst="rect">
            <a:avLst/>
          </a:prstGeom>
          <a:noFill/>
        </p:spPr>
        <p:txBody>
          <a:bodyPr wrap="none" rtlCol="0">
            <a:spAutoFit/>
          </a:bodyPr>
          <a:lstStyle/>
          <a:p>
            <a:r>
              <a:rPr lang="en-US" sz="800" dirty="0">
                <a:solidFill>
                  <a:schemeClr val="bg1">
                    <a:lumMod val="50000"/>
                  </a:schemeClr>
                </a:solidFill>
              </a:rPr>
              <a:t>Sources: Investor websites, EIA, Platts, author analysis</a:t>
            </a:r>
          </a:p>
        </p:txBody>
      </p:sp>
      <p:graphicFrame>
        <p:nvGraphicFramePr>
          <p:cNvPr id="11" name="Content Placeholder 10">
            <a:extLst>
              <a:ext uri="{FF2B5EF4-FFF2-40B4-BE49-F238E27FC236}">
                <a16:creationId xmlns:a16="http://schemas.microsoft.com/office/drawing/2014/main" id="{D80F167F-7D94-4A3C-BDF7-85C209797445}"/>
              </a:ext>
            </a:extLst>
          </p:cNvPr>
          <p:cNvGraphicFramePr>
            <a:graphicFrameLocks noGrp="1"/>
          </p:cNvGraphicFramePr>
          <p:nvPr>
            <p:ph sz="quarter" idx="11"/>
          </p:nvPr>
        </p:nvGraphicFramePr>
        <p:xfrm>
          <a:off x="508000" y="1528763"/>
          <a:ext cx="11171238" cy="4830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79080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Transactions &amp; Market Indicators</a:t>
            </a:r>
          </a:p>
        </p:txBody>
      </p:sp>
      <p:sp>
        <p:nvSpPr>
          <p:cNvPr id="8" name="Content Placeholder 7"/>
          <p:cNvSpPr>
            <a:spLocks noGrp="1"/>
          </p:cNvSpPr>
          <p:nvPr>
            <p:ph sz="quarter" idx="11"/>
          </p:nvPr>
        </p:nvSpPr>
        <p:spPr/>
        <p:txBody>
          <a:bodyPr/>
          <a:lstStyle/>
          <a:p>
            <a:pPr lvl="1"/>
            <a:r>
              <a:rPr lang="en-US" sz="2400" dirty="0"/>
              <a:t>No new refinery transaction since Houston Refining announcement in 2023</a:t>
            </a:r>
          </a:p>
          <a:p>
            <a:pPr lvl="1"/>
            <a:r>
              <a:rPr lang="en-US" sz="2400" dirty="0"/>
              <a:t>Houston Refining shut down delayed until first quarter 2025; plan still is to convert to hydrogen hub</a:t>
            </a:r>
            <a:endParaRPr lang="en-GB" sz="2400" dirty="0"/>
          </a:p>
        </p:txBody>
      </p:sp>
      <p:sp>
        <p:nvSpPr>
          <p:cNvPr id="2" name="Date Placeholder 1"/>
          <p:cNvSpPr>
            <a:spLocks noGrp="1"/>
          </p:cNvSpPr>
          <p:nvPr>
            <p:ph type="dt" sz="half" idx="2"/>
          </p:nvPr>
        </p:nvSpPr>
        <p:spPr/>
        <p:txBody>
          <a:bodyPr/>
          <a:lstStyle/>
          <a:p>
            <a:r>
              <a:rPr lang="en-US" noProof="1"/>
              <a:t>February / March 2024</a:t>
            </a:r>
            <a:endParaRPr lang="en-GB" noProof="1"/>
          </a:p>
        </p:txBody>
      </p:sp>
      <p:sp>
        <p:nvSpPr>
          <p:cNvPr id="4" name="Slide Number Placeholder 3"/>
          <p:cNvSpPr>
            <a:spLocks noGrp="1"/>
          </p:cNvSpPr>
          <p:nvPr>
            <p:ph type="sldNum" sz="quarter" idx="4"/>
          </p:nvPr>
        </p:nvSpPr>
        <p:spPr/>
        <p:txBody>
          <a:bodyPr/>
          <a:lstStyle/>
          <a:p>
            <a:fld id="{D32BAE6A-B452-4007-8177-56DD051636F9}" type="slidenum">
              <a:rPr lang="en-GB" noProof="1" dirty="0" smtClean="0"/>
              <a:pPr/>
              <a:t>11</a:t>
            </a:fld>
            <a:endParaRPr lang="en-GB" noProof="1"/>
          </a:p>
        </p:txBody>
      </p:sp>
      <p:sp>
        <p:nvSpPr>
          <p:cNvPr id="3" name="Footer Placeholder 2"/>
          <p:cNvSpPr>
            <a:spLocks noGrp="1"/>
          </p:cNvSpPr>
          <p:nvPr>
            <p:ph type="ftr" sz="quarter" idx="3"/>
          </p:nvPr>
        </p:nvSpPr>
        <p:spPr/>
        <p:txBody>
          <a:bodyPr/>
          <a:lstStyle/>
          <a:p>
            <a:r>
              <a:rPr lang="en-US" noProof="1"/>
              <a:t>TXOGA - HCAD 2024 Refining &amp; Petrochemicals Outlook</a:t>
            </a:r>
            <a:endParaRPr lang="en-GB" noProof="1"/>
          </a:p>
        </p:txBody>
      </p:sp>
      <p:sp>
        <p:nvSpPr>
          <p:cNvPr id="9" name="TextBox 8">
            <a:extLst>
              <a:ext uri="{FF2B5EF4-FFF2-40B4-BE49-F238E27FC236}">
                <a16:creationId xmlns:a16="http://schemas.microsoft.com/office/drawing/2014/main" id="{064BB61A-2D9C-7546-60DF-D413A8E90D27}"/>
              </a:ext>
            </a:extLst>
          </p:cNvPr>
          <p:cNvSpPr txBox="1"/>
          <p:nvPr/>
        </p:nvSpPr>
        <p:spPr>
          <a:xfrm>
            <a:off x="408455" y="6437149"/>
            <a:ext cx="3070071" cy="215444"/>
          </a:xfrm>
          <a:prstGeom prst="rect">
            <a:avLst/>
          </a:prstGeom>
          <a:noFill/>
        </p:spPr>
        <p:txBody>
          <a:bodyPr wrap="none" rtlCol="0">
            <a:spAutoFit/>
          </a:bodyPr>
          <a:lstStyle/>
          <a:p>
            <a:r>
              <a:rPr lang="en-US" sz="800" dirty="0">
                <a:solidFill>
                  <a:schemeClr val="tx2"/>
                </a:solidFill>
              </a:rPr>
              <a:t>Sources: Investor websites and public releases, author analysis</a:t>
            </a:r>
          </a:p>
        </p:txBody>
      </p:sp>
      <p:pic>
        <p:nvPicPr>
          <p:cNvPr id="14" name="Picture 13">
            <a:extLst>
              <a:ext uri="{FF2B5EF4-FFF2-40B4-BE49-F238E27FC236}">
                <a16:creationId xmlns:a16="http://schemas.microsoft.com/office/drawing/2014/main" id="{6089CC80-59C6-014F-E240-7D0ABC2FED8D}"/>
              </a:ext>
            </a:extLst>
          </p:cNvPr>
          <p:cNvPicPr>
            <a:picLocks noChangeAspect="1"/>
          </p:cNvPicPr>
          <p:nvPr/>
        </p:nvPicPr>
        <p:blipFill>
          <a:blip r:embed="rId3"/>
          <a:stretch>
            <a:fillRect/>
          </a:stretch>
        </p:blipFill>
        <p:spPr>
          <a:xfrm>
            <a:off x="5632941" y="2828575"/>
            <a:ext cx="5038918" cy="1115568"/>
          </a:xfrm>
          <a:prstGeom prst="rect">
            <a:avLst/>
          </a:prstGeom>
          <a:ln>
            <a:solidFill>
              <a:schemeClr val="accent1"/>
            </a:solidFill>
          </a:ln>
        </p:spPr>
      </p:pic>
      <p:pic>
        <p:nvPicPr>
          <p:cNvPr id="17" name="Picture 16">
            <a:extLst>
              <a:ext uri="{FF2B5EF4-FFF2-40B4-BE49-F238E27FC236}">
                <a16:creationId xmlns:a16="http://schemas.microsoft.com/office/drawing/2014/main" id="{3EAC3DA1-0F99-600E-D347-871CDFBAFF2E}"/>
              </a:ext>
            </a:extLst>
          </p:cNvPr>
          <p:cNvPicPr>
            <a:picLocks noChangeAspect="1"/>
          </p:cNvPicPr>
          <p:nvPr/>
        </p:nvPicPr>
        <p:blipFill>
          <a:blip r:embed="rId4"/>
          <a:stretch>
            <a:fillRect/>
          </a:stretch>
        </p:blipFill>
        <p:spPr>
          <a:xfrm>
            <a:off x="408455" y="4208185"/>
            <a:ext cx="7373389" cy="2071540"/>
          </a:xfrm>
          <a:prstGeom prst="rect">
            <a:avLst/>
          </a:prstGeom>
          <a:ln>
            <a:solidFill>
              <a:schemeClr val="accent1"/>
            </a:solidFill>
          </a:ln>
        </p:spPr>
      </p:pic>
    </p:spTree>
    <p:extLst>
      <p:ext uri="{BB962C8B-B14F-4D97-AF65-F5344CB8AC3E}">
        <p14:creationId xmlns:p14="http://schemas.microsoft.com/office/powerpoint/2010/main" val="217821607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1"/>
          </p:nvPr>
        </p:nvSpPr>
        <p:spPr/>
        <p:txBody>
          <a:bodyPr/>
          <a:lstStyle/>
          <a:p>
            <a:endParaRPr lang="en-US" sz="2000" dirty="0">
              <a:solidFill>
                <a:schemeClr val="accent2"/>
              </a:solidFill>
            </a:endParaRPr>
          </a:p>
          <a:p>
            <a:pPr lvl="1"/>
            <a:endParaRPr lang="en-US" sz="2000" dirty="0"/>
          </a:p>
          <a:p>
            <a:pPr lvl="1"/>
            <a:endParaRPr lang="en-US" sz="2000" dirty="0"/>
          </a:p>
          <a:p>
            <a:pPr lvl="1"/>
            <a:r>
              <a:rPr lang="en-US" sz="2000" dirty="0"/>
              <a:t>Refiner evaluations are down ~1/3 since the financial crisis of 2008</a:t>
            </a:r>
          </a:p>
          <a:p>
            <a:pPr lvl="1"/>
            <a:r>
              <a:rPr lang="en-US" sz="2000" dirty="0"/>
              <a:t>Several refiners have had assets on the market for years but no sales</a:t>
            </a:r>
          </a:p>
          <a:p>
            <a:pPr lvl="2"/>
            <a:r>
              <a:rPr lang="en-US" sz="2000" dirty="0"/>
              <a:t>Delta Trainer on/off market since 2018</a:t>
            </a:r>
          </a:p>
          <a:p>
            <a:pPr lvl="2"/>
            <a:r>
              <a:rPr lang="en-US" sz="2000" dirty="0"/>
              <a:t>New Philips 66 divestiture program may include small refineries</a:t>
            </a:r>
          </a:p>
          <a:p>
            <a:pPr lvl="2"/>
            <a:r>
              <a:rPr lang="en-US" sz="2000" dirty="0"/>
              <a:t>LyondellBasell on market two separate times before deciding to convert to hydrogen hub</a:t>
            </a:r>
          </a:p>
          <a:p>
            <a:pPr lvl="1"/>
            <a:r>
              <a:rPr lang="en-US" sz="2000" dirty="0"/>
              <a:t>Maintenance costs to keep older plants online have also deterred refinery buyers</a:t>
            </a:r>
          </a:p>
          <a:p>
            <a:pPr lvl="2"/>
            <a:r>
              <a:rPr lang="en-US" sz="2000" dirty="0"/>
              <a:t>Price tag to upgrade Houston Refining was estimated to be greater than $1 billion</a:t>
            </a:r>
          </a:p>
        </p:txBody>
      </p:sp>
      <p:sp>
        <p:nvSpPr>
          <p:cNvPr id="2" name="Date Placeholder 1"/>
          <p:cNvSpPr>
            <a:spLocks noGrp="1"/>
          </p:cNvSpPr>
          <p:nvPr>
            <p:ph type="dt" sz="half" idx="2"/>
          </p:nvPr>
        </p:nvSpPr>
        <p:spPr/>
        <p:txBody>
          <a:bodyPr/>
          <a:lstStyle/>
          <a:p>
            <a:r>
              <a:rPr lang="en-US" noProof="1"/>
              <a:t>February / March 2024</a:t>
            </a:r>
            <a:endParaRPr lang="en-GB" noProof="1"/>
          </a:p>
        </p:txBody>
      </p:sp>
      <p:sp>
        <p:nvSpPr>
          <p:cNvPr id="4" name="Slide Number Placeholder 3"/>
          <p:cNvSpPr>
            <a:spLocks noGrp="1"/>
          </p:cNvSpPr>
          <p:nvPr>
            <p:ph type="sldNum" sz="quarter" idx="4"/>
          </p:nvPr>
        </p:nvSpPr>
        <p:spPr/>
        <p:txBody>
          <a:bodyPr/>
          <a:lstStyle/>
          <a:p>
            <a:fld id="{D32BAE6A-B452-4007-8177-56DD051636F9}" type="slidenum">
              <a:rPr lang="en-GB" noProof="1" dirty="0" smtClean="0"/>
              <a:pPr/>
              <a:t>12</a:t>
            </a:fld>
            <a:endParaRPr lang="en-GB" noProof="1"/>
          </a:p>
        </p:txBody>
      </p:sp>
      <p:sp>
        <p:nvSpPr>
          <p:cNvPr id="3" name="Footer Placeholder 2"/>
          <p:cNvSpPr>
            <a:spLocks noGrp="1"/>
          </p:cNvSpPr>
          <p:nvPr>
            <p:ph type="ftr" sz="quarter" idx="3"/>
          </p:nvPr>
        </p:nvSpPr>
        <p:spPr/>
        <p:txBody>
          <a:bodyPr/>
          <a:lstStyle/>
          <a:p>
            <a:r>
              <a:rPr lang="en-US" noProof="1"/>
              <a:t>TXOGA - HCAD 2024 Refining &amp; Petrochemicals Outlook</a:t>
            </a:r>
            <a:endParaRPr lang="en-GB" noProof="1"/>
          </a:p>
        </p:txBody>
      </p:sp>
      <p:pic>
        <p:nvPicPr>
          <p:cNvPr id="6" name="Picture 5" descr="A close-up of a sign&#10;&#10;Description automatically generated">
            <a:extLst>
              <a:ext uri="{FF2B5EF4-FFF2-40B4-BE49-F238E27FC236}">
                <a16:creationId xmlns:a16="http://schemas.microsoft.com/office/drawing/2014/main" id="{1C0B2C21-9A8C-0DE2-FA42-583454335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016" y="504682"/>
            <a:ext cx="6887536" cy="2048161"/>
          </a:xfrm>
          <a:prstGeom prst="rect">
            <a:avLst/>
          </a:prstGeom>
        </p:spPr>
      </p:pic>
      <p:sp>
        <p:nvSpPr>
          <p:cNvPr id="9" name="TextBox 8">
            <a:extLst>
              <a:ext uri="{FF2B5EF4-FFF2-40B4-BE49-F238E27FC236}">
                <a16:creationId xmlns:a16="http://schemas.microsoft.com/office/drawing/2014/main" id="{AA41E572-65B9-CC4F-6CBE-18A31C07EF71}"/>
              </a:ext>
            </a:extLst>
          </p:cNvPr>
          <p:cNvSpPr txBox="1"/>
          <p:nvPr/>
        </p:nvSpPr>
        <p:spPr>
          <a:xfrm>
            <a:off x="408455" y="6437149"/>
            <a:ext cx="1834156" cy="215444"/>
          </a:xfrm>
          <a:prstGeom prst="rect">
            <a:avLst/>
          </a:prstGeom>
          <a:noFill/>
        </p:spPr>
        <p:txBody>
          <a:bodyPr wrap="none" rtlCol="0">
            <a:spAutoFit/>
          </a:bodyPr>
          <a:lstStyle/>
          <a:p>
            <a:r>
              <a:rPr lang="en-US" sz="800" dirty="0">
                <a:solidFill>
                  <a:schemeClr val="tx2"/>
                </a:solidFill>
              </a:rPr>
              <a:t>Source: Reuters, February 16, 2024</a:t>
            </a:r>
          </a:p>
        </p:txBody>
      </p:sp>
    </p:spTree>
    <p:extLst>
      <p:ext uri="{BB962C8B-B14F-4D97-AF65-F5344CB8AC3E}">
        <p14:creationId xmlns:p14="http://schemas.microsoft.com/office/powerpoint/2010/main" val="33244344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C971F7-95F1-D381-63A6-057AE61159BA}"/>
              </a:ext>
            </a:extLst>
          </p:cNvPr>
          <p:cNvSpPr>
            <a:spLocks noGrp="1"/>
          </p:cNvSpPr>
          <p:nvPr>
            <p:ph type="body" idx="1"/>
          </p:nvPr>
        </p:nvSpPr>
        <p:spPr/>
        <p:txBody>
          <a:bodyPr>
            <a:normAutofit lnSpcReduction="10000"/>
          </a:bodyPr>
          <a:lstStyle/>
          <a:p>
            <a:r>
              <a:rPr lang="en-GB" dirty="0"/>
              <a:t>What should we consider in near-term? </a:t>
            </a:r>
          </a:p>
        </p:txBody>
      </p:sp>
      <p:sp>
        <p:nvSpPr>
          <p:cNvPr id="5" name="Date Placeholder 4">
            <a:extLst>
              <a:ext uri="{FF2B5EF4-FFF2-40B4-BE49-F238E27FC236}">
                <a16:creationId xmlns:a16="http://schemas.microsoft.com/office/drawing/2014/main" id="{92835468-ED4D-6228-A508-A848D95A56B2}"/>
              </a:ext>
            </a:extLst>
          </p:cNvPr>
          <p:cNvSpPr>
            <a:spLocks noGrp="1"/>
          </p:cNvSpPr>
          <p:nvPr>
            <p:ph type="dt" sz="half" idx="2"/>
          </p:nvPr>
        </p:nvSpPr>
        <p:spPr/>
        <p:txBody>
          <a:bodyPr/>
          <a:lstStyle/>
          <a:p>
            <a:pPr>
              <a:defRPr/>
            </a:pPr>
            <a:r>
              <a:rPr lang="en-US" noProof="1"/>
              <a:t>February / March 2024</a:t>
            </a:r>
            <a:endParaRPr lang="en-GB" noProof="1"/>
          </a:p>
        </p:txBody>
      </p:sp>
      <p:sp>
        <p:nvSpPr>
          <p:cNvPr id="6" name="Slide Number Placeholder 5">
            <a:extLst>
              <a:ext uri="{FF2B5EF4-FFF2-40B4-BE49-F238E27FC236}">
                <a16:creationId xmlns:a16="http://schemas.microsoft.com/office/drawing/2014/main" id="{246A45C2-30D9-67C1-3B1C-844A724E4E5F}"/>
              </a:ext>
            </a:extLst>
          </p:cNvPr>
          <p:cNvSpPr>
            <a:spLocks noGrp="1"/>
          </p:cNvSpPr>
          <p:nvPr>
            <p:ph type="sldNum" sz="quarter" idx="4"/>
          </p:nvPr>
        </p:nvSpPr>
        <p:spPr/>
        <p:txBody>
          <a:bodyPr/>
          <a:lstStyle/>
          <a:p>
            <a:fld id="{D32BAE6A-B452-4007-8177-56DD051636F9}" type="slidenum">
              <a:rPr lang="en-GB" noProof="1" smtClean="0"/>
              <a:pPr/>
              <a:t>13</a:t>
            </a:fld>
            <a:endParaRPr lang="en-GB" noProof="1"/>
          </a:p>
        </p:txBody>
      </p:sp>
      <p:sp>
        <p:nvSpPr>
          <p:cNvPr id="7" name="Footer Placeholder 6">
            <a:extLst>
              <a:ext uri="{FF2B5EF4-FFF2-40B4-BE49-F238E27FC236}">
                <a16:creationId xmlns:a16="http://schemas.microsoft.com/office/drawing/2014/main" id="{E23D1750-51D4-5BF9-E8C9-F0B5496E23A5}"/>
              </a:ext>
            </a:extLst>
          </p:cNvPr>
          <p:cNvSpPr>
            <a:spLocks noGrp="1"/>
          </p:cNvSpPr>
          <p:nvPr>
            <p:ph type="ftr" sz="quarter" idx="3"/>
          </p:nvPr>
        </p:nvSpPr>
        <p:spPr/>
        <p:txBody>
          <a:bodyPr/>
          <a:lstStyle/>
          <a:p>
            <a:pPr>
              <a:defRPr/>
            </a:pPr>
            <a:r>
              <a:rPr lang="en-US" noProof="1"/>
              <a:t>TXOGA - HCAD 2024 Refining &amp; Petrochemicals Outlook</a:t>
            </a:r>
            <a:endParaRPr lang="en-GB" noProof="1"/>
          </a:p>
        </p:txBody>
      </p:sp>
    </p:spTree>
    <p:extLst>
      <p:ext uri="{BB962C8B-B14F-4D97-AF65-F5344CB8AC3E}">
        <p14:creationId xmlns:p14="http://schemas.microsoft.com/office/powerpoint/2010/main" val="42385943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a:t>Significant new refining capacity outside the U. S. affects margins</a:t>
            </a:r>
            <a:endParaRPr lang="en-GB" dirty="0"/>
          </a:p>
        </p:txBody>
      </p:sp>
      <p:sp>
        <p:nvSpPr>
          <p:cNvPr id="8" name="Content Placeholder 7"/>
          <p:cNvSpPr>
            <a:spLocks noGrp="1"/>
          </p:cNvSpPr>
          <p:nvPr>
            <p:ph sz="quarter" idx="11"/>
          </p:nvPr>
        </p:nvSpPr>
        <p:spPr/>
        <p:txBody>
          <a:bodyPr/>
          <a:lstStyle/>
          <a:p>
            <a:pPr lvl="1"/>
            <a:r>
              <a:rPr lang="en-US" sz="2000" dirty="0"/>
              <a:t>Margin outlook collapses back to historical five-year average with new capacity in Nigeria, Kuwait, Mexico</a:t>
            </a:r>
          </a:p>
          <a:p>
            <a:pPr lvl="1"/>
            <a:r>
              <a:rPr lang="en-US" sz="2000" dirty="0"/>
              <a:t>New supply offsets demand increase</a:t>
            </a:r>
          </a:p>
          <a:p>
            <a:pPr lvl="2"/>
            <a:r>
              <a:rPr lang="en-US" sz="2000" dirty="0"/>
              <a:t>Global jet fuel demand remains below 2019 level</a:t>
            </a:r>
          </a:p>
          <a:p>
            <a:pPr lvl="1"/>
            <a:endParaRPr lang="en-US" sz="2000" dirty="0">
              <a:solidFill>
                <a:schemeClr val="accent2"/>
              </a:solidFill>
            </a:endParaRPr>
          </a:p>
        </p:txBody>
      </p:sp>
      <p:sp>
        <p:nvSpPr>
          <p:cNvPr id="2" name="Date Placeholder 1"/>
          <p:cNvSpPr>
            <a:spLocks noGrp="1"/>
          </p:cNvSpPr>
          <p:nvPr>
            <p:ph type="dt" sz="half" idx="2"/>
          </p:nvPr>
        </p:nvSpPr>
        <p:spPr/>
        <p:txBody>
          <a:bodyPr/>
          <a:lstStyle/>
          <a:p>
            <a:r>
              <a:rPr lang="en-US" noProof="1"/>
              <a:t>February / March 2024</a:t>
            </a:r>
            <a:endParaRPr lang="en-GB" noProof="1"/>
          </a:p>
        </p:txBody>
      </p:sp>
      <p:sp>
        <p:nvSpPr>
          <p:cNvPr id="4" name="Slide Number Placeholder 3"/>
          <p:cNvSpPr>
            <a:spLocks noGrp="1"/>
          </p:cNvSpPr>
          <p:nvPr>
            <p:ph type="sldNum" sz="quarter" idx="4"/>
          </p:nvPr>
        </p:nvSpPr>
        <p:spPr/>
        <p:txBody>
          <a:bodyPr/>
          <a:lstStyle/>
          <a:p>
            <a:fld id="{D32BAE6A-B452-4007-8177-56DD051636F9}" type="slidenum">
              <a:rPr lang="en-GB" noProof="1" dirty="0" smtClean="0"/>
              <a:pPr/>
              <a:t>14</a:t>
            </a:fld>
            <a:endParaRPr lang="en-GB" noProof="1"/>
          </a:p>
        </p:txBody>
      </p:sp>
      <p:sp>
        <p:nvSpPr>
          <p:cNvPr id="3" name="Footer Placeholder 2"/>
          <p:cNvSpPr>
            <a:spLocks noGrp="1"/>
          </p:cNvSpPr>
          <p:nvPr>
            <p:ph type="ftr" sz="quarter" idx="3"/>
          </p:nvPr>
        </p:nvSpPr>
        <p:spPr/>
        <p:txBody>
          <a:bodyPr/>
          <a:lstStyle/>
          <a:p>
            <a:r>
              <a:rPr lang="en-US" noProof="1"/>
              <a:t>TXOGA - HCAD 2024 Refining &amp; Petrochemicals Outlook</a:t>
            </a:r>
            <a:endParaRPr lang="en-GB" noProof="1"/>
          </a:p>
        </p:txBody>
      </p:sp>
      <p:sp>
        <p:nvSpPr>
          <p:cNvPr id="5" name="TextBox 4">
            <a:extLst>
              <a:ext uri="{FF2B5EF4-FFF2-40B4-BE49-F238E27FC236}">
                <a16:creationId xmlns:a16="http://schemas.microsoft.com/office/drawing/2014/main" id="{C41B01BB-4831-993E-DA63-94450DC90D08}"/>
              </a:ext>
            </a:extLst>
          </p:cNvPr>
          <p:cNvSpPr txBox="1"/>
          <p:nvPr/>
        </p:nvSpPr>
        <p:spPr>
          <a:xfrm>
            <a:off x="259085" y="6610619"/>
            <a:ext cx="2077813" cy="215444"/>
          </a:xfrm>
          <a:prstGeom prst="rect">
            <a:avLst/>
          </a:prstGeom>
          <a:noFill/>
        </p:spPr>
        <p:txBody>
          <a:bodyPr wrap="none" rtlCol="0">
            <a:spAutoFit/>
          </a:bodyPr>
          <a:lstStyle/>
          <a:p>
            <a:r>
              <a:rPr lang="en-US" sz="800" dirty="0">
                <a:solidFill>
                  <a:schemeClr val="tx2"/>
                </a:solidFill>
              </a:rPr>
              <a:t>Sources: Wood Mackenzie, Oilprice.com</a:t>
            </a:r>
          </a:p>
        </p:txBody>
      </p:sp>
      <p:pic>
        <p:nvPicPr>
          <p:cNvPr id="7" name="Picture 6">
            <a:extLst>
              <a:ext uri="{FF2B5EF4-FFF2-40B4-BE49-F238E27FC236}">
                <a16:creationId xmlns:a16="http://schemas.microsoft.com/office/drawing/2014/main" id="{40ACC5D8-4365-0D7F-68A2-BE2A96012084}"/>
              </a:ext>
            </a:extLst>
          </p:cNvPr>
          <p:cNvPicPr>
            <a:picLocks noChangeAspect="1"/>
          </p:cNvPicPr>
          <p:nvPr/>
        </p:nvPicPr>
        <p:blipFill>
          <a:blip r:embed="rId3"/>
          <a:stretch>
            <a:fillRect/>
          </a:stretch>
        </p:blipFill>
        <p:spPr>
          <a:xfrm>
            <a:off x="6951626" y="2176334"/>
            <a:ext cx="4841537" cy="3748978"/>
          </a:xfrm>
          <a:prstGeom prst="rect">
            <a:avLst/>
          </a:prstGeom>
          <a:ln>
            <a:solidFill>
              <a:schemeClr val="accent1"/>
            </a:solidFill>
          </a:ln>
        </p:spPr>
      </p:pic>
      <p:pic>
        <p:nvPicPr>
          <p:cNvPr id="10" name="Picture 9">
            <a:extLst>
              <a:ext uri="{FF2B5EF4-FFF2-40B4-BE49-F238E27FC236}">
                <a16:creationId xmlns:a16="http://schemas.microsoft.com/office/drawing/2014/main" id="{E0D656AF-CE11-6326-064E-28DDE7A293DF}"/>
              </a:ext>
            </a:extLst>
          </p:cNvPr>
          <p:cNvPicPr>
            <a:picLocks noChangeAspect="1"/>
          </p:cNvPicPr>
          <p:nvPr/>
        </p:nvPicPr>
        <p:blipFill>
          <a:blip r:embed="rId4"/>
          <a:stretch>
            <a:fillRect/>
          </a:stretch>
        </p:blipFill>
        <p:spPr>
          <a:xfrm>
            <a:off x="508000" y="3840481"/>
            <a:ext cx="4175015" cy="2194560"/>
          </a:xfrm>
          <a:prstGeom prst="rect">
            <a:avLst/>
          </a:prstGeom>
          <a:ln>
            <a:solidFill>
              <a:schemeClr val="accent1"/>
            </a:solidFill>
          </a:ln>
        </p:spPr>
      </p:pic>
    </p:spTree>
    <p:extLst>
      <p:ext uri="{BB962C8B-B14F-4D97-AF65-F5344CB8AC3E}">
        <p14:creationId xmlns:p14="http://schemas.microsoft.com/office/powerpoint/2010/main" val="99889318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GB" dirty="0"/>
              <a:t>RINs continue to be a cost problem (at a lower level)</a:t>
            </a:r>
          </a:p>
        </p:txBody>
      </p:sp>
      <p:sp>
        <p:nvSpPr>
          <p:cNvPr id="2" name="Date Placeholder 1"/>
          <p:cNvSpPr>
            <a:spLocks noGrp="1"/>
          </p:cNvSpPr>
          <p:nvPr>
            <p:ph type="dt" sz="half" idx="2"/>
          </p:nvPr>
        </p:nvSpPr>
        <p:spPr/>
        <p:txBody>
          <a:bodyPr/>
          <a:lstStyle/>
          <a:p>
            <a:r>
              <a:rPr lang="en-US" noProof="1"/>
              <a:t>February / March 2024</a:t>
            </a:r>
            <a:endParaRPr lang="en-GB" noProof="1"/>
          </a:p>
        </p:txBody>
      </p:sp>
      <p:sp>
        <p:nvSpPr>
          <p:cNvPr id="4" name="Slide Number Placeholder 3"/>
          <p:cNvSpPr>
            <a:spLocks noGrp="1"/>
          </p:cNvSpPr>
          <p:nvPr>
            <p:ph type="sldNum" sz="quarter" idx="4"/>
          </p:nvPr>
        </p:nvSpPr>
        <p:spPr/>
        <p:txBody>
          <a:bodyPr/>
          <a:lstStyle/>
          <a:p>
            <a:fld id="{D32BAE6A-B452-4007-8177-56DD051636F9}" type="slidenum">
              <a:rPr lang="en-GB" noProof="1" dirty="0" smtClean="0"/>
              <a:pPr/>
              <a:t>15</a:t>
            </a:fld>
            <a:endParaRPr lang="en-GB" noProof="1"/>
          </a:p>
        </p:txBody>
      </p:sp>
      <p:sp>
        <p:nvSpPr>
          <p:cNvPr id="3" name="Footer Placeholder 2"/>
          <p:cNvSpPr>
            <a:spLocks noGrp="1"/>
          </p:cNvSpPr>
          <p:nvPr>
            <p:ph type="ftr" sz="quarter" idx="3"/>
          </p:nvPr>
        </p:nvSpPr>
        <p:spPr/>
        <p:txBody>
          <a:bodyPr/>
          <a:lstStyle/>
          <a:p>
            <a:r>
              <a:rPr lang="en-US" noProof="1"/>
              <a:t>TXOGA - HCAD 2024 Refining &amp; Petrochemicals Outlook</a:t>
            </a:r>
            <a:endParaRPr lang="en-GB" noProof="1"/>
          </a:p>
        </p:txBody>
      </p:sp>
      <p:sp>
        <p:nvSpPr>
          <p:cNvPr id="5" name="TextBox 4">
            <a:extLst>
              <a:ext uri="{FF2B5EF4-FFF2-40B4-BE49-F238E27FC236}">
                <a16:creationId xmlns:a16="http://schemas.microsoft.com/office/drawing/2014/main" id="{FE01678E-27E6-5726-992E-7825B349F73D}"/>
              </a:ext>
            </a:extLst>
          </p:cNvPr>
          <p:cNvSpPr txBox="1"/>
          <p:nvPr/>
        </p:nvSpPr>
        <p:spPr>
          <a:xfrm>
            <a:off x="408455" y="6437149"/>
            <a:ext cx="1717137" cy="215444"/>
          </a:xfrm>
          <a:prstGeom prst="rect">
            <a:avLst/>
          </a:prstGeom>
          <a:noFill/>
        </p:spPr>
        <p:txBody>
          <a:bodyPr wrap="none" rtlCol="0">
            <a:spAutoFit/>
          </a:bodyPr>
          <a:lstStyle/>
          <a:p>
            <a:r>
              <a:rPr lang="en-US" sz="800" dirty="0">
                <a:solidFill>
                  <a:schemeClr val="tx2"/>
                </a:solidFill>
              </a:rPr>
              <a:t>Source: Valero Investor Relations</a:t>
            </a:r>
          </a:p>
        </p:txBody>
      </p:sp>
      <p:graphicFrame>
        <p:nvGraphicFramePr>
          <p:cNvPr id="9" name="Content Placeholder 13">
            <a:extLst>
              <a:ext uri="{FF2B5EF4-FFF2-40B4-BE49-F238E27FC236}">
                <a16:creationId xmlns:a16="http://schemas.microsoft.com/office/drawing/2014/main" id="{38A94DD0-47CF-D832-516E-4672AE3DD97C}"/>
              </a:ext>
            </a:extLst>
          </p:cNvPr>
          <p:cNvGraphicFramePr>
            <a:graphicFrameLocks noGrp="1"/>
          </p:cNvGraphicFramePr>
          <p:nvPr>
            <p:ph sz="quarter" idx="11"/>
          </p:nvPr>
        </p:nvGraphicFramePr>
        <p:xfrm>
          <a:off x="508000" y="1528763"/>
          <a:ext cx="11171238" cy="4830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045964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Continuing Government Actions</a:t>
            </a:r>
          </a:p>
        </p:txBody>
      </p:sp>
      <p:sp>
        <p:nvSpPr>
          <p:cNvPr id="2" name="Date Placeholder 1"/>
          <p:cNvSpPr>
            <a:spLocks noGrp="1"/>
          </p:cNvSpPr>
          <p:nvPr>
            <p:ph type="dt" sz="half" idx="2"/>
          </p:nvPr>
        </p:nvSpPr>
        <p:spPr/>
        <p:txBody>
          <a:bodyPr/>
          <a:lstStyle/>
          <a:p>
            <a:r>
              <a:rPr lang="en-US" noProof="1"/>
              <a:t>February / March 2024</a:t>
            </a:r>
            <a:endParaRPr lang="en-GB" noProof="1"/>
          </a:p>
        </p:txBody>
      </p:sp>
      <p:sp>
        <p:nvSpPr>
          <p:cNvPr id="4" name="Slide Number Placeholder 3"/>
          <p:cNvSpPr>
            <a:spLocks noGrp="1"/>
          </p:cNvSpPr>
          <p:nvPr>
            <p:ph type="sldNum" sz="quarter" idx="4"/>
          </p:nvPr>
        </p:nvSpPr>
        <p:spPr/>
        <p:txBody>
          <a:bodyPr/>
          <a:lstStyle/>
          <a:p>
            <a:fld id="{D32BAE6A-B452-4007-8177-56DD051636F9}" type="slidenum">
              <a:rPr lang="en-GB" noProof="1" dirty="0" smtClean="0"/>
              <a:pPr/>
              <a:t>16</a:t>
            </a:fld>
            <a:endParaRPr lang="en-GB" noProof="1"/>
          </a:p>
        </p:txBody>
      </p:sp>
      <p:sp>
        <p:nvSpPr>
          <p:cNvPr id="3" name="Footer Placeholder 2"/>
          <p:cNvSpPr>
            <a:spLocks noGrp="1"/>
          </p:cNvSpPr>
          <p:nvPr>
            <p:ph type="ftr" sz="quarter" idx="3"/>
          </p:nvPr>
        </p:nvSpPr>
        <p:spPr/>
        <p:txBody>
          <a:bodyPr/>
          <a:lstStyle/>
          <a:p>
            <a:r>
              <a:rPr lang="en-US" noProof="1"/>
              <a:t>TXOGA - HCAD 2024 Refining &amp; Petrochemicals Outlook</a:t>
            </a:r>
            <a:endParaRPr lang="en-GB" noProof="1"/>
          </a:p>
        </p:txBody>
      </p:sp>
      <p:sp>
        <p:nvSpPr>
          <p:cNvPr id="9" name="TextBox 8">
            <a:extLst>
              <a:ext uri="{FF2B5EF4-FFF2-40B4-BE49-F238E27FC236}">
                <a16:creationId xmlns:a16="http://schemas.microsoft.com/office/drawing/2014/main" id="{6DAC359D-FC13-0D45-6728-69C697A746C1}"/>
              </a:ext>
            </a:extLst>
          </p:cNvPr>
          <p:cNvSpPr txBox="1"/>
          <p:nvPr/>
        </p:nvSpPr>
        <p:spPr>
          <a:xfrm>
            <a:off x="508000" y="6570143"/>
            <a:ext cx="1808508" cy="215444"/>
          </a:xfrm>
          <a:prstGeom prst="rect">
            <a:avLst/>
          </a:prstGeom>
          <a:noFill/>
        </p:spPr>
        <p:txBody>
          <a:bodyPr wrap="none" rtlCol="0">
            <a:spAutoFit/>
          </a:bodyPr>
          <a:lstStyle/>
          <a:p>
            <a:r>
              <a:rPr lang="en-US" sz="800" b="1" dirty="0">
                <a:solidFill>
                  <a:schemeClr val="bg1">
                    <a:lumMod val="50000"/>
                  </a:schemeClr>
                </a:solidFill>
              </a:rPr>
              <a:t>:Sources </a:t>
            </a:r>
            <a:r>
              <a:rPr lang="en-US" sz="800" dirty="0">
                <a:solidFill>
                  <a:schemeClr val="bg1">
                    <a:lumMod val="50000"/>
                  </a:schemeClr>
                </a:solidFill>
              </a:rPr>
              <a:t>Reuters, Washington Post</a:t>
            </a:r>
          </a:p>
        </p:txBody>
      </p:sp>
      <p:pic>
        <p:nvPicPr>
          <p:cNvPr id="6" name="Picture 5" descr="A close up of a sign">
            <a:extLst>
              <a:ext uri="{FF2B5EF4-FFF2-40B4-BE49-F238E27FC236}">
                <a16:creationId xmlns:a16="http://schemas.microsoft.com/office/drawing/2014/main" id="{B9EAD212-14F0-F81E-5251-740CF1AE8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15" y="1520139"/>
            <a:ext cx="9101207" cy="1382278"/>
          </a:xfrm>
          <a:prstGeom prst="rect">
            <a:avLst/>
          </a:prstGeom>
          <a:ln>
            <a:solidFill>
              <a:schemeClr val="accent1"/>
            </a:solidFill>
          </a:ln>
        </p:spPr>
      </p:pic>
      <p:pic>
        <p:nvPicPr>
          <p:cNvPr id="14" name="Picture 13" descr="A screenshot of a phone">
            <a:extLst>
              <a:ext uri="{FF2B5EF4-FFF2-40B4-BE49-F238E27FC236}">
                <a16:creationId xmlns:a16="http://schemas.microsoft.com/office/drawing/2014/main" id="{21C495A4-CD47-5ED2-4ADA-EEEE48AE3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016" y="4219689"/>
            <a:ext cx="6265936" cy="1726766"/>
          </a:xfrm>
          <a:prstGeom prst="rect">
            <a:avLst/>
          </a:prstGeom>
          <a:ln>
            <a:solidFill>
              <a:schemeClr val="accent1"/>
            </a:solidFill>
          </a:ln>
        </p:spPr>
      </p:pic>
      <p:pic>
        <p:nvPicPr>
          <p:cNvPr id="16" name="Picture 15">
            <a:extLst>
              <a:ext uri="{FF2B5EF4-FFF2-40B4-BE49-F238E27FC236}">
                <a16:creationId xmlns:a16="http://schemas.microsoft.com/office/drawing/2014/main" id="{658ABCF5-6E29-9B01-5057-FF89694CDA45}"/>
              </a:ext>
            </a:extLst>
          </p:cNvPr>
          <p:cNvPicPr>
            <a:picLocks noChangeAspect="1"/>
          </p:cNvPicPr>
          <p:nvPr/>
        </p:nvPicPr>
        <p:blipFill>
          <a:blip r:embed="rId5"/>
          <a:stretch>
            <a:fillRect/>
          </a:stretch>
        </p:blipFill>
        <p:spPr>
          <a:xfrm>
            <a:off x="6617649" y="3207837"/>
            <a:ext cx="5366335" cy="2025845"/>
          </a:xfrm>
          <a:prstGeom prst="rect">
            <a:avLst/>
          </a:prstGeom>
          <a:ln>
            <a:solidFill>
              <a:schemeClr val="accent1"/>
            </a:solidFill>
          </a:ln>
        </p:spPr>
      </p:pic>
    </p:spTree>
    <p:extLst>
      <p:ext uri="{BB962C8B-B14F-4D97-AF65-F5344CB8AC3E}">
        <p14:creationId xmlns:p14="http://schemas.microsoft.com/office/powerpoint/2010/main" val="323419962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B992-69BF-FAF7-EB96-ED6143871C6F}"/>
              </a:ext>
            </a:extLst>
          </p:cNvPr>
          <p:cNvSpPr>
            <a:spLocks noGrp="1"/>
          </p:cNvSpPr>
          <p:nvPr>
            <p:ph type="title"/>
          </p:nvPr>
        </p:nvSpPr>
        <p:spPr/>
        <p:txBody>
          <a:bodyPr/>
          <a:lstStyle/>
          <a:p>
            <a:r>
              <a:rPr lang="en-GB" dirty="0"/>
              <a:t>Comparing 3</a:t>
            </a:r>
            <a:r>
              <a:rPr lang="en-GB" baseline="30000" dirty="0"/>
              <a:t>rd</a:t>
            </a:r>
            <a:r>
              <a:rPr lang="en-GB" dirty="0"/>
              <a:t> party price forecasts 2021-22 vs. 2023</a:t>
            </a:r>
          </a:p>
        </p:txBody>
      </p:sp>
      <p:sp>
        <p:nvSpPr>
          <p:cNvPr id="4" name="Date Placeholder 3">
            <a:extLst>
              <a:ext uri="{FF2B5EF4-FFF2-40B4-BE49-F238E27FC236}">
                <a16:creationId xmlns:a16="http://schemas.microsoft.com/office/drawing/2014/main" id="{8A22CA09-3E0A-A109-6864-5D6C80C7C981}"/>
              </a:ext>
            </a:extLst>
          </p:cNvPr>
          <p:cNvSpPr>
            <a:spLocks noGrp="1"/>
          </p:cNvSpPr>
          <p:nvPr>
            <p:ph type="dt" sz="half" idx="2"/>
          </p:nvPr>
        </p:nvSpPr>
        <p:spPr/>
        <p:txBody>
          <a:bodyPr/>
          <a:lstStyle/>
          <a:p>
            <a:pPr>
              <a:defRPr/>
            </a:pPr>
            <a:r>
              <a:rPr lang="en-US" noProof="1"/>
              <a:t>February / March 2024</a:t>
            </a:r>
            <a:endParaRPr lang="en-GB" noProof="1"/>
          </a:p>
        </p:txBody>
      </p:sp>
      <p:sp>
        <p:nvSpPr>
          <p:cNvPr id="5" name="Slide Number Placeholder 4">
            <a:extLst>
              <a:ext uri="{FF2B5EF4-FFF2-40B4-BE49-F238E27FC236}">
                <a16:creationId xmlns:a16="http://schemas.microsoft.com/office/drawing/2014/main" id="{3AB595FE-2412-E91E-E952-AB141BCBD7FC}"/>
              </a:ext>
            </a:extLst>
          </p:cNvPr>
          <p:cNvSpPr>
            <a:spLocks noGrp="1"/>
          </p:cNvSpPr>
          <p:nvPr>
            <p:ph type="sldNum" sz="quarter" idx="4"/>
          </p:nvPr>
        </p:nvSpPr>
        <p:spPr/>
        <p:txBody>
          <a:bodyPr/>
          <a:lstStyle/>
          <a:p>
            <a:fld id="{D32BAE6A-B452-4007-8177-56DD051636F9}" type="slidenum">
              <a:rPr lang="en-GB" noProof="1" smtClean="0"/>
              <a:pPr/>
              <a:t>17</a:t>
            </a:fld>
            <a:endParaRPr lang="en-GB" noProof="1"/>
          </a:p>
        </p:txBody>
      </p:sp>
      <p:sp>
        <p:nvSpPr>
          <p:cNvPr id="6" name="Footer Placeholder 5">
            <a:extLst>
              <a:ext uri="{FF2B5EF4-FFF2-40B4-BE49-F238E27FC236}">
                <a16:creationId xmlns:a16="http://schemas.microsoft.com/office/drawing/2014/main" id="{472B0F95-5597-A3EC-F405-5CD7A4607D4C}"/>
              </a:ext>
            </a:extLst>
          </p:cNvPr>
          <p:cNvSpPr>
            <a:spLocks noGrp="1"/>
          </p:cNvSpPr>
          <p:nvPr>
            <p:ph type="ftr" sz="quarter" idx="3"/>
          </p:nvPr>
        </p:nvSpPr>
        <p:spPr/>
        <p:txBody>
          <a:bodyPr/>
          <a:lstStyle/>
          <a:p>
            <a:pPr>
              <a:defRPr/>
            </a:pPr>
            <a:r>
              <a:rPr lang="en-US" noProof="1"/>
              <a:t>TXOGA - HCAD 2024 Refining &amp; Petrochemicals Outlook</a:t>
            </a:r>
            <a:endParaRPr lang="en-GB" noProof="1"/>
          </a:p>
        </p:txBody>
      </p:sp>
      <p:sp>
        <p:nvSpPr>
          <p:cNvPr id="3" name="TextBox 2">
            <a:extLst>
              <a:ext uri="{FF2B5EF4-FFF2-40B4-BE49-F238E27FC236}">
                <a16:creationId xmlns:a16="http://schemas.microsoft.com/office/drawing/2014/main" id="{1F60E49B-634D-DD04-7874-5DDB89093964}"/>
              </a:ext>
            </a:extLst>
          </p:cNvPr>
          <p:cNvSpPr txBox="1"/>
          <p:nvPr/>
        </p:nvSpPr>
        <p:spPr>
          <a:xfrm>
            <a:off x="408455" y="6484774"/>
            <a:ext cx="1402948" cy="215444"/>
          </a:xfrm>
          <a:prstGeom prst="rect">
            <a:avLst/>
          </a:prstGeom>
          <a:noFill/>
        </p:spPr>
        <p:txBody>
          <a:bodyPr wrap="none" rtlCol="0">
            <a:spAutoFit/>
          </a:bodyPr>
          <a:lstStyle/>
          <a:p>
            <a:r>
              <a:rPr lang="en-US" sz="800" dirty="0">
                <a:solidFill>
                  <a:schemeClr val="bg1">
                    <a:lumMod val="50000"/>
                  </a:schemeClr>
                </a:solidFill>
              </a:rPr>
              <a:t>Sources: WM, S&amp;P Global</a:t>
            </a:r>
          </a:p>
        </p:txBody>
      </p:sp>
      <p:pic>
        <p:nvPicPr>
          <p:cNvPr id="10" name="Picture 9">
            <a:extLst>
              <a:ext uri="{FF2B5EF4-FFF2-40B4-BE49-F238E27FC236}">
                <a16:creationId xmlns:a16="http://schemas.microsoft.com/office/drawing/2014/main" id="{88AB3CE4-BB47-BFB5-16C7-DCF0995B9DCF}"/>
              </a:ext>
            </a:extLst>
          </p:cNvPr>
          <p:cNvPicPr>
            <a:picLocks noChangeAspect="1"/>
          </p:cNvPicPr>
          <p:nvPr/>
        </p:nvPicPr>
        <p:blipFill>
          <a:blip r:embed="rId3"/>
          <a:stretch>
            <a:fillRect/>
          </a:stretch>
        </p:blipFill>
        <p:spPr>
          <a:xfrm>
            <a:off x="2002536" y="1168699"/>
            <a:ext cx="7205472" cy="5233448"/>
          </a:xfrm>
          <a:prstGeom prst="rect">
            <a:avLst/>
          </a:prstGeom>
        </p:spPr>
      </p:pic>
    </p:spTree>
    <p:extLst>
      <p:ext uri="{BB962C8B-B14F-4D97-AF65-F5344CB8AC3E}">
        <p14:creationId xmlns:p14="http://schemas.microsoft.com/office/powerpoint/2010/main" val="127360543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normAutofit lnSpcReduction="10000"/>
          </a:bodyPr>
          <a:lstStyle/>
          <a:p>
            <a:r>
              <a:rPr lang="en-GB" dirty="0"/>
              <a:t>Key Petrochemical Industry Considerations</a:t>
            </a:r>
          </a:p>
        </p:txBody>
      </p:sp>
      <p:sp>
        <p:nvSpPr>
          <p:cNvPr id="10" name="Text Placeholder 9"/>
          <p:cNvSpPr>
            <a:spLocks noGrp="1"/>
          </p:cNvSpPr>
          <p:nvPr>
            <p:ph type="body" sz="quarter" idx="13"/>
          </p:nvPr>
        </p:nvSpPr>
        <p:spPr/>
        <p:txBody>
          <a:bodyPr>
            <a:normAutofit lnSpcReduction="10000"/>
          </a:bodyPr>
          <a:lstStyle/>
          <a:p>
            <a:r>
              <a:rPr lang="en-GB" dirty="0"/>
              <a:t>2</a:t>
            </a:r>
          </a:p>
        </p:txBody>
      </p:sp>
      <p:sp>
        <p:nvSpPr>
          <p:cNvPr id="2" name="Date Placeholder 1"/>
          <p:cNvSpPr>
            <a:spLocks noGrp="1"/>
          </p:cNvSpPr>
          <p:nvPr>
            <p:ph type="dt" sz="half" idx="2"/>
          </p:nvPr>
        </p:nvSpPr>
        <p:spPr/>
        <p:txBody>
          <a:bodyPr/>
          <a:lstStyle/>
          <a:p>
            <a:r>
              <a:rPr lang="en-US" noProof="1"/>
              <a:t>February / March 2024</a:t>
            </a:r>
            <a:endParaRPr lang="en-GB" noProof="1"/>
          </a:p>
        </p:txBody>
      </p:sp>
      <p:sp>
        <p:nvSpPr>
          <p:cNvPr id="4" name="Slide Number Placeholder 3"/>
          <p:cNvSpPr>
            <a:spLocks noGrp="1"/>
          </p:cNvSpPr>
          <p:nvPr>
            <p:ph type="sldNum" sz="quarter" idx="4"/>
          </p:nvPr>
        </p:nvSpPr>
        <p:spPr/>
        <p:txBody>
          <a:bodyPr/>
          <a:lstStyle/>
          <a:p>
            <a:fld id="{D32BAE6A-B452-4007-8177-56DD051636F9}" type="slidenum">
              <a:rPr lang="en-GB" noProof="1" dirty="0" smtClean="0"/>
              <a:pPr/>
              <a:t>18</a:t>
            </a:fld>
            <a:endParaRPr lang="en-GB" noProof="1"/>
          </a:p>
        </p:txBody>
      </p:sp>
      <p:sp>
        <p:nvSpPr>
          <p:cNvPr id="3" name="Footer Placeholder 2"/>
          <p:cNvSpPr>
            <a:spLocks noGrp="1"/>
          </p:cNvSpPr>
          <p:nvPr>
            <p:ph type="ftr" sz="quarter" idx="3"/>
          </p:nvPr>
        </p:nvSpPr>
        <p:spPr/>
        <p:txBody>
          <a:bodyPr/>
          <a:lstStyle/>
          <a:p>
            <a:r>
              <a:rPr lang="en-US" noProof="1"/>
              <a:t>TXOGA - HCAD 2024 Refining &amp; Petrochemicals Outlook</a:t>
            </a:r>
            <a:endParaRPr lang="en-GB" noProof="1"/>
          </a:p>
        </p:txBody>
      </p:sp>
    </p:spTree>
    <p:extLst>
      <p:ext uri="{BB962C8B-B14F-4D97-AF65-F5344CB8AC3E}">
        <p14:creationId xmlns:p14="http://schemas.microsoft.com/office/powerpoint/2010/main" val="128326131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GB" dirty="0"/>
              <a:t>Petchems peaked early 2021, still facing overcapacity challenges</a:t>
            </a:r>
          </a:p>
        </p:txBody>
      </p:sp>
      <p:sp>
        <p:nvSpPr>
          <p:cNvPr id="2" name="Date Placeholder 1"/>
          <p:cNvSpPr>
            <a:spLocks noGrp="1"/>
          </p:cNvSpPr>
          <p:nvPr>
            <p:ph type="dt" sz="half" idx="2"/>
          </p:nvPr>
        </p:nvSpPr>
        <p:spPr/>
        <p:txBody>
          <a:bodyPr/>
          <a:lstStyle/>
          <a:p>
            <a:r>
              <a:rPr lang="en-US" noProof="1"/>
              <a:t>February / March 2024</a:t>
            </a:r>
            <a:endParaRPr lang="en-GB" noProof="1"/>
          </a:p>
        </p:txBody>
      </p:sp>
      <p:sp>
        <p:nvSpPr>
          <p:cNvPr id="4" name="Slide Number Placeholder 3"/>
          <p:cNvSpPr>
            <a:spLocks noGrp="1"/>
          </p:cNvSpPr>
          <p:nvPr>
            <p:ph type="sldNum" sz="quarter" idx="4"/>
          </p:nvPr>
        </p:nvSpPr>
        <p:spPr/>
        <p:txBody>
          <a:bodyPr/>
          <a:lstStyle/>
          <a:p>
            <a:fld id="{D32BAE6A-B452-4007-8177-56DD051636F9}" type="slidenum">
              <a:rPr lang="en-GB" noProof="1" dirty="0" smtClean="0"/>
              <a:pPr/>
              <a:t>19</a:t>
            </a:fld>
            <a:endParaRPr lang="en-GB" noProof="1"/>
          </a:p>
        </p:txBody>
      </p:sp>
      <p:sp>
        <p:nvSpPr>
          <p:cNvPr id="3" name="Footer Placeholder 2"/>
          <p:cNvSpPr>
            <a:spLocks noGrp="1"/>
          </p:cNvSpPr>
          <p:nvPr>
            <p:ph type="ftr" sz="quarter" idx="3"/>
          </p:nvPr>
        </p:nvSpPr>
        <p:spPr/>
        <p:txBody>
          <a:bodyPr/>
          <a:lstStyle/>
          <a:p>
            <a:r>
              <a:rPr lang="en-US" noProof="1"/>
              <a:t>TXOGA - HCAD 2024 Refining &amp; Petrochemicals Outlook</a:t>
            </a:r>
            <a:endParaRPr lang="en-GB" noProof="1"/>
          </a:p>
        </p:txBody>
      </p:sp>
      <p:sp>
        <p:nvSpPr>
          <p:cNvPr id="5" name="TextBox 4">
            <a:extLst>
              <a:ext uri="{FF2B5EF4-FFF2-40B4-BE49-F238E27FC236}">
                <a16:creationId xmlns:a16="http://schemas.microsoft.com/office/drawing/2014/main" id="{7A76F01A-568C-7E5B-1C6B-2A29B2867CB6}"/>
              </a:ext>
            </a:extLst>
          </p:cNvPr>
          <p:cNvSpPr txBox="1"/>
          <p:nvPr/>
        </p:nvSpPr>
        <p:spPr>
          <a:xfrm>
            <a:off x="310972" y="6548148"/>
            <a:ext cx="2885726" cy="215444"/>
          </a:xfrm>
          <a:prstGeom prst="rect">
            <a:avLst/>
          </a:prstGeom>
          <a:noFill/>
        </p:spPr>
        <p:txBody>
          <a:bodyPr wrap="none" rtlCol="0">
            <a:spAutoFit/>
          </a:bodyPr>
          <a:lstStyle/>
          <a:p>
            <a:r>
              <a:rPr lang="en-US" sz="800" b="1" dirty="0">
                <a:solidFill>
                  <a:schemeClr val="bg1">
                    <a:lumMod val="50000"/>
                  </a:schemeClr>
                </a:solidFill>
              </a:rPr>
              <a:t>Sources:</a:t>
            </a:r>
            <a:r>
              <a:rPr lang="en-US" sz="800" b="1" dirty="0">
                <a:solidFill>
                  <a:schemeClr val="tx1">
                    <a:lumMod val="50000"/>
                    <a:lumOff val="50000"/>
                  </a:schemeClr>
                </a:solidFill>
              </a:rPr>
              <a:t> Investor websites, author analysis, Platts, ICIS</a:t>
            </a:r>
            <a:endParaRPr lang="en-US" sz="800" b="1" dirty="0">
              <a:solidFill>
                <a:schemeClr val="bg1">
                  <a:lumMod val="50000"/>
                </a:schemeClr>
              </a:solidFill>
            </a:endParaRPr>
          </a:p>
        </p:txBody>
      </p:sp>
      <p:graphicFrame>
        <p:nvGraphicFramePr>
          <p:cNvPr id="11" name="Content Placeholder 10">
            <a:extLst>
              <a:ext uri="{FF2B5EF4-FFF2-40B4-BE49-F238E27FC236}">
                <a16:creationId xmlns:a16="http://schemas.microsoft.com/office/drawing/2014/main" id="{4C5D5D6B-1649-48EE-8E96-787DCF5330C6}"/>
              </a:ext>
            </a:extLst>
          </p:cNvPr>
          <p:cNvGraphicFramePr>
            <a:graphicFrameLocks noGrp="1"/>
          </p:cNvGraphicFramePr>
          <p:nvPr>
            <p:ph sz="quarter" idx="11"/>
          </p:nvPr>
        </p:nvGraphicFramePr>
        <p:xfrm>
          <a:off x="508000" y="1528763"/>
          <a:ext cx="11171238" cy="4830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70316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A14C-2B1E-4491-957D-1ADC2738D1AD}"/>
              </a:ext>
            </a:extLst>
          </p:cNvPr>
          <p:cNvSpPr>
            <a:spLocks noGrp="1"/>
          </p:cNvSpPr>
          <p:nvPr>
            <p:ph type="ctrTitle"/>
          </p:nvPr>
        </p:nvSpPr>
        <p:spPr>
          <a:xfrm>
            <a:off x="1432560" y="1791704"/>
            <a:ext cx="9144000" cy="3274592"/>
          </a:xfrm>
        </p:spPr>
        <p:txBody>
          <a:bodyPr anchor="ctr">
            <a:noAutofit/>
          </a:bodyPr>
          <a:lstStyle/>
          <a:p>
            <a:r>
              <a:rPr lang="en-US" sz="2800" b="1" dirty="0"/>
              <a:t>Committee Members</a:t>
            </a:r>
            <a:br>
              <a:rPr lang="en-US" sz="2800" b="1" dirty="0"/>
            </a:br>
            <a:r>
              <a:rPr lang="en-US" sz="2800" dirty="0"/>
              <a:t>Chaney Moore – Chevron Phillips</a:t>
            </a:r>
            <a:br>
              <a:rPr lang="en-US" sz="2800" dirty="0"/>
            </a:br>
            <a:r>
              <a:rPr lang="en-US" sz="2800" dirty="0"/>
              <a:t>Molly Briggs - Chevron</a:t>
            </a:r>
            <a:br>
              <a:rPr lang="en-US" sz="2800" dirty="0"/>
            </a:br>
            <a:r>
              <a:rPr lang="en-US" sz="2800" dirty="0"/>
              <a:t>Debra Gibson – Citgo</a:t>
            </a:r>
            <a:br>
              <a:rPr lang="en-US" sz="2800" dirty="0"/>
            </a:br>
            <a:r>
              <a:rPr lang="en-US" sz="2800" dirty="0"/>
              <a:t>Jeff Farish – ExxonMobil</a:t>
            </a:r>
            <a:br>
              <a:rPr lang="en-US" sz="2800" dirty="0"/>
            </a:br>
            <a:r>
              <a:rPr lang="en-US" sz="2800" dirty="0"/>
              <a:t>Brent Stewart – Flint Hills</a:t>
            </a:r>
            <a:br>
              <a:rPr lang="en-US" sz="2800" dirty="0"/>
            </a:br>
            <a:r>
              <a:rPr lang="en-US" sz="2800" dirty="0"/>
              <a:t>Chip Twomey – Marathon Petroleum</a:t>
            </a:r>
            <a:br>
              <a:rPr lang="en-US" sz="2800" dirty="0"/>
            </a:br>
            <a:r>
              <a:rPr lang="en-US" sz="2800" dirty="0"/>
              <a:t>Chris Cisneros – Phillips 66</a:t>
            </a:r>
            <a:br>
              <a:rPr lang="en-US" sz="2800" dirty="0"/>
            </a:br>
            <a:r>
              <a:rPr lang="en-US" sz="2800" dirty="0"/>
              <a:t>Karl Bartholomew - Shell</a:t>
            </a:r>
            <a:br>
              <a:rPr lang="en-US" sz="2800" dirty="0"/>
            </a:br>
            <a:r>
              <a:rPr lang="en-US" sz="2800" dirty="0"/>
              <a:t>Marty Loeber – Valero</a:t>
            </a:r>
            <a:br>
              <a:rPr lang="en-US" sz="2800" dirty="0"/>
            </a:br>
            <a:r>
              <a:rPr lang="en-US" sz="2800" dirty="0"/>
              <a:t>Greg Maxim – </a:t>
            </a:r>
            <a:r>
              <a:rPr lang="en-US" sz="2800" dirty="0" err="1"/>
              <a:t>CummingsWestlake</a:t>
            </a:r>
            <a:r>
              <a:rPr lang="en-US" sz="2800" dirty="0"/>
              <a:t> (for LyondellBasell)</a:t>
            </a:r>
            <a:br>
              <a:rPr lang="en-US" sz="2800" b="1" dirty="0"/>
            </a:br>
            <a:endParaRPr lang="en-US" sz="2800" b="1" dirty="0"/>
          </a:p>
        </p:txBody>
      </p:sp>
      <p:sp>
        <p:nvSpPr>
          <p:cNvPr id="6" name="Date Placeholder 5">
            <a:extLst>
              <a:ext uri="{FF2B5EF4-FFF2-40B4-BE49-F238E27FC236}">
                <a16:creationId xmlns:a16="http://schemas.microsoft.com/office/drawing/2014/main" id="{0AFDCBBB-5657-40BA-A0F2-FF76EFD798B0}"/>
              </a:ext>
            </a:extLst>
          </p:cNvPr>
          <p:cNvSpPr>
            <a:spLocks noGrp="1"/>
          </p:cNvSpPr>
          <p:nvPr>
            <p:ph type="dt" sz="half" idx="10"/>
          </p:nvPr>
        </p:nvSpPr>
        <p:spPr>
          <a:xfrm>
            <a:off x="838200" y="6492240"/>
            <a:ext cx="2743200" cy="365125"/>
          </a:xfrm>
        </p:spPr>
        <p:txBody>
          <a:bodyPr>
            <a:normAutofit/>
          </a:bodyPr>
          <a:lstStyle/>
          <a:p>
            <a:pPr>
              <a:spcAft>
                <a:spcPts val="600"/>
              </a:spcAft>
            </a:pPr>
            <a:r>
              <a:rPr lang="en-US"/>
              <a:t>February 2022</a:t>
            </a:r>
          </a:p>
        </p:txBody>
      </p:sp>
      <p:sp>
        <p:nvSpPr>
          <p:cNvPr id="5" name="Slide Number Placeholder 4">
            <a:extLst>
              <a:ext uri="{FF2B5EF4-FFF2-40B4-BE49-F238E27FC236}">
                <a16:creationId xmlns:a16="http://schemas.microsoft.com/office/drawing/2014/main" id="{94F0BC90-2E1C-49CD-9D25-8C12EEF970F1}"/>
              </a:ext>
            </a:extLst>
          </p:cNvPr>
          <p:cNvSpPr>
            <a:spLocks noGrp="1"/>
          </p:cNvSpPr>
          <p:nvPr>
            <p:ph type="sldNum" sz="quarter" idx="12"/>
          </p:nvPr>
        </p:nvSpPr>
        <p:spPr>
          <a:xfrm>
            <a:off x="8610600" y="6492240"/>
            <a:ext cx="2743200" cy="365125"/>
          </a:xfrm>
        </p:spPr>
        <p:txBody>
          <a:bodyPr>
            <a:normAutofit/>
          </a:bodyPr>
          <a:lstStyle/>
          <a:p>
            <a:pPr>
              <a:spcAft>
                <a:spcPts val="600"/>
              </a:spcAft>
            </a:pPr>
            <a:fld id="{FD72851D-C4C2-4C61-9B69-EABAF103ACF4}" type="slidenum">
              <a:rPr lang="en-US"/>
              <a:pPr>
                <a:spcAft>
                  <a:spcPts val="600"/>
                </a:spcAft>
              </a:pPr>
              <a:t>2</a:t>
            </a:fld>
            <a:endParaRPr lang="en-US"/>
          </a:p>
        </p:txBody>
      </p:sp>
      <p:pic>
        <p:nvPicPr>
          <p:cNvPr id="14" name="Picture 13" descr="A picture containing drawing, clock&#10;&#10;Description automatically generated">
            <a:extLst>
              <a:ext uri="{FF2B5EF4-FFF2-40B4-BE49-F238E27FC236}">
                <a16:creationId xmlns:a16="http://schemas.microsoft.com/office/drawing/2014/main" id="{C2F59980-9037-4181-872E-33CD6593F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2318" y="5868356"/>
            <a:ext cx="1599894" cy="483565"/>
          </a:xfrm>
          <a:prstGeom prst="rect">
            <a:avLst/>
          </a:prstGeom>
        </p:spPr>
      </p:pic>
    </p:spTree>
    <p:extLst>
      <p:ext uri="{BB962C8B-B14F-4D97-AF65-F5344CB8AC3E}">
        <p14:creationId xmlns:p14="http://schemas.microsoft.com/office/powerpoint/2010/main" val="407149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Ethylene, chemicals outlooks</a:t>
            </a:r>
          </a:p>
        </p:txBody>
      </p:sp>
      <p:sp>
        <p:nvSpPr>
          <p:cNvPr id="2" name="Date Placeholder 1"/>
          <p:cNvSpPr>
            <a:spLocks noGrp="1"/>
          </p:cNvSpPr>
          <p:nvPr>
            <p:ph type="dt" sz="half" idx="2"/>
          </p:nvPr>
        </p:nvSpPr>
        <p:spPr/>
        <p:txBody>
          <a:bodyPr/>
          <a:lstStyle/>
          <a:p>
            <a:r>
              <a:rPr lang="en-US" noProof="1"/>
              <a:t>February / March 2024</a:t>
            </a:r>
            <a:endParaRPr lang="en-GB" noProof="1"/>
          </a:p>
        </p:txBody>
      </p:sp>
      <p:sp>
        <p:nvSpPr>
          <p:cNvPr id="4" name="Slide Number Placeholder 3"/>
          <p:cNvSpPr>
            <a:spLocks noGrp="1"/>
          </p:cNvSpPr>
          <p:nvPr>
            <p:ph type="sldNum" sz="quarter" idx="4"/>
          </p:nvPr>
        </p:nvSpPr>
        <p:spPr/>
        <p:txBody>
          <a:bodyPr/>
          <a:lstStyle/>
          <a:p>
            <a:fld id="{D32BAE6A-B452-4007-8177-56DD051636F9}" type="slidenum">
              <a:rPr lang="en-GB" noProof="1" dirty="0" smtClean="0"/>
              <a:pPr/>
              <a:t>20</a:t>
            </a:fld>
            <a:endParaRPr lang="en-GB" noProof="1"/>
          </a:p>
        </p:txBody>
      </p:sp>
      <p:sp>
        <p:nvSpPr>
          <p:cNvPr id="3" name="Footer Placeholder 2"/>
          <p:cNvSpPr>
            <a:spLocks noGrp="1"/>
          </p:cNvSpPr>
          <p:nvPr>
            <p:ph type="ftr" sz="quarter" idx="3"/>
          </p:nvPr>
        </p:nvSpPr>
        <p:spPr/>
        <p:txBody>
          <a:bodyPr/>
          <a:lstStyle/>
          <a:p>
            <a:r>
              <a:rPr lang="en-US" noProof="1"/>
              <a:t>TXOGA - HCAD 2024 Refining &amp; Petrochemicals Outlook</a:t>
            </a:r>
            <a:endParaRPr lang="en-GB" noProof="1"/>
          </a:p>
        </p:txBody>
      </p:sp>
      <p:sp>
        <p:nvSpPr>
          <p:cNvPr id="7" name="TextBox 6">
            <a:extLst>
              <a:ext uri="{FF2B5EF4-FFF2-40B4-BE49-F238E27FC236}">
                <a16:creationId xmlns:a16="http://schemas.microsoft.com/office/drawing/2014/main" id="{B4AE78A9-CEB3-3F6A-B8BC-C037C49391C4}"/>
              </a:ext>
            </a:extLst>
          </p:cNvPr>
          <p:cNvSpPr txBox="1"/>
          <p:nvPr/>
        </p:nvSpPr>
        <p:spPr>
          <a:xfrm>
            <a:off x="310972" y="6548148"/>
            <a:ext cx="4733988" cy="215444"/>
          </a:xfrm>
          <a:prstGeom prst="rect">
            <a:avLst/>
          </a:prstGeom>
          <a:noFill/>
        </p:spPr>
        <p:txBody>
          <a:bodyPr wrap="none" rtlCol="0">
            <a:spAutoFit/>
          </a:bodyPr>
          <a:lstStyle/>
          <a:p>
            <a:r>
              <a:rPr lang="en-US" sz="800" b="1" dirty="0">
                <a:solidFill>
                  <a:schemeClr val="bg1">
                    <a:lumMod val="50000"/>
                  </a:schemeClr>
                </a:solidFill>
              </a:rPr>
              <a:t>Sources:</a:t>
            </a:r>
            <a:r>
              <a:rPr lang="en-US" sz="800" b="1" dirty="0">
                <a:solidFill>
                  <a:schemeClr val="tx1">
                    <a:lumMod val="50000"/>
                    <a:lumOff val="50000"/>
                  </a:schemeClr>
                </a:solidFill>
              </a:rPr>
              <a:t> American Chemical Society, ICIS, Chemical &amp; Engineering News; Wood Mackenzie</a:t>
            </a:r>
            <a:endParaRPr lang="en-US" sz="800" b="1" dirty="0">
              <a:solidFill>
                <a:schemeClr val="bg1">
                  <a:lumMod val="50000"/>
                </a:schemeClr>
              </a:solidFill>
            </a:endParaRPr>
          </a:p>
        </p:txBody>
      </p:sp>
      <p:pic>
        <p:nvPicPr>
          <p:cNvPr id="9" name="Picture 8">
            <a:extLst>
              <a:ext uri="{FF2B5EF4-FFF2-40B4-BE49-F238E27FC236}">
                <a16:creationId xmlns:a16="http://schemas.microsoft.com/office/drawing/2014/main" id="{748FC033-7596-1306-D264-D33D550451AE}"/>
              </a:ext>
            </a:extLst>
          </p:cNvPr>
          <p:cNvPicPr>
            <a:picLocks noChangeAspect="1"/>
          </p:cNvPicPr>
          <p:nvPr/>
        </p:nvPicPr>
        <p:blipFill>
          <a:blip r:embed="rId3"/>
          <a:stretch>
            <a:fillRect/>
          </a:stretch>
        </p:blipFill>
        <p:spPr>
          <a:xfrm>
            <a:off x="706725" y="1544224"/>
            <a:ext cx="4635932" cy="861048"/>
          </a:xfrm>
          <a:prstGeom prst="rect">
            <a:avLst/>
          </a:prstGeom>
          <a:ln>
            <a:solidFill>
              <a:srgbClr val="00B050"/>
            </a:solidFill>
          </a:ln>
        </p:spPr>
      </p:pic>
      <p:pic>
        <p:nvPicPr>
          <p:cNvPr id="14" name="Picture 13">
            <a:extLst>
              <a:ext uri="{FF2B5EF4-FFF2-40B4-BE49-F238E27FC236}">
                <a16:creationId xmlns:a16="http://schemas.microsoft.com/office/drawing/2014/main" id="{C99D9789-39A1-1A33-5718-B1950DBA10E5}"/>
              </a:ext>
            </a:extLst>
          </p:cNvPr>
          <p:cNvPicPr>
            <a:picLocks noChangeAspect="1"/>
          </p:cNvPicPr>
          <p:nvPr/>
        </p:nvPicPr>
        <p:blipFill>
          <a:blip r:embed="rId4"/>
          <a:stretch>
            <a:fillRect/>
          </a:stretch>
        </p:blipFill>
        <p:spPr>
          <a:xfrm>
            <a:off x="6217928" y="1348699"/>
            <a:ext cx="5580581" cy="1412609"/>
          </a:xfrm>
          <a:prstGeom prst="rect">
            <a:avLst/>
          </a:prstGeom>
          <a:ln>
            <a:solidFill>
              <a:srgbClr val="00B050"/>
            </a:solidFill>
          </a:ln>
        </p:spPr>
      </p:pic>
      <p:pic>
        <p:nvPicPr>
          <p:cNvPr id="16" name="Picture 15">
            <a:extLst>
              <a:ext uri="{FF2B5EF4-FFF2-40B4-BE49-F238E27FC236}">
                <a16:creationId xmlns:a16="http://schemas.microsoft.com/office/drawing/2014/main" id="{CEAB5D02-7460-A19D-602C-07937F8FB237}"/>
              </a:ext>
            </a:extLst>
          </p:cNvPr>
          <p:cNvPicPr>
            <a:picLocks noChangeAspect="1"/>
          </p:cNvPicPr>
          <p:nvPr/>
        </p:nvPicPr>
        <p:blipFill>
          <a:blip r:embed="rId5"/>
          <a:stretch>
            <a:fillRect/>
          </a:stretch>
        </p:blipFill>
        <p:spPr>
          <a:xfrm>
            <a:off x="455734" y="2840257"/>
            <a:ext cx="6842644" cy="3159223"/>
          </a:xfrm>
          <a:prstGeom prst="rect">
            <a:avLst/>
          </a:prstGeom>
          <a:ln>
            <a:solidFill>
              <a:srgbClr val="00B050"/>
            </a:solidFill>
          </a:ln>
        </p:spPr>
      </p:pic>
      <p:pic>
        <p:nvPicPr>
          <p:cNvPr id="18" name="Picture 17">
            <a:extLst>
              <a:ext uri="{FF2B5EF4-FFF2-40B4-BE49-F238E27FC236}">
                <a16:creationId xmlns:a16="http://schemas.microsoft.com/office/drawing/2014/main" id="{7ECFD83E-B541-DE18-C3E3-83AB6D27FC21}"/>
              </a:ext>
            </a:extLst>
          </p:cNvPr>
          <p:cNvPicPr>
            <a:picLocks noChangeAspect="1"/>
          </p:cNvPicPr>
          <p:nvPr/>
        </p:nvPicPr>
        <p:blipFill>
          <a:blip r:embed="rId6"/>
          <a:stretch>
            <a:fillRect/>
          </a:stretch>
        </p:blipFill>
        <p:spPr>
          <a:xfrm>
            <a:off x="7626096" y="2994058"/>
            <a:ext cx="3264408" cy="3300379"/>
          </a:xfrm>
          <a:prstGeom prst="rect">
            <a:avLst/>
          </a:prstGeom>
          <a:ln>
            <a:solidFill>
              <a:srgbClr val="00B050"/>
            </a:solidFill>
          </a:ln>
        </p:spPr>
      </p:pic>
      <p:pic>
        <p:nvPicPr>
          <p:cNvPr id="20" name="Picture 19">
            <a:extLst>
              <a:ext uri="{FF2B5EF4-FFF2-40B4-BE49-F238E27FC236}">
                <a16:creationId xmlns:a16="http://schemas.microsoft.com/office/drawing/2014/main" id="{E96FCF12-E3F0-F817-9ADC-C2C2865725C3}"/>
              </a:ext>
            </a:extLst>
          </p:cNvPr>
          <p:cNvPicPr>
            <a:picLocks noChangeAspect="1"/>
          </p:cNvPicPr>
          <p:nvPr/>
        </p:nvPicPr>
        <p:blipFill>
          <a:blip r:embed="rId7"/>
          <a:stretch>
            <a:fillRect/>
          </a:stretch>
        </p:blipFill>
        <p:spPr>
          <a:xfrm>
            <a:off x="6093619" y="163877"/>
            <a:ext cx="5934456" cy="967330"/>
          </a:xfrm>
          <a:prstGeom prst="rect">
            <a:avLst/>
          </a:prstGeom>
        </p:spPr>
      </p:pic>
    </p:spTree>
    <p:extLst>
      <p:ext uri="{BB962C8B-B14F-4D97-AF65-F5344CB8AC3E}">
        <p14:creationId xmlns:p14="http://schemas.microsoft.com/office/powerpoint/2010/main" val="64181876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a:t>Uncharted waters in excess capacity and utilization rates</a:t>
            </a:r>
            <a:endParaRPr lang="en-GB" dirty="0"/>
          </a:p>
        </p:txBody>
      </p:sp>
      <p:sp>
        <p:nvSpPr>
          <p:cNvPr id="2" name="Date Placeholder 1"/>
          <p:cNvSpPr>
            <a:spLocks noGrp="1"/>
          </p:cNvSpPr>
          <p:nvPr>
            <p:ph type="dt" sz="half" idx="2"/>
          </p:nvPr>
        </p:nvSpPr>
        <p:spPr/>
        <p:txBody>
          <a:bodyPr/>
          <a:lstStyle/>
          <a:p>
            <a:r>
              <a:rPr lang="en-US" noProof="1"/>
              <a:t>February / March 2024</a:t>
            </a:r>
            <a:endParaRPr lang="en-GB" noProof="1"/>
          </a:p>
        </p:txBody>
      </p:sp>
      <p:sp>
        <p:nvSpPr>
          <p:cNvPr id="4" name="Slide Number Placeholder 3"/>
          <p:cNvSpPr>
            <a:spLocks noGrp="1"/>
          </p:cNvSpPr>
          <p:nvPr>
            <p:ph type="sldNum" sz="quarter" idx="4"/>
          </p:nvPr>
        </p:nvSpPr>
        <p:spPr/>
        <p:txBody>
          <a:bodyPr/>
          <a:lstStyle/>
          <a:p>
            <a:fld id="{D32BAE6A-B452-4007-8177-56DD051636F9}" type="slidenum">
              <a:rPr lang="en-GB" noProof="1" dirty="0" smtClean="0"/>
              <a:pPr/>
              <a:t>21</a:t>
            </a:fld>
            <a:endParaRPr lang="en-GB" noProof="1"/>
          </a:p>
        </p:txBody>
      </p:sp>
      <p:sp>
        <p:nvSpPr>
          <p:cNvPr id="3" name="Footer Placeholder 2"/>
          <p:cNvSpPr>
            <a:spLocks noGrp="1"/>
          </p:cNvSpPr>
          <p:nvPr>
            <p:ph type="ftr" sz="quarter" idx="3"/>
          </p:nvPr>
        </p:nvSpPr>
        <p:spPr/>
        <p:txBody>
          <a:bodyPr/>
          <a:lstStyle/>
          <a:p>
            <a:r>
              <a:rPr lang="en-US" noProof="1"/>
              <a:t>TXOGA - HCAD 2024 Refining &amp; Petrochemicals Outlook</a:t>
            </a:r>
            <a:endParaRPr lang="en-GB" noProof="1"/>
          </a:p>
        </p:txBody>
      </p:sp>
      <p:sp>
        <p:nvSpPr>
          <p:cNvPr id="6" name="TextBox 5">
            <a:extLst>
              <a:ext uri="{FF2B5EF4-FFF2-40B4-BE49-F238E27FC236}">
                <a16:creationId xmlns:a16="http://schemas.microsoft.com/office/drawing/2014/main" id="{AC434AF6-FE6F-B49B-5991-D754FAA08E93}"/>
              </a:ext>
            </a:extLst>
          </p:cNvPr>
          <p:cNvSpPr txBox="1"/>
          <p:nvPr/>
        </p:nvSpPr>
        <p:spPr>
          <a:xfrm>
            <a:off x="296822" y="6423012"/>
            <a:ext cx="1335622" cy="215444"/>
          </a:xfrm>
          <a:prstGeom prst="rect">
            <a:avLst/>
          </a:prstGeom>
          <a:noFill/>
        </p:spPr>
        <p:txBody>
          <a:bodyPr wrap="none" rtlCol="0">
            <a:spAutoFit/>
          </a:bodyPr>
          <a:lstStyle/>
          <a:p>
            <a:r>
              <a:rPr lang="en-US" sz="800" dirty="0">
                <a:solidFill>
                  <a:schemeClr val="bg1">
                    <a:lumMod val="50000"/>
                  </a:schemeClr>
                </a:solidFill>
              </a:rPr>
              <a:t>Sources:</a:t>
            </a:r>
            <a:r>
              <a:rPr lang="en-US" sz="800" dirty="0">
                <a:solidFill>
                  <a:schemeClr val="tx1">
                    <a:lumMod val="50000"/>
                    <a:lumOff val="50000"/>
                  </a:schemeClr>
                </a:solidFill>
              </a:rPr>
              <a:t> ICIS, Nov 2023</a:t>
            </a:r>
            <a:endParaRPr lang="en-US" sz="800" dirty="0">
              <a:solidFill>
                <a:schemeClr val="bg1">
                  <a:lumMod val="50000"/>
                </a:schemeClr>
              </a:solidFill>
            </a:endParaRPr>
          </a:p>
        </p:txBody>
      </p:sp>
      <p:pic>
        <p:nvPicPr>
          <p:cNvPr id="11" name="Content Placeholder 10">
            <a:extLst>
              <a:ext uri="{FF2B5EF4-FFF2-40B4-BE49-F238E27FC236}">
                <a16:creationId xmlns:a16="http://schemas.microsoft.com/office/drawing/2014/main" id="{90A182B5-39D9-D756-AEA3-BAD59161B353}"/>
              </a:ext>
            </a:extLst>
          </p:cNvPr>
          <p:cNvPicPr>
            <a:picLocks noGrp="1" noChangeAspect="1"/>
          </p:cNvPicPr>
          <p:nvPr>
            <p:ph sz="quarter" idx="11"/>
          </p:nvPr>
        </p:nvPicPr>
        <p:blipFill>
          <a:blip r:embed="rId3"/>
          <a:stretch>
            <a:fillRect/>
          </a:stretch>
        </p:blipFill>
        <p:spPr>
          <a:xfrm>
            <a:off x="296822" y="1381243"/>
            <a:ext cx="5838419" cy="3273053"/>
          </a:xfrm>
          <a:ln>
            <a:solidFill>
              <a:srgbClr val="00B050"/>
            </a:solidFill>
          </a:ln>
        </p:spPr>
      </p:pic>
      <p:pic>
        <p:nvPicPr>
          <p:cNvPr id="14" name="Picture 13">
            <a:extLst>
              <a:ext uri="{FF2B5EF4-FFF2-40B4-BE49-F238E27FC236}">
                <a16:creationId xmlns:a16="http://schemas.microsoft.com/office/drawing/2014/main" id="{31274AD1-1DE6-0727-6284-CABFA6AFF40B}"/>
              </a:ext>
            </a:extLst>
          </p:cNvPr>
          <p:cNvPicPr>
            <a:picLocks noChangeAspect="1"/>
          </p:cNvPicPr>
          <p:nvPr/>
        </p:nvPicPr>
        <p:blipFill>
          <a:blip r:embed="rId4"/>
          <a:stretch>
            <a:fillRect/>
          </a:stretch>
        </p:blipFill>
        <p:spPr>
          <a:xfrm>
            <a:off x="6525031" y="2838341"/>
            <a:ext cx="5370147" cy="3016017"/>
          </a:xfrm>
          <a:prstGeom prst="rect">
            <a:avLst/>
          </a:prstGeom>
          <a:ln>
            <a:solidFill>
              <a:srgbClr val="00B050"/>
            </a:solid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a:t>Environmental issues continue to pressure industry</a:t>
            </a:r>
            <a:endParaRPr lang="en-GB" dirty="0"/>
          </a:p>
        </p:txBody>
      </p:sp>
      <p:sp>
        <p:nvSpPr>
          <p:cNvPr id="2" name="Date Placeholder 1"/>
          <p:cNvSpPr>
            <a:spLocks noGrp="1"/>
          </p:cNvSpPr>
          <p:nvPr>
            <p:ph type="dt" sz="half" idx="2"/>
          </p:nvPr>
        </p:nvSpPr>
        <p:spPr/>
        <p:txBody>
          <a:bodyPr/>
          <a:lstStyle/>
          <a:p>
            <a:r>
              <a:rPr lang="en-US" noProof="1"/>
              <a:t>February / March 2024</a:t>
            </a:r>
            <a:endParaRPr lang="en-GB" noProof="1"/>
          </a:p>
        </p:txBody>
      </p:sp>
      <p:sp>
        <p:nvSpPr>
          <p:cNvPr id="4" name="Slide Number Placeholder 3"/>
          <p:cNvSpPr>
            <a:spLocks noGrp="1"/>
          </p:cNvSpPr>
          <p:nvPr>
            <p:ph type="sldNum" sz="quarter" idx="4"/>
          </p:nvPr>
        </p:nvSpPr>
        <p:spPr/>
        <p:txBody>
          <a:bodyPr/>
          <a:lstStyle/>
          <a:p>
            <a:fld id="{D32BAE6A-B452-4007-8177-56DD051636F9}" type="slidenum">
              <a:rPr lang="en-GB" noProof="1" dirty="0" smtClean="0"/>
              <a:pPr/>
              <a:t>22</a:t>
            </a:fld>
            <a:endParaRPr lang="en-GB" noProof="1"/>
          </a:p>
        </p:txBody>
      </p:sp>
      <p:sp>
        <p:nvSpPr>
          <p:cNvPr id="3" name="Footer Placeholder 2"/>
          <p:cNvSpPr>
            <a:spLocks noGrp="1"/>
          </p:cNvSpPr>
          <p:nvPr>
            <p:ph type="ftr" sz="quarter" idx="3"/>
          </p:nvPr>
        </p:nvSpPr>
        <p:spPr/>
        <p:txBody>
          <a:bodyPr/>
          <a:lstStyle/>
          <a:p>
            <a:r>
              <a:rPr lang="en-US" noProof="1"/>
              <a:t>TXOGA - HCAD 2024 Refining &amp; Petrochemicals Outlook</a:t>
            </a:r>
            <a:endParaRPr lang="en-GB" noProof="1"/>
          </a:p>
        </p:txBody>
      </p:sp>
      <p:sp>
        <p:nvSpPr>
          <p:cNvPr id="6" name="TextBox 5">
            <a:extLst>
              <a:ext uri="{FF2B5EF4-FFF2-40B4-BE49-F238E27FC236}">
                <a16:creationId xmlns:a16="http://schemas.microsoft.com/office/drawing/2014/main" id="{AC434AF6-FE6F-B49B-5991-D754FAA08E93}"/>
              </a:ext>
            </a:extLst>
          </p:cNvPr>
          <p:cNvSpPr txBox="1"/>
          <p:nvPr/>
        </p:nvSpPr>
        <p:spPr>
          <a:xfrm>
            <a:off x="296822" y="6423012"/>
            <a:ext cx="1888659" cy="215444"/>
          </a:xfrm>
          <a:prstGeom prst="rect">
            <a:avLst/>
          </a:prstGeom>
          <a:noFill/>
        </p:spPr>
        <p:txBody>
          <a:bodyPr wrap="none" rtlCol="0">
            <a:spAutoFit/>
          </a:bodyPr>
          <a:lstStyle/>
          <a:p>
            <a:r>
              <a:rPr lang="en-US" sz="800" dirty="0">
                <a:solidFill>
                  <a:schemeClr val="bg1">
                    <a:lumMod val="50000"/>
                  </a:schemeClr>
                </a:solidFill>
              </a:rPr>
              <a:t>Sources:</a:t>
            </a:r>
            <a:r>
              <a:rPr lang="en-US" sz="800" dirty="0">
                <a:solidFill>
                  <a:schemeClr val="tx1">
                    <a:lumMod val="50000"/>
                    <a:lumOff val="50000"/>
                  </a:schemeClr>
                </a:solidFill>
              </a:rPr>
              <a:t> Environmental Health News</a:t>
            </a:r>
            <a:endParaRPr lang="en-US" sz="800" dirty="0">
              <a:solidFill>
                <a:schemeClr val="bg1">
                  <a:lumMod val="50000"/>
                </a:schemeClr>
              </a:solidFill>
            </a:endParaRPr>
          </a:p>
        </p:txBody>
      </p:sp>
      <p:pic>
        <p:nvPicPr>
          <p:cNvPr id="9" name="Picture 8">
            <a:extLst>
              <a:ext uri="{FF2B5EF4-FFF2-40B4-BE49-F238E27FC236}">
                <a16:creationId xmlns:a16="http://schemas.microsoft.com/office/drawing/2014/main" id="{B3597B04-8233-A26C-9787-F95E618E0CF8}"/>
              </a:ext>
            </a:extLst>
          </p:cNvPr>
          <p:cNvPicPr>
            <a:picLocks noChangeAspect="1"/>
          </p:cNvPicPr>
          <p:nvPr/>
        </p:nvPicPr>
        <p:blipFill>
          <a:blip r:embed="rId3"/>
          <a:stretch>
            <a:fillRect/>
          </a:stretch>
        </p:blipFill>
        <p:spPr>
          <a:xfrm>
            <a:off x="171314" y="1587217"/>
            <a:ext cx="4823355" cy="2052096"/>
          </a:xfrm>
          <a:prstGeom prst="rect">
            <a:avLst/>
          </a:prstGeom>
          <a:ln>
            <a:solidFill>
              <a:srgbClr val="00B050"/>
            </a:solidFill>
          </a:ln>
        </p:spPr>
      </p:pic>
      <p:pic>
        <p:nvPicPr>
          <p:cNvPr id="13" name="Picture 12">
            <a:extLst>
              <a:ext uri="{FF2B5EF4-FFF2-40B4-BE49-F238E27FC236}">
                <a16:creationId xmlns:a16="http://schemas.microsoft.com/office/drawing/2014/main" id="{3FDBBDF4-0E1E-D19E-90FE-D4EAF2D45665}"/>
              </a:ext>
            </a:extLst>
          </p:cNvPr>
          <p:cNvPicPr>
            <a:picLocks noChangeAspect="1"/>
          </p:cNvPicPr>
          <p:nvPr/>
        </p:nvPicPr>
        <p:blipFill>
          <a:blip r:embed="rId4"/>
          <a:stretch>
            <a:fillRect/>
          </a:stretch>
        </p:blipFill>
        <p:spPr>
          <a:xfrm>
            <a:off x="5623561" y="3288370"/>
            <a:ext cx="4901184" cy="1337777"/>
          </a:xfrm>
          <a:prstGeom prst="rect">
            <a:avLst/>
          </a:prstGeom>
          <a:ln>
            <a:solidFill>
              <a:srgbClr val="00B050"/>
            </a:solidFill>
          </a:ln>
        </p:spPr>
      </p:pic>
      <p:pic>
        <p:nvPicPr>
          <p:cNvPr id="16" name="Picture 15">
            <a:extLst>
              <a:ext uri="{FF2B5EF4-FFF2-40B4-BE49-F238E27FC236}">
                <a16:creationId xmlns:a16="http://schemas.microsoft.com/office/drawing/2014/main" id="{F38E2E3E-1517-C522-83F3-39C4C1FD2784}"/>
              </a:ext>
            </a:extLst>
          </p:cNvPr>
          <p:cNvPicPr>
            <a:picLocks noChangeAspect="1"/>
          </p:cNvPicPr>
          <p:nvPr/>
        </p:nvPicPr>
        <p:blipFill>
          <a:blip r:embed="rId5"/>
          <a:stretch>
            <a:fillRect/>
          </a:stretch>
        </p:blipFill>
        <p:spPr>
          <a:xfrm>
            <a:off x="508000" y="4860252"/>
            <a:ext cx="9162343" cy="1328655"/>
          </a:xfrm>
          <a:prstGeom prst="rect">
            <a:avLst/>
          </a:prstGeom>
          <a:ln>
            <a:solidFill>
              <a:srgbClr val="00B050"/>
            </a:solidFill>
          </a:ln>
        </p:spPr>
      </p:pic>
      <p:pic>
        <p:nvPicPr>
          <p:cNvPr id="18" name="Picture 17">
            <a:extLst>
              <a:ext uri="{FF2B5EF4-FFF2-40B4-BE49-F238E27FC236}">
                <a16:creationId xmlns:a16="http://schemas.microsoft.com/office/drawing/2014/main" id="{33FA91C0-27B2-8BBC-E9F1-90EC7908BB3C}"/>
              </a:ext>
            </a:extLst>
          </p:cNvPr>
          <p:cNvPicPr>
            <a:picLocks noChangeAspect="1"/>
          </p:cNvPicPr>
          <p:nvPr/>
        </p:nvPicPr>
        <p:blipFill>
          <a:blip r:embed="rId6"/>
          <a:stretch>
            <a:fillRect/>
          </a:stretch>
        </p:blipFill>
        <p:spPr>
          <a:xfrm>
            <a:off x="5084064" y="1269272"/>
            <a:ext cx="6846493" cy="1847175"/>
          </a:xfrm>
          <a:prstGeom prst="rect">
            <a:avLst/>
          </a:prstGeom>
          <a:ln>
            <a:solidFill>
              <a:srgbClr val="00B050"/>
            </a:solidFill>
          </a:ln>
        </p:spPr>
      </p:pic>
    </p:spTree>
    <p:extLst>
      <p:ext uri="{BB962C8B-B14F-4D97-AF65-F5344CB8AC3E}">
        <p14:creationId xmlns:p14="http://schemas.microsoft.com/office/powerpoint/2010/main" val="152074885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Recap on Petrochemical Industry</a:t>
            </a:r>
          </a:p>
        </p:txBody>
      </p:sp>
      <p:sp>
        <p:nvSpPr>
          <p:cNvPr id="8" name="Content Placeholder 7"/>
          <p:cNvSpPr>
            <a:spLocks noGrp="1"/>
          </p:cNvSpPr>
          <p:nvPr>
            <p:ph sz="quarter" idx="11"/>
          </p:nvPr>
        </p:nvSpPr>
        <p:spPr/>
        <p:txBody>
          <a:bodyPr/>
          <a:lstStyle/>
          <a:p>
            <a:pPr lvl="1"/>
            <a:r>
              <a:rPr lang="en-US" sz="2000" dirty="0"/>
              <a:t>Petrochemicals continue to face very challenging markets</a:t>
            </a:r>
          </a:p>
          <a:p>
            <a:pPr lvl="1"/>
            <a:endParaRPr lang="en-US" sz="2000" dirty="0"/>
          </a:p>
          <a:p>
            <a:pPr lvl="1"/>
            <a:r>
              <a:rPr lang="en-US" sz="2000" dirty="0"/>
              <a:t>Still working down new capacity additions (global)</a:t>
            </a:r>
          </a:p>
          <a:p>
            <a:pPr lvl="1"/>
            <a:endParaRPr lang="en-US" sz="2000" dirty="0"/>
          </a:p>
          <a:p>
            <a:pPr lvl="1"/>
            <a:r>
              <a:rPr lang="en-US" sz="2000" dirty="0"/>
              <a:t>Margins/earnings continue to drop toward breakeven or worse</a:t>
            </a:r>
          </a:p>
          <a:p>
            <a:pPr lvl="1"/>
            <a:endParaRPr lang="en-US" sz="2000" dirty="0"/>
          </a:p>
          <a:p>
            <a:pPr lvl="1"/>
            <a:r>
              <a:rPr lang="en-US" sz="2000" dirty="0"/>
              <a:t>EPA and NGOs continued to tighten focus on petrochemical plant emissions</a:t>
            </a:r>
          </a:p>
        </p:txBody>
      </p:sp>
      <p:sp>
        <p:nvSpPr>
          <p:cNvPr id="2" name="Date Placeholder 1"/>
          <p:cNvSpPr>
            <a:spLocks noGrp="1"/>
          </p:cNvSpPr>
          <p:nvPr>
            <p:ph type="dt" sz="half" idx="2"/>
          </p:nvPr>
        </p:nvSpPr>
        <p:spPr/>
        <p:txBody>
          <a:bodyPr/>
          <a:lstStyle/>
          <a:p>
            <a:r>
              <a:rPr lang="en-US" noProof="1"/>
              <a:t>February / March 2024</a:t>
            </a:r>
            <a:endParaRPr lang="en-GB" noProof="1"/>
          </a:p>
        </p:txBody>
      </p:sp>
      <p:sp>
        <p:nvSpPr>
          <p:cNvPr id="4" name="Slide Number Placeholder 3"/>
          <p:cNvSpPr>
            <a:spLocks noGrp="1"/>
          </p:cNvSpPr>
          <p:nvPr>
            <p:ph type="sldNum" sz="quarter" idx="4"/>
          </p:nvPr>
        </p:nvSpPr>
        <p:spPr/>
        <p:txBody>
          <a:bodyPr/>
          <a:lstStyle/>
          <a:p>
            <a:fld id="{D32BAE6A-B452-4007-8177-56DD051636F9}" type="slidenum">
              <a:rPr lang="en-GB" noProof="1" dirty="0" smtClean="0"/>
              <a:pPr/>
              <a:t>23</a:t>
            </a:fld>
            <a:endParaRPr lang="en-GB" noProof="1"/>
          </a:p>
        </p:txBody>
      </p:sp>
      <p:sp>
        <p:nvSpPr>
          <p:cNvPr id="3" name="Footer Placeholder 2"/>
          <p:cNvSpPr>
            <a:spLocks noGrp="1"/>
          </p:cNvSpPr>
          <p:nvPr>
            <p:ph type="ftr" sz="quarter" idx="3"/>
          </p:nvPr>
        </p:nvSpPr>
        <p:spPr/>
        <p:txBody>
          <a:bodyPr/>
          <a:lstStyle/>
          <a:p>
            <a:r>
              <a:rPr lang="en-US" noProof="1"/>
              <a:t>TXOGA - HCAD 2024 Refining &amp; Petrochemicals Outlook</a:t>
            </a:r>
            <a:endParaRPr lang="en-GB" noProof="1"/>
          </a:p>
        </p:txBody>
      </p:sp>
    </p:spTree>
    <p:extLst>
      <p:ext uri="{BB962C8B-B14F-4D97-AF65-F5344CB8AC3E}">
        <p14:creationId xmlns:p14="http://schemas.microsoft.com/office/powerpoint/2010/main" val="197571627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p:txBody>
          <a:bodyPr/>
          <a:lstStyle/>
          <a:p>
            <a:r>
              <a:rPr lang="en-GB" dirty="0"/>
              <a:t>Questions and Answers</a:t>
            </a:r>
          </a:p>
        </p:txBody>
      </p:sp>
      <p:sp>
        <p:nvSpPr>
          <p:cNvPr id="4" name="Date Placeholder 3"/>
          <p:cNvSpPr>
            <a:spLocks noGrp="1"/>
          </p:cNvSpPr>
          <p:nvPr>
            <p:ph type="dt" sz="half" idx="2"/>
          </p:nvPr>
        </p:nvSpPr>
        <p:spPr/>
        <p:txBody>
          <a:bodyPr/>
          <a:lstStyle/>
          <a:p>
            <a:r>
              <a:rPr lang="en-US" noProof="1"/>
              <a:t>February / March 2024</a:t>
            </a:r>
            <a:endParaRPr lang="en-GB" noProof="1"/>
          </a:p>
        </p:txBody>
      </p:sp>
      <p:sp>
        <p:nvSpPr>
          <p:cNvPr id="5" name="Slide Number Placeholder 4"/>
          <p:cNvSpPr>
            <a:spLocks noGrp="1"/>
          </p:cNvSpPr>
          <p:nvPr>
            <p:ph type="sldNum" sz="quarter" idx="4"/>
          </p:nvPr>
        </p:nvSpPr>
        <p:spPr/>
        <p:txBody>
          <a:bodyPr/>
          <a:lstStyle/>
          <a:p>
            <a:fld id="{D32BAE6A-B452-4007-8177-56DD051636F9}" type="slidenum">
              <a:rPr lang="en-GB" noProof="1" dirty="0" smtClean="0"/>
              <a:pPr/>
              <a:t>24</a:t>
            </a:fld>
            <a:endParaRPr lang="en-GB" noProof="1"/>
          </a:p>
        </p:txBody>
      </p:sp>
      <p:sp>
        <p:nvSpPr>
          <p:cNvPr id="6" name="Footer Placeholder 5"/>
          <p:cNvSpPr>
            <a:spLocks noGrp="1"/>
          </p:cNvSpPr>
          <p:nvPr>
            <p:ph type="ftr" sz="quarter" idx="3"/>
          </p:nvPr>
        </p:nvSpPr>
        <p:spPr/>
        <p:txBody>
          <a:bodyPr/>
          <a:lstStyle/>
          <a:p>
            <a:r>
              <a:rPr lang="en-US" noProof="1"/>
              <a:t>TXOGA - HCAD 2024 Refining &amp; Petrochemicals Outlook</a:t>
            </a:r>
            <a:endParaRPr lang="en-GB" noProof="1"/>
          </a:p>
        </p:txBody>
      </p:sp>
    </p:spTree>
    <p:extLst>
      <p:ext uri="{BB962C8B-B14F-4D97-AF65-F5344CB8AC3E}">
        <p14:creationId xmlns:p14="http://schemas.microsoft.com/office/powerpoint/2010/main" val="422320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A14C-2B1E-4491-957D-1ADC2738D1AD}"/>
              </a:ext>
            </a:extLst>
          </p:cNvPr>
          <p:cNvSpPr>
            <a:spLocks noGrp="1"/>
          </p:cNvSpPr>
          <p:nvPr>
            <p:ph type="ctrTitle"/>
          </p:nvPr>
        </p:nvSpPr>
        <p:spPr>
          <a:xfrm>
            <a:off x="1078827" y="1147158"/>
            <a:ext cx="7394613" cy="4713316"/>
          </a:xfrm>
        </p:spPr>
        <p:txBody>
          <a:bodyPr anchor="ctr">
            <a:normAutofit fontScale="90000"/>
          </a:bodyPr>
          <a:lstStyle/>
          <a:p>
            <a:pPr algn="l"/>
            <a:r>
              <a:rPr lang="en-US" sz="4000" b="1" dirty="0"/>
              <a:t>Meetings with Appraisers</a:t>
            </a:r>
            <a:br>
              <a:rPr lang="en-US" sz="4000" b="1" dirty="0"/>
            </a:br>
            <a:br>
              <a:rPr lang="en-US" sz="3200" b="1" dirty="0"/>
            </a:br>
            <a:r>
              <a:rPr lang="en-US" sz="2700" b="1" dirty="0"/>
              <a:t>February 28 – Jefferson CAD and Capitol Appraisal, Dave Popelar and Noel Wilcoxson</a:t>
            </a:r>
            <a:br>
              <a:rPr lang="en-US" sz="2700" b="1" dirty="0"/>
            </a:br>
            <a:r>
              <a:rPr lang="en-US" sz="2700" b="1" dirty="0"/>
              <a:t>	</a:t>
            </a:r>
            <a:br>
              <a:rPr lang="en-US" sz="2700" b="1" dirty="0"/>
            </a:br>
            <a:r>
              <a:rPr lang="en-US" sz="2700" b="1" dirty="0"/>
              <a:t>March 19 – HCAD  </a:t>
            </a:r>
            <a:br>
              <a:rPr lang="en-US" sz="2700" b="1" dirty="0"/>
            </a:br>
            <a:r>
              <a:rPr lang="en-US" sz="2700" b="1" dirty="0"/>
              <a:t>	Roland Altinger – Chief Appraiser</a:t>
            </a:r>
            <a:br>
              <a:rPr lang="en-US" sz="2700" b="1" dirty="0"/>
            </a:br>
            <a:r>
              <a:rPr lang="en-US" sz="2700" b="1" dirty="0"/>
              <a:t>	Jason Cunningham – Deputy Chief Appraiser</a:t>
            </a:r>
            <a:br>
              <a:rPr lang="en-US" sz="2700" b="1" dirty="0"/>
            </a:br>
            <a:r>
              <a:rPr lang="en-US" sz="2700" b="1" dirty="0"/>
              <a:t>	Hal Long – Associate Chief Appraiser - Industrial</a:t>
            </a:r>
            <a:br>
              <a:rPr lang="en-US" sz="2700" b="1" dirty="0"/>
            </a:br>
            <a:r>
              <a:rPr lang="en-US" sz="2700" b="1" dirty="0"/>
              <a:t>	Adam Bogard – Manager/Coordinator for Litigation</a:t>
            </a:r>
            <a:br>
              <a:rPr lang="en-US" sz="2700" b="1" dirty="0"/>
            </a:br>
            <a:r>
              <a:rPr lang="en-US" sz="2700" b="1" dirty="0"/>
              <a:t>	Loren Williams – Manager Industrial Properties</a:t>
            </a:r>
            <a:br>
              <a:rPr lang="en-US" sz="2200" b="1" dirty="0"/>
            </a:br>
            <a:r>
              <a:rPr lang="en-US" sz="2200" b="1" dirty="0"/>
              <a:t>	</a:t>
            </a:r>
            <a:br>
              <a:rPr lang="en-US" sz="3200" b="1" dirty="0"/>
            </a:br>
            <a:endParaRPr lang="en-US" sz="3200" b="1" dirty="0"/>
          </a:p>
        </p:txBody>
      </p:sp>
      <p:sp>
        <p:nvSpPr>
          <p:cNvPr id="6" name="Date Placeholder 5">
            <a:extLst>
              <a:ext uri="{FF2B5EF4-FFF2-40B4-BE49-F238E27FC236}">
                <a16:creationId xmlns:a16="http://schemas.microsoft.com/office/drawing/2014/main" id="{0AFDCBBB-5657-40BA-A0F2-FF76EFD798B0}"/>
              </a:ext>
            </a:extLst>
          </p:cNvPr>
          <p:cNvSpPr>
            <a:spLocks noGrp="1"/>
          </p:cNvSpPr>
          <p:nvPr>
            <p:ph type="dt" sz="half" idx="10"/>
          </p:nvPr>
        </p:nvSpPr>
        <p:spPr/>
        <p:txBody>
          <a:bodyPr/>
          <a:lstStyle/>
          <a:p>
            <a:r>
              <a:rPr lang="en-US" dirty="0"/>
              <a:t>February 2022</a:t>
            </a:r>
          </a:p>
        </p:txBody>
      </p:sp>
      <p:sp>
        <p:nvSpPr>
          <p:cNvPr id="5" name="Slide Number Placeholder 4">
            <a:extLst>
              <a:ext uri="{FF2B5EF4-FFF2-40B4-BE49-F238E27FC236}">
                <a16:creationId xmlns:a16="http://schemas.microsoft.com/office/drawing/2014/main" id="{94F0BC90-2E1C-49CD-9D25-8C12EEF970F1}"/>
              </a:ext>
            </a:extLst>
          </p:cNvPr>
          <p:cNvSpPr>
            <a:spLocks noGrp="1"/>
          </p:cNvSpPr>
          <p:nvPr>
            <p:ph type="sldNum" sz="quarter" idx="12"/>
          </p:nvPr>
        </p:nvSpPr>
        <p:spPr/>
        <p:txBody>
          <a:bodyPr/>
          <a:lstStyle/>
          <a:p>
            <a:fld id="{FD72851D-C4C2-4C61-9B69-EABAF103ACF4}" type="slidenum">
              <a:rPr lang="en-US" smtClean="0"/>
              <a:t>3</a:t>
            </a:fld>
            <a:endParaRPr lang="en-US"/>
          </a:p>
        </p:txBody>
      </p:sp>
      <p:pic>
        <p:nvPicPr>
          <p:cNvPr id="13" name="Picture 12" descr="A picture containing drawing, clock&#10;&#10;Description automatically generated">
            <a:extLst>
              <a:ext uri="{FF2B5EF4-FFF2-40B4-BE49-F238E27FC236}">
                <a16:creationId xmlns:a16="http://schemas.microsoft.com/office/drawing/2014/main" id="{B501C605-1392-4000-B73E-303ED312A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0570" y="5907817"/>
            <a:ext cx="1599894" cy="483565"/>
          </a:xfrm>
          <a:prstGeom prst="rect">
            <a:avLst/>
          </a:prstGeom>
        </p:spPr>
      </p:pic>
    </p:spTree>
    <p:extLst>
      <p:ext uri="{BB962C8B-B14F-4D97-AF65-F5344CB8AC3E}">
        <p14:creationId xmlns:p14="http://schemas.microsoft.com/office/powerpoint/2010/main" val="272802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A14C-2B1E-4491-957D-1ADC2738D1AD}"/>
              </a:ext>
            </a:extLst>
          </p:cNvPr>
          <p:cNvSpPr>
            <a:spLocks noGrp="1"/>
          </p:cNvSpPr>
          <p:nvPr>
            <p:ph type="ctrTitle"/>
          </p:nvPr>
        </p:nvSpPr>
        <p:spPr>
          <a:xfrm>
            <a:off x="1078827" y="1147158"/>
            <a:ext cx="7394613" cy="4713316"/>
          </a:xfrm>
        </p:spPr>
        <p:txBody>
          <a:bodyPr anchor="ctr">
            <a:normAutofit fontScale="90000"/>
          </a:bodyPr>
          <a:lstStyle/>
          <a:p>
            <a:pPr marR="0" lvl="0" algn="l">
              <a:spcBef>
                <a:spcPts val="0"/>
              </a:spcBef>
              <a:spcAft>
                <a:spcPts val="0"/>
              </a:spcAft>
              <a:buSzPts val="1000"/>
              <a:tabLst>
                <a:tab pos="457200" algn="l"/>
              </a:tabLst>
            </a:pPr>
            <a:r>
              <a:rPr lang="en-US" sz="4000" b="1" dirty="0"/>
              <a:t>TCEQ Prop 2 Advisory Committee</a:t>
            </a:r>
            <a:br>
              <a:rPr lang="en-US" sz="4000" b="1" dirty="0"/>
            </a:br>
            <a:br>
              <a:rPr lang="en-US" sz="4000" b="1" dirty="0"/>
            </a:br>
            <a:br>
              <a:rPr lang="en-US" sz="4000" b="1" dirty="0"/>
            </a:br>
            <a:br>
              <a:rPr lang="en-US" sz="4000" b="1" dirty="0"/>
            </a:br>
            <a:r>
              <a:rPr lang="en-US" sz="1800" dirty="0">
                <a:solidFill>
                  <a:srgbClr val="000000"/>
                </a:solidFill>
                <a:effectLst/>
                <a:latin typeface="Aptos" panose="020B0004020202020204" pitchFamily="34" charset="0"/>
                <a:ea typeface="Times New Roman" panose="02020603050405020304" pitchFamily="18" charset="0"/>
              </a:rPr>
              <a:t>Bob Adair was reelected chair of the committee for 2024. </a:t>
            </a:r>
            <a:br>
              <a:rPr lang="en-US" sz="1800" dirty="0">
                <a:solidFill>
                  <a:srgbClr val="000000"/>
                </a:solidFill>
                <a:effectLst/>
                <a:latin typeface="Aptos" panose="020B0004020202020204" pitchFamily="34" charset="0"/>
                <a:ea typeface="Times New Roman" panose="02020603050405020304" pitchFamily="18" charset="0"/>
              </a:rPr>
            </a:br>
            <a:br>
              <a:rPr lang="en-US" sz="1800" dirty="0">
                <a:solidFill>
                  <a:srgbClr val="000000"/>
                </a:solidFill>
                <a:effectLst/>
                <a:latin typeface="Aptos" panose="020B0004020202020204" pitchFamily="34" charset="0"/>
                <a:ea typeface="Times New Roman" panose="02020603050405020304" pitchFamily="18" charset="0"/>
              </a:rPr>
            </a:br>
            <a:r>
              <a:rPr lang="en-US" sz="1800" dirty="0">
                <a:solidFill>
                  <a:srgbClr val="000000"/>
                </a:solidFill>
                <a:effectLst/>
                <a:latin typeface="Aptos" panose="020B0004020202020204" pitchFamily="34" charset="0"/>
                <a:ea typeface="Times New Roman" panose="02020603050405020304" pitchFamily="18" charset="0"/>
              </a:rPr>
              <a:t>No formal advice has been submitted by the committee to Commissioners since December 2022.</a:t>
            </a:r>
            <a:br>
              <a:rPr lang="en-US" sz="1800" dirty="0">
                <a:solidFill>
                  <a:srgbClr val="000000"/>
                </a:solidFill>
                <a:effectLst/>
                <a:latin typeface="Aptos" panose="020B0004020202020204" pitchFamily="34" charset="0"/>
                <a:ea typeface="Times New Roman" panose="02020603050405020304" pitchFamily="18" charset="0"/>
              </a:rPr>
            </a:br>
            <a:br>
              <a:rPr lang="en-US" sz="1800" dirty="0">
                <a:solidFill>
                  <a:srgbClr val="000000"/>
                </a:solidFill>
                <a:effectLst/>
                <a:latin typeface="Calibri" panose="020F0502020204030204" pitchFamily="34" charset="0"/>
                <a:ea typeface="Times New Roman" panose="02020603050405020304" pitchFamily="18" charset="0"/>
              </a:rPr>
            </a:br>
            <a:r>
              <a:rPr lang="en-US" sz="1800" dirty="0">
                <a:solidFill>
                  <a:srgbClr val="000000"/>
                </a:solidFill>
                <a:effectLst/>
                <a:latin typeface="Aptos" panose="020B0004020202020204" pitchFamily="34" charset="0"/>
                <a:ea typeface="Times New Roman" panose="02020603050405020304" pitchFamily="18" charset="0"/>
              </a:rPr>
              <a:t>CCUS (carbon capture, utilization, and sequestration ) - The committee had preliminary discussions last year regarding eligibility for Prop 2 of carbon capture, utilization, and sequestration.  Industry members of the committee decided to informally table further discussion of this item after TCEQ approved (in December) a Tier 2 application (100%) for a CCS project at a power plant in Baytown.  This approval caused quite a buzz in business associations and companies.</a:t>
            </a:r>
            <a:br>
              <a:rPr lang="en-US" sz="1800" dirty="0">
                <a:solidFill>
                  <a:srgbClr val="000000"/>
                </a:solidFill>
                <a:effectLst/>
                <a:latin typeface="Calibri" panose="020F0502020204030204" pitchFamily="34" charset="0"/>
                <a:ea typeface="Times New Roman" panose="02020603050405020304" pitchFamily="18" charset="0"/>
              </a:rPr>
            </a:br>
            <a:br>
              <a:rPr lang="en-US" sz="1800" dirty="0">
                <a:solidFill>
                  <a:srgbClr val="000000"/>
                </a:solidFill>
                <a:effectLst/>
                <a:latin typeface="Calibri" panose="020F0502020204030204" pitchFamily="34" charset="0"/>
                <a:ea typeface="Times New Roman" panose="02020603050405020304" pitchFamily="18" charset="0"/>
              </a:rPr>
            </a:br>
            <a:r>
              <a:rPr lang="en-US" sz="1800" dirty="0">
                <a:solidFill>
                  <a:srgbClr val="000000"/>
                </a:solidFill>
                <a:effectLst/>
                <a:latin typeface="Aptos" panose="020B0004020202020204" pitchFamily="34" charset="0"/>
                <a:ea typeface="Times New Roman" panose="02020603050405020304" pitchFamily="18" charset="0"/>
              </a:rPr>
              <a:t>In December 2023, six of the 13 members of the committee were reappointed to another four-year term to expire 12/31/2027: Lloyd Graham, Adam Haynes, Justin Hyland, Greg Maxim, Mike Nasi, and Cyrus Reed.  </a:t>
            </a:r>
            <a:br>
              <a:rPr lang="en-US" sz="1800" dirty="0">
                <a:solidFill>
                  <a:srgbClr val="000000"/>
                </a:solidFill>
                <a:effectLst/>
                <a:latin typeface="Calibri" panose="020F0502020204030204" pitchFamily="34" charset="0"/>
                <a:ea typeface="Times New Roman" panose="02020603050405020304" pitchFamily="18" charset="0"/>
              </a:rPr>
            </a:br>
            <a:br>
              <a:rPr lang="en-US" sz="3200" b="1" dirty="0"/>
            </a:br>
            <a:r>
              <a:rPr lang="en-US" sz="3200" b="1" dirty="0"/>
              <a:t>	</a:t>
            </a:r>
            <a:br>
              <a:rPr lang="en-US" sz="2200" b="1" dirty="0"/>
            </a:br>
            <a:r>
              <a:rPr lang="en-US" sz="2200" b="1" dirty="0"/>
              <a:t>	</a:t>
            </a:r>
            <a:br>
              <a:rPr lang="en-US" sz="3200" b="1" dirty="0"/>
            </a:br>
            <a:endParaRPr lang="en-US" sz="3200" b="1" dirty="0"/>
          </a:p>
        </p:txBody>
      </p:sp>
      <p:sp>
        <p:nvSpPr>
          <p:cNvPr id="6" name="Date Placeholder 5">
            <a:extLst>
              <a:ext uri="{FF2B5EF4-FFF2-40B4-BE49-F238E27FC236}">
                <a16:creationId xmlns:a16="http://schemas.microsoft.com/office/drawing/2014/main" id="{0AFDCBBB-5657-40BA-A0F2-FF76EFD798B0}"/>
              </a:ext>
            </a:extLst>
          </p:cNvPr>
          <p:cNvSpPr>
            <a:spLocks noGrp="1"/>
          </p:cNvSpPr>
          <p:nvPr>
            <p:ph type="dt" sz="half" idx="10"/>
          </p:nvPr>
        </p:nvSpPr>
        <p:spPr/>
        <p:txBody>
          <a:bodyPr/>
          <a:lstStyle/>
          <a:p>
            <a:r>
              <a:rPr lang="en-US" dirty="0"/>
              <a:t>February 2022</a:t>
            </a:r>
          </a:p>
        </p:txBody>
      </p:sp>
      <p:sp>
        <p:nvSpPr>
          <p:cNvPr id="5" name="Slide Number Placeholder 4">
            <a:extLst>
              <a:ext uri="{FF2B5EF4-FFF2-40B4-BE49-F238E27FC236}">
                <a16:creationId xmlns:a16="http://schemas.microsoft.com/office/drawing/2014/main" id="{94F0BC90-2E1C-49CD-9D25-8C12EEF970F1}"/>
              </a:ext>
            </a:extLst>
          </p:cNvPr>
          <p:cNvSpPr>
            <a:spLocks noGrp="1"/>
          </p:cNvSpPr>
          <p:nvPr>
            <p:ph type="sldNum" sz="quarter" idx="12"/>
          </p:nvPr>
        </p:nvSpPr>
        <p:spPr/>
        <p:txBody>
          <a:bodyPr/>
          <a:lstStyle/>
          <a:p>
            <a:fld id="{FD72851D-C4C2-4C61-9B69-EABAF103ACF4}" type="slidenum">
              <a:rPr lang="en-US" smtClean="0"/>
              <a:t>4</a:t>
            </a:fld>
            <a:endParaRPr lang="en-US"/>
          </a:p>
        </p:txBody>
      </p:sp>
      <p:pic>
        <p:nvPicPr>
          <p:cNvPr id="13" name="Picture 12" descr="A picture containing drawing, clock&#10;&#10;Description automatically generated">
            <a:extLst>
              <a:ext uri="{FF2B5EF4-FFF2-40B4-BE49-F238E27FC236}">
                <a16:creationId xmlns:a16="http://schemas.microsoft.com/office/drawing/2014/main" id="{B501C605-1392-4000-B73E-303ED312A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0570" y="5907817"/>
            <a:ext cx="1599894" cy="483565"/>
          </a:xfrm>
          <a:prstGeom prst="rect">
            <a:avLst/>
          </a:prstGeom>
        </p:spPr>
      </p:pic>
    </p:spTree>
    <p:extLst>
      <p:ext uri="{BB962C8B-B14F-4D97-AF65-F5344CB8AC3E}">
        <p14:creationId xmlns:p14="http://schemas.microsoft.com/office/powerpoint/2010/main" val="772036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A14C-2B1E-4491-957D-1ADC2738D1AD}"/>
              </a:ext>
            </a:extLst>
          </p:cNvPr>
          <p:cNvSpPr>
            <a:spLocks noGrp="1"/>
          </p:cNvSpPr>
          <p:nvPr>
            <p:ph type="ctrTitle"/>
          </p:nvPr>
        </p:nvSpPr>
        <p:spPr>
          <a:xfrm>
            <a:off x="1078827" y="1147158"/>
            <a:ext cx="6408263" cy="4713316"/>
          </a:xfrm>
        </p:spPr>
        <p:txBody>
          <a:bodyPr anchor="ctr">
            <a:normAutofit/>
          </a:bodyPr>
          <a:lstStyle/>
          <a:p>
            <a:pPr algn="l"/>
            <a:br>
              <a:rPr lang="en-US" sz="2700" dirty="0"/>
            </a:br>
            <a:br>
              <a:rPr lang="en-US" sz="3200" b="1" dirty="0"/>
            </a:br>
            <a:endParaRPr lang="en-US" sz="3200" b="1" dirty="0"/>
          </a:p>
        </p:txBody>
      </p:sp>
      <p:sp>
        <p:nvSpPr>
          <p:cNvPr id="6" name="Date Placeholder 5">
            <a:extLst>
              <a:ext uri="{FF2B5EF4-FFF2-40B4-BE49-F238E27FC236}">
                <a16:creationId xmlns:a16="http://schemas.microsoft.com/office/drawing/2014/main" id="{0AFDCBBB-5657-40BA-A0F2-FF76EFD798B0}"/>
              </a:ext>
            </a:extLst>
          </p:cNvPr>
          <p:cNvSpPr>
            <a:spLocks noGrp="1"/>
          </p:cNvSpPr>
          <p:nvPr>
            <p:ph type="dt" sz="half" idx="10"/>
          </p:nvPr>
        </p:nvSpPr>
        <p:spPr/>
        <p:txBody>
          <a:bodyPr/>
          <a:lstStyle/>
          <a:p>
            <a:r>
              <a:rPr lang="en-US" dirty="0"/>
              <a:t>February 2022</a:t>
            </a:r>
          </a:p>
        </p:txBody>
      </p:sp>
      <p:sp>
        <p:nvSpPr>
          <p:cNvPr id="5" name="Slide Number Placeholder 4">
            <a:extLst>
              <a:ext uri="{FF2B5EF4-FFF2-40B4-BE49-F238E27FC236}">
                <a16:creationId xmlns:a16="http://schemas.microsoft.com/office/drawing/2014/main" id="{94F0BC90-2E1C-49CD-9D25-8C12EEF970F1}"/>
              </a:ext>
            </a:extLst>
          </p:cNvPr>
          <p:cNvSpPr>
            <a:spLocks noGrp="1"/>
          </p:cNvSpPr>
          <p:nvPr>
            <p:ph type="sldNum" sz="quarter" idx="12"/>
          </p:nvPr>
        </p:nvSpPr>
        <p:spPr/>
        <p:txBody>
          <a:bodyPr/>
          <a:lstStyle/>
          <a:p>
            <a:fld id="{FD72851D-C4C2-4C61-9B69-EABAF103ACF4}" type="slidenum">
              <a:rPr lang="en-US" smtClean="0"/>
              <a:t>5</a:t>
            </a:fld>
            <a:endParaRPr lang="en-US"/>
          </a:p>
        </p:txBody>
      </p:sp>
      <p:pic>
        <p:nvPicPr>
          <p:cNvPr id="13" name="Picture 12" descr="A picture containing drawing, clock&#10;&#10;Description automatically generated">
            <a:extLst>
              <a:ext uri="{FF2B5EF4-FFF2-40B4-BE49-F238E27FC236}">
                <a16:creationId xmlns:a16="http://schemas.microsoft.com/office/drawing/2014/main" id="{65C54B4E-536F-4B03-B980-3E0DE791E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0570" y="5862097"/>
            <a:ext cx="1599894" cy="483565"/>
          </a:xfrm>
          <a:prstGeom prst="rect">
            <a:avLst/>
          </a:prstGeom>
        </p:spPr>
      </p:pic>
      <p:sp>
        <p:nvSpPr>
          <p:cNvPr id="3" name="TextBox 2">
            <a:extLst>
              <a:ext uri="{FF2B5EF4-FFF2-40B4-BE49-F238E27FC236}">
                <a16:creationId xmlns:a16="http://schemas.microsoft.com/office/drawing/2014/main" id="{DC4F596B-648C-DAC9-F4B4-F95BA538D4C6}"/>
              </a:ext>
            </a:extLst>
          </p:cNvPr>
          <p:cNvSpPr txBox="1"/>
          <p:nvPr/>
        </p:nvSpPr>
        <p:spPr>
          <a:xfrm>
            <a:off x="1078827" y="1054100"/>
            <a:ext cx="9535095" cy="923330"/>
          </a:xfrm>
          <a:prstGeom prst="rect">
            <a:avLst/>
          </a:prstGeom>
          <a:noFill/>
        </p:spPr>
        <p:txBody>
          <a:bodyPr wrap="square" rtlCol="0">
            <a:spAutoFit/>
          </a:bodyPr>
          <a:lstStyle/>
          <a:p>
            <a:r>
              <a:rPr lang="en-US" sz="5400" dirty="0"/>
              <a:t>Refining And Petrochem Market</a:t>
            </a:r>
          </a:p>
        </p:txBody>
      </p:sp>
      <p:sp>
        <p:nvSpPr>
          <p:cNvPr id="4" name="TextBox 3">
            <a:extLst>
              <a:ext uri="{FF2B5EF4-FFF2-40B4-BE49-F238E27FC236}">
                <a16:creationId xmlns:a16="http://schemas.microsoft.com/office/drawing/2014/main" id="{904739EC-67CB-D2DF-148C-B90D3A93E531}"/>
              </a:ext>
            </a:extLst>
          </p:cNvPr>
          <p:cNvSpPr txBox="1"/>
          <p:nvPr/>
        </p:nvSpPr>
        <p:spPr>
          <a:xfrm>
            <a:off x="1422400" y="2473306"/>
            <a:ext cx="77343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Karl Bartholomew compiled the following presentation for the meetings with Capitol and HCAD.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8286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br>
              <a:rPr lang="en-GB" dirty="0"/>
            </a:br>
            <a:r>
              <a:rPr lang="en-GB" dirty="0"/>
              <a:t>For HCAD</a:t>
            </a:r>
          </a:p>
        </p:txBody>
      </p:sp>
      <p:sp>
        <p:nvSpPr>
          <p:cNvPr id="9" name="Text Placeholder 8"/>
          <p:cNvSpPr>
            <a:spLocks noGrp="1"/>
          </p:cNvSpPr>
          <p:nvPr>
            <p:ph type="body" idx="1"/>
          </p:nvPr>
        </p:nvSpPr>
        <p:spPr>
          <a:xfrm>
            <a:off x="763200" y="1696947"/>
            <a:ext cx="8184857" cy="821230"/>
          </a:xfrm>
        </p:spPr>
        <p:txBody>
          <a:bodyPr/>
          <a:lstStyle/>
          <a:p>
            <a:r>
              <a:rPr lang="en-GB" dirty="0"/>
              <a:t>2024 – Refining &amp; Petrochemical Outlook</a:t>
            </a:r>
          </a:p>
        </p:txBody>
      </p:sp>
      <p:sp>
        <p:nvSpPr>
          <p:cNvPr id="2" name="Date Placeholder 1"/>
          <p:cNvSpPr>
            <a:spLocks noGrp="1"/>
          </p:cNvSpPr>
          <p:nvPr>
            <p:ph type="dt" sz="half" idx="2"/>
          </p:nvPr>
        </p:nvSpPr>
        <p:spPr/>
        <p:txBody>
          <a:bodyPr/>
          <a:lstStyle/>
          <a:p>
            <a:r>
              <a:rPr lang="en-US" noProof="1"/>
              <a:t>February / March 2024</a:t>
            </a:r>
            <a:endParaRPr lang="en-GB" noProof="1"/>
          </a:p>
        </p:txBody>
      </p:sp>
      <p:sp>
        <p:nvSpPr>
          <p:cNvPr id="4" name="Slide Number Placeholder 3"/>
          <p:cNvSpPr>
            <a:spLocks noGrp="1"/>
          </p:cNvSpPr>
          <p:nvPr>
            <p:ph type="sldNum" sz="quarter" idx="4"/>
          </p:nvPr>
        </p:nvSpPr>
        <p:spPr/>
        <p:txBody>
          <a:bodyPr/>
          <a:lstStyle/>
          <a:p>
            <a:fld id="{D32BAE6A-B452-4007-8177-56DD051636F9}" type="slidenum">
              <a:rPr lang="en-GB" noProof="1" dirty="0" smtClean="0"/>
              <a:pPr/>
              <a:t>6</a:t>
            </a:fld>
            <a:endParaRPr lang="en-GB" noProof="1"/>
          </a:p>
        </p:txBody>
      </p:sp>
      <p:sp>
        <p:nvSpPr>
          <p:cNvPr id="3" name="Footer Placeholder 2"/>
          <p:cNvSpPr>
            <a:spLocks noGrp="1"/>
          </p:cNvSpPr>
          <p:nvPr>
            <p:ph type="ftr" sz="quarter" idx="3"/>
          </p:nvPr>
        </p:nvSpPr>
        <p:spPr/>
        <p:txBody>
          <a:bodyPr/>
          <a:lstStyle/>
          <a:p>
            <a:r>
              <a:rPr lang="en-US" noProof="1"/>
              <a:t>TXOGA - HCAD 2024 Refining &amp; Petrochemicals Outlook</a:t>
            </a:r>
            <a:endParaRPr lang="en-GB" noProof="1"/>
          </a:p>
        </p:txBody>
      </p:sp>
      <p:pic>
        <p:nvPicPr>
          <p:cNvPr id="12" name="Picture 11">
            <a:extLst>
              <a:ext uri="{FF2B5EF4-FFF2-40B4-BE49-F238E27FC236}">
                <a16:creationId xmlns:a16="http://schemas.microsoft.com/office/drawing/2014/main" id="{533A257C-FE80-0866-30F9-7BDA495D281D}"/>
              </a:ext>
            </a:extLst>
          </p:cNvPr>
          <p:cNvPicPr>
            <a:picLocks noChangeAspect="1"/>
          </p:cNvPicPr>
          <p:nvPr/>
        </p:nvPicPr>
        <p:blipFill>
          <a:blip r:embed="rId3"/>
          <a:stretch>
            <a:fillRect/>
          </a:stretch>
        </p:blipFill>
        <p:spPr>
          <a:xfrm>
            <a:off x="8707201" y="381901"/>
            <a:ext cx="2972540" cy="1351724"/>
          </a:xfrm>
          <a:prstGeom prst="rect">
            <a:avLst/>
          </a:prstGeom>
        </p:spPr>
      </p:pic>
    </p:spTree>
    <p:extLst>
      <p:ext uri="{BB962C8B-B14F-4D97-AF65-F5344CB8AC3E}">
        <p14:creationId xmlns:p14="http://schemas.microsoft.com/office/powerpoint/2010/main" val="14080242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59DD-9E4D-64D8-24B5-409C863CA040}"/>
              </a:ext>
            </a:extLst>
          </p:cNvPr>
          <p:cNvSpPr>
            <a:spLocks noGrp="1"/>
          </p:cNvSpPr>
          <p:nvPr>
            <p:ph type="title"/>
          </p:nvPr>
        </p:nvSpPr>
        <p:spPr/>
        <p:txBody>
          <a:bodyPr/>
          <a:lstStyle/>
          <a:p>
            <a:r>
              <a:rPr lang="en-GB" dirty="0"/>
              <a:t>TXOGA Antitrust Statement</a:t>
            </a:r>
          </a:p>
        </p:txBody>
      </p:sp>
      <p:sp>
        <p:nvSpPr>
          <p:cNvPr id="4" name="Date Placeholder 3">
            <a:extLst>
              <a:ext uri="{FF2B5EF4-FFF2-40B4-BE49-F238E27FC236}">
                <a16:creationId xmlns:a16="http://schemas.microsoft.com/office/drawing/2014/main" id="{19AAEB2C-028A-05B8-EB66-EC02BCC11CDA}"/>
              </a:ext>
            </a:extLst>
          </p:cNvPr>
          <p:cNvSpPr>
            <a:spLocks noGrp="1"/>
          </p:cNvSpPr>
          <p:nvPr>
            <p:ph type="dt" sz="half" idx="2"/>
          </p:nvPr>
        </p:nvSpPr>
        <p:spPr/>
        <p:txBody>
          <a:bodyPr/>
          <a:lstStyle/>
          <a:p>
            <a:pPr>
              <a:defRPr/>
            </a:pPr>
            <a:r>
              <a:rPr lang="en-US" noProof="1"/>
              <a:t>February / March 2024</a:t>
            </a:r>
            <a:endParaRPr lang="en-GB" noProof="1"/>
          </a:p>
        </p:txBody>
      </p:sp>
      <p:sp>
        <p:nvSpPr>
          <p:cNvPr id="5" name="Slide Number Placeholder 4">
            <a:extLst>
              <a:ext uri="{FF2B5EF4-FFF2-40B4-BE49-F238E27FC236}">
                <a16:creationId xmlns:a16="http://schemas.microsoft.com/office/drawing/2014/main" id="{A38BFBE9-50FD-6B77-FAFC-34599FA5B5E4}"/>
              </a:ext>
            </a:extLst>
          </p:cNvPr>
          <p:cNvSpPr>
            <a:spLocks noGrp="1"/>
          </p:cNvSpPr>
          <p:nvPr>
            <p:ph type="sldNum" sz="quarter" idx="4"/>
          </p:nvPr>
        </p:nvSpPr>
        <p:spPr/>
        <p:txBody>
          <a:bodyPr/>
          <a:lstStyle/>
          <a:p>
            <a:fld id="{D32BAE6A-B452-4007-8177-56DD051636F9}" type="slidenum">
              <a:rPr lang="en-GB" noProof="1" smtClean="0"/>
              <a:pPr/>
              <a:t>7</a:t>
            </a:fld>
            <a:endParaRPr lang="en-GB" noProof="1"/>
          </a:p>
        </p:txBody>
      </p:sp>
      <p:sp>
        <p:nvSpPr>
          <p:cNvPr id="6" name="Footer Placeholder 5">
            <a:extLst>
              <a:ext uri="{FF2B5EF4-FFF2-40B4-BE49-F238E27FC236}">
                <a16:creationId xmlns:a16="http://schemas.microsoft.com/office/drawing/2014/main" id="{9C3D2635-7B72-BC4F-E0B1-AD74BF58072B}"/>
              </a:ext>
            </a:extLst>
          </p:cNvPr>
          <p:cNvSpPr>
            <a:spLocks noGrp="1"/>
          </p:cNvSpPr>
          <p:nvPr>
            <p:ph type="ftr" sz="quarter" idx="3"/>
          </p:nvPr>
        </p:nvSpPr>
        <p:spPr/>
        <p:txBody>
          <a:bodyPr/>
          <a:lstStyle/>
          <a:p>
            <a:pPr>
              <a:defRPr/>
            </a:pPr>
            <a:r>
              <a:rPr lang="en-US" noProof="1"/>
              <a:t>TXOGA - HCAD 2024 Refining &amp; Petrochemicals Outlook</a:t>
            </a:r>
            <a:endParaRPr lang="en-GB" noProof="1"/>
          </a:p>
        </p:txBody>
      </p:sp>
      <p:pic>
        <p:nvPicPr>
          <p:cNvPr id="7" name="Picture 6">
            <a:extLst>
              <a:ext uri="{FF2B5EF4-FFF2-40B4-BE49-F238E27FC236}">
                <a16:creationId xmlns:a16="http://schemas.microsoft.com/office/drawing/2014/main" id="{3F4CEE30-BCA4-2ACD-1E35-7762FC224CE8}"/>
              </a:ext>
            </a:extLst>
          </p:cNvPr>
          <p:cNvPicPr>
            <a:picLocks noChangeAspect="1"/>
          </p:cNvPicPr>
          <p:nvPr/>
        </p:nvPicPr>
        <p:blipFill>
          <a:blip r:embed="rId3"/>
          <a:stretch>
            <a:fillRect/>
          </a:stretch>
        </p:blipFill>
        <p:spPr>
          <a:xfrm>
            <a:off x="1671021" y="1838131"/>
            <a:ext cx="8147252" cy="4631069"/>
          </a:xfrm>
          <a:prstGeom prst="rect">
            <a:avLst/>
          </a:prstGeom>
        </p:spPr>
      </p:pic>
      <p:sp>
        <p:nvSpPr>
          <p:cNvPr id="8" name="Text Box 11" descr="&lt;COMPANY_NAME&gt;&#10;">
            <a:extLst>
              <a:ext uri="{FF2B5EF4-FFF2-40B4-BE49-F238E27FC236}">
                <a16:creationId xmlns:a16="http://schemas.microsoft.com/office/drawing/2014/main" id="{659BB08A-A38B-614E-05BC-C507BA7EAB60}"/>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US" sz="850" noProof="1">
                <a:solidFill>
                  <a:schemeClr val="tx1"/>
                </a:solidFill>
                <a:latin typeface="+mn-lt"/>
                <a:cs typeface="Arial" pitchFamily="34" charset="0"/>
              </a:rPr>
              <a:t> </a:t>
            </a:r>
            <a:endParaRPr lang="en-GB" sz="850" noProof="1">
              <a:solidFill>
                <a:schemeClr val="tx1"/>
              </a:solidFill>
              <a:latin typeface="+mn-lt"/>
              <a:cs typeface="Arial" pitchFamily="34" charset="0"/>
            </a:endParaRPr>
          </a:p>
        </p:txBody>
      </p:sp>
    </p:spTree>
    <p:extLst>
      <p:ext uri="{BB962C8B-B14F-4D97-AF65-F5344CB8AC3E}">
        <p14:creationId xmlns:p14="http://schemas.microsoft.com/office/powerpoint/2010/main" val="392156219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normAutofit lnSpcReduction="10000"/>
          </a:bodyPr>
          <a:lstStyle/>
          <a:p>
            <a:r>
              <a:rPr lang="en-GB" dirty="0"/>
              <a:t>Key Refining Industry Considerations</a:t>
            </a:r>
          </a:p>
        </p:txBody>
      </p:sp>
      <p:sp>
        <p:nvSpPr>
          <p:cNvPr id="10" name="Text Placeholder 9"/>
          <p:cNvSpPr>
            <a:spLocks noGrp="1"/>
          </p:cNvSpPr>
          <p:nvPr>
            <p:ph type="body" sz="quarter" idx="13"/>
          </p:nvPr>
        </p:nvSpPr>
        <p:spPr/>
        <p:txBody>
          <a:bodyPr>
            <a:normAutofit lnSpcReduction="10000"/>
          </a:bodyPr>
          <a:lstStyle/>
          <a:p>
            <a:r>
              <a:rPr lang="en-GB" dirty="0"/>
              <a:t>1</a:t>
            </a:r>
          </a:p>
        </p:txBody>
      </p:sp>
      <p:sp>
        <p:nvSpPr>
          <p:cNvPr id="2" name="Date Placeholder 1"/>
          <p:cNvSpPr>
            <a:spLocks noGrp="1"/>
          </p:cNvSpPr>
          <p:nvPr>
            <p:ph type="dt" sz="half" idx="2"/>
          </p:nvPr>
        </p:nvSpPr>
        <p:spPr/>
        <p:txBody>
          <a:bodyPr/>
          <a:lstStyle/>
          <a:p>
            <a:r>
              <a:rPr lang="en-US" noProof="1"/>
              <a:t>February / March 2024</a:t>
            </a:r>
            <a:endParaRPr lang="en-GB" noProof="1"/>
          </a:p>
        </p:txBody>
      </p:sp>
      <p:sp>
        <p:nvSpPr>
          <p:cNvPr id="4" name="Slide Number Placeholder 3"/>
          <p:cNvSpPr>
            <a:spLocks noGrp="1"/>
          </p:cNvSpPr>
          <p:nvPr>
            <p:ph type="sldNum" sz="quarter" idx="4"/>
          </p:nvPr>
        </p:nvSpPr>
        <p:spPr/>
        <p:txBody>
          <a:bodyPr/>
          <a:lstStyle/>
          <a:p>
            <a:fld id="{D32BAE6A-B452-4007-8177-56DD051636F9}" type="slidenum">
              <a:rPr lang="en-GB" noProof="1" dirty="0" smtClean="0"/>
              <a:pPr/>
              <a:t>8</a:t>
            </a:fld>
            <a:endParaRPr lang="en-GB" noProof="1"/>
          </a:p>
        </p:txBody>
      </p:sp>
      <p:sp>
        <p:nvSpPr>
          <p:cNvPr id="3" name="Footer Placeholder 2"/>
          <p:cNvSpPr>
            <a:spLocks noGrp="1"/>
          </p:cNvSpPr>
          <p:nvPr>
            <p:ph type="ftr" sz="quarter" idx="3"/>
          </p:nvPr>
        </p:nvSpPr>
        <p:spPr/>
        <p:txBody>
          <a:bodyPr/>
          <a:lstStyle/>
          <a:p>
            <a:r>
              <a:rPr lang="en-US" noProof="1"/>
              <a:t>TXOGA - HCAD 2024 Refining &amp; Petrochemicals Outlook</a:t>
            </a:r>
            <a:endParaRPr lang="en-GB" noProof="1"/>
          </a:p>
        </p:txBody>
      </p:sp>
    </p:spTree>
    <p:extLst>
      <p:ext uri="{BB962C8B-B14F-4D97-AF65-F5344CB8AC3E}">
        <p14:creationId xmlns:p14="http://schemas.microsoft.com/office/powerpoint/2010/main" val="315760727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Refining market drivers in 2023</a:t>
            </a:r>
          </a:p>
        </p:txBody>
      </p:sp>
      <p:sp>
        <p:nvSpPr>
          <p:cNvPr id="8" name="Content Placeholder 7"/>
          <p:cNvSpPr>
            <a:spLocks noGrp="1"/>
          </p:cNvSpPr>
          <p:nvPr>
            <p:ph sz="quarter" idx="11"/>
          </p:nvPr>
        </p:nvSpPr>
        <p:spPr/>
        <p:txBody>
          <a:bodyPr/>
          <a:lstStyle/>
          <a:p>
            <a:r>
              <a:rPr lang="en-US" sz="2000" dirty="0">
                <a:solidFill>
                  <a:schemeClr val="accent2"/>
                </a:solidFill>
              </a:rPr>
              <a:t>The start of the year continued 2022 margins, that fell off in the fourth quarter</a:t>
            </a:r>
          </a:p>
          <a:p>
            <a:pPr lvl="1"/>
            <a:endParaRPr lang="en-US" sz="2000" dirty="0"/>
          </a:p>
          <a:p>
            <a:pPr lvl="1"/>
            <a:r>
              <a:rPr lang="en-US" sz="2000" dirty="0"/>
              <a:t>Ukraine war not causing as big an impact on supply and demand, margins</a:t>
            </a:r>
          </a:p>
          <a:p>
            <a:pPr lvl="1"/>
            <a:r>
              <a:rPr lang="en-US" sz="2000" dirty="0"/>
              <a:t>Rate of inflation still higher than Fed target, prices still substantially higher than 2020</a:t>
            </a:r>
          </a:p>
          <a:p>
            <a:pPr lvl="1"/>
            <a:r>
              <a:rPr lang="en-US" sz="2000" dirty="0"/>
              <a:t>White House and EPA continue to push forward on EV mandate, new regulations</a:t>
            </a:r>
          </a:p>
          <a:p>
            <a:pPr lvl="1"/>
            <a:r>
              <a:rPr lang="en-US" sz="2000" dirty="0"/>
              <a:t>Most important, buyers aren't buying refineries</a:t>
            </a:r>
            <a:endParaRPr lang="en-GB" sz="2000" dirty="0"/>
          </a:p>
          <a:p>
            <a:endParaRPr lang="en-US" sz="2000" dirty="0">
              <a:solidFill>
                <a:schemeClr val="accent2"/>
              </a:solidFill>
            </a:endParaRPr>
          </a:p>
        </p:txBody>
      </p:sp>
      <p:sp>
        <p:nvSpPr>
          <p:cNvPr id="2" name="Date Placeholder 1"/>
          <p:cNvSpPr>
            <a:spLocks noGrp="1"/>
          </p:cNvSpPr>
          <p:nvPr>
            <p:ph type="dt" sz="half" idx="2"/>
          </p:nvPr>
        </p:nvSpPr>
        <p:spPr/>
        <p:txBody>
          <a:bodyPr/>
          <a:lstStyle/>
          <a:p>
            <a:r>
              <a:rPr lang="en-US" noProof="1"/>
              <a:t>February / March 2024</a:t>
            </a:r>
            <a:endParaRPr lang="en-GB" noProof="1"/>
          </a:p>
        </p:txBody>
      </p:sp>
      <p:sp>
        <p:nvSpPr>
          <p:cNvPr id="4" name="Slide Number Placeholder 3"/>
          <p:cNvSpPr>
            <a:spLocks noGrp="1"/>
          </p:cNvSpPr>
          <p:nvPr>
            <p:ph type="sldNum" sz="quarter" idx="4"/>
          </p:nvPr>
        </p:nvSpPr>
        <p:spPr/>
        <p:txBody>
          <a:bodyPr/>
          <a:lstStyle/>
          <a:p>
            <a:fld id="{D32BAE6A-B452-4007-8177-56DD051636F9}" type="slidenum">
              <a:rPr lang="en-GB" noProof="1" dirty="0" smtClean="0"/>
              <a:pPr/>
              <a:t>9</a:t>
            </a:fld>
            <a:endParaRPr lang="en-GB" noProof="1"/>
          </a:p>
        </p:txBody>
      </p:sp>
      <p:sp>
        <p:nvSpPr>
          <p:cNvPr id="3" name="Footer Placeholder 2"/>
          <p:cNvSpPr>
            <a:spLocks noGrp="1"/>
          </p:cNvSpPr>
          <p:nvPr>
            <p:ph type="ftr" sz="quarter" idx="3"/>
          </p:nvPr>
        </p:nvSpPr>
        <p:spPr/>
        <p:txBody>
          <a:bodyPr/>
          <a:lstStyle/>
          <a:p>
            <a:r>
              <a:rPr lang="en-US" noProof="1"/>
              <a:t>TXOGA - HCAD 2024 Refining &amp; Petrochemicals Outlook</a:t>
            </a:r>
            <a:endParaRPr lang="en-GB" noProof="1"/>
          </a:p>
        </p:txBody>
      </p:sp>
    </p:spTree>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D8446CF6CFA84A94430A18BC3E30C2" ma:contentTypeVersion="13" ma:contentTypeDescription="Create a new document." ma:contentTypeScope="" ma:versionID="e449f4acf89108afa2709fbeded3b328">
  <xsd:schema xmlns:xsd="http://www.w3.org/2001/XMLSchema" xmlns:xs="http://www.w3.org/2001/XMLSchema" xmlns:p="http://schemas.microsoft.com/office/2006/metadata/properties" xmlns:ns3="aa60c92a-7507-4b8b-9d36-ae3e4c076fc7" xmlns:ns4="b299638c-3b05-41f4-84eb-01adfc15e356" targetNamespace="http://schemas.microsoft.com/office/2006/metadata/properties" ma:root="true" ma:fieldsID="d22ce5400388ef24a213e5a9b5d1dc90" ns3:_="" ns4:_="">
    <xsd:import namespace="aa60c92a-7507-4b8b-9d36-ae3e4c076fc7"/>
    <xsd:import namespace="b299638c-3b05-41f4-84eb-01adfc15e35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60c92a-7507-4b8b-9d36-ae3e4c076f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99638c-3b05-41f4-84eb-01adfc15e35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DA3D01-6D6C-4019-905A-B2AD34A6DB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60c92a-7507-4b8b-9d36-ae3e4c076fc7"/>
    <ds:schemaRef ds:uri="b299638c-3b05-41f4-84eb-01adfc15e3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6ABD91-F0F6-443D-B617-18529DB5FB4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957A158-084D-4846-9B9D-EBD386CCBD46}">
  <ds:schemaRefs>
    <ds:schemaRef ds:uri="http://schemas.microsoft.com/sharepoint/v3/contenttype/forms"/>
  </ds:schemaRefs>
</ds:datastoreItem>
</file>

<file path=docMetadata/LabelInfo.xml><?xml version="1.0" encoding="utf-8"?>
<clbl:labelList xmlns:clbl="http://schemas.microsoft.com/office/2020/mipLabelMetadata">
  <clbl:label id="{1640f4ce-86c6-44f2-a477-06bd39617e97}" enabled="0" method="" siteId="{1640f4ce-86c6-44f2-a477-06bd39617e97}" removed="1"/>
</clbl:labelList>
</file>

<file path=docProps/app.xml><?xml version="1.0" encoding="utf-8"?>
<Properties xmlns="http://schemas.openxmlformats.org/officeDocument/2006/extended-properties" xmlns:vt="http://schemas.openxmlformats.org/officeDocument/2006/docPropsVTypes">
  <Template>Office Theme</Template>
  <TotalTime>5677</TotalTime>
  <Words>1092</Words>
  <Application>Microsoft Office PowerPoint</Application>
  <PresentationFormat>Widescreen</PresentationFormat>
  <Paragraphs>163</Paragraphs>
  <Slides>24</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Arial</vt:lpstr>
      <vt:lpstr>Calibri</vt:lpstr>
      <vt:lpstr>Calibri Light</vt:lpstr>
      <vt:lpstr>Futura Medium</vt:lpstr>
      <vt:lpstr>ShellBold</vt:lpstr>
      <vt:lpstr>ShellMedium</vt:lpstr>
      <vt:lpstr>Wingdings</vt:lpstr>
      <vt:lpstr>Office Theme</vt:lpstr>
      <vt:lpstr>TXOGA Property Tax – Refining Sub-Committee</vt:lpstr>
      <vt:lpstr>Committee Members Chaney Moore – Chevron Phillips Molly Briggs - Chevron Debra Gibson – Citgo Jeff Farish – ExxonMobil Brent Stewart – Flint Hills Chip Twomey – Marathon Petroleum Chris Cisneros – Phillips 66 Karl Bartholomew - Shell Marty Loeber – Valero Greg Maxim – CummingsWestlake (for LyondellBasell) </vt:lpstr>
      <vt:lpstr>Meetings with Appraisers  February 28 – Jefferson CAD and Capitol Appraisal, Dave Popelar and Noel Wilcoxson   March 19 – HCAD    Roland Altinger – Chief Appraiser  Jason Cunningham – Deputy Chief Appraiser  Hal Long – Associate Chief Appraiser - Industrial  Adam Bogard – Manager/Coordinator for Litigation  Loren Williams – Manager Industrial Properties   </vt:lpstr>
      <vt:lpstr>TCEQ Prop 2 Advisory Committee    Bob Adair was reelected chair of the committee for 2024.   No formal advice has been submitted by the committee to Commissioners since December 2022.  CCUS (carbon capture, utilization, and sequestration ) - The committee had preliminary discussions last year regarding eligibility for Prop 2 of carbon capture, utilization, and sequestration.  Industry members of the committee decided to informally table further discussion of this item after TCEQ approved (in December) a Tier 2 application (100%) for a CCS project at a power plant in Baytown.  This approval caused quite a buzz in business associations and companies.  In December 2023, six of the 13 members of the committee were reappointed to another four-year term to expire 12/31/2027: Lloyd Graham, Adam Haynes, Justin Hyland, Greg Maxim, Mike Nasi, and Cyrus Reed.        </vt:lpstr>
      <vt:lpstr>  </vt:lpstr>
      <vt:lpstr> For HCAD</vt:lpstr>
      <vt:lpstr>TXOGA Antitrust Statement</vt:lpstr>
      <vt:lpstr>PowerPoint Presentation</vt:lpstr>
      <vt:lpstr>Refining market drivers in 2023</vt:lpstr>
      <vt:lpstr>Preliminary 2023 Refining Earnings Indicators</vt:lpstr>
      <vt:lpstr>Transactions &amp; Market Indicators</vt:lpstr>
      <vt:lpstr>PowerPoint Presentation</vt:lpstr>
      <vt:lpstr>PowerPoint Presentation</vt:lpstr>
      <vt:lpstr>Significant new refining capacity outside the U. S. affects margins</vt:lpstr>
      <vt:lpstr>RINs continue to be a cost problem (at a lower level)</vt:lpstr>
      <vt:lpstr>Continuing Government Actions</vt:lpstr>
      <vt:lpstr>Comparing 3rd party price forecasts 2021-22 vs. 2023</vt:lpstr>
      <vt:lpstr>PowerPoint Presentation</vt:lpstr>
      <vt:lpstr>Petchems peaked early 2021, still facing overcapacity challenges</vt:lpstr>
      <vt:lpstr>Ethylene, chemicals outlooks</vt:lpstr>
      <vt:lpstr>Uncharted waters in excess capacity and utilization rates</vt:lpstr>
      <vt:lpstr>Environmental issues continue to pressure industry</vt:lpstr>
      <vt:lpstr>Recap on Petrochemical Industry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Refining &amp; Petrochemicals 2021 Valuations</dc:title>
  <dc:creator>Bartholomew, Karl D SHLOIL-FC/W</dc:creator>
  <cp:lastModifiedBy>Smith, Shane S</cp:lastModifiedBy>
  <cp:revision>57</cp:revision>
  <dcterms:created xsi:type="dcterms:W3CDTF">2021-01-07T13:46:16Z</dcterms:created>
  <dcterms:modified xsi:type="dcterms:W3CDTF">2024-03-07T22:48:58Z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0x010100E2D8446CF6CFA84A94430A18BC3E30C2</vt:lpwstr>
  </property>
  <property fmtid="{D5CDD505-2E9C-101B-9397-08002B2CF9AE}" pid="3" name="_AdHocReviewCycleID">
    <vt:i4>856478862</vt:i4>
  </property>
  <property fmtid="{D5CDD505-2E9C-101B-9397-08002B2CF9AE}" pid="4" name="_NewReviewCycle">
    <vt:lpwstr/>
  </property>
  <property fmtid="{D5CDD505-2E9C-101B-9397-08002B2CF9AE}" pid="5" name="_EmailSubject">
    <vt:lpwstr>TXOGA Presentation Email 3</vt:lpwstr>
  </property>
  <property fmtid="{D5CDD505-2E9C-101B-9397-08002B2CF9AE}" pid="6" name="_AuthorEmail">
    <vt:lpwstr>shane.s.smith@exxonmobil.com</vt:lpwstr>
  </property>
  <property fmtid="{D5CDD505-2E9C-101B-9397-08002B2CF9AE}" pid="7" name="_AuthorEmailDisplayName">
    <vt:lpwstr>Smith, Shane S</vt:lpwstr>
  </property>
</Properties>
</file>