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75" r:id="rId1"/>
    <p:sldMasterId id="2147485387" r:id="rId2"/>
  </p:sldMasterIdLst>
  <p:notesMasterIdLst>
    <p:notesMasterId r:id="rId28"/>
  </p:notesMasterIdLst>
  <p:sldIdLst>
    <p:sldId id="370" r:id="rId3"/>
    <p:sldId id="365" r:id="rId4"/>
    <p:sldId id="356" r:id="rId5"/>
    <p:sldId id="366" r:id="rId6"/>
    <p:sldId id="367" r:id="rId7"/>
    <p:sldId id="336" r:id="rId8"/>
    <p:sldId id="357" r:id="rId9"/>
    <p:sldId id="302" r:id="rId10"/>
    <p:sldId id="376" r:id="rId11"/>
    <p:sldId id="346" r:id="rId12"/>
    <p:sldId id="360" r:id="rId13"/>
    <p:sldId id="338" r:id="rId14"/>
    <p:sldId id="358" r:id="rId15"/>
    <p:sldId id="354" r:id="rId16"/>
    <p:sldId id="359" r:id="rId17"/>
    <p:sldId id="371" r:id="rId18"/>
    <p:sldId id="373" r:id="rId19"/>
    <p:sldId id="372" r:id="rId20"/>
    <p:sldId id="374" r:id="rId21"/>
    <p:sldId id="382" r:id="rId22"/>
    <p:sldId id="383" r:id="rId23"/>
    <p:sldId id="388" r:id="rId24"/>
    <p:sldId id="386" r:id="rId25"/>
    <p:sldId id="387" r:id="rId26"/>
    <p:sldId id="269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CC"/>
    <a:srgbClr val="FFFF00"/>
    <a:srgbClr val="990033"/>
    <a:srgbClr val="0066FF"/>
    <a:srgbClr val="FFFF99"/>
    <a:srgbClr val="0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00" autoAdjust="0"/>
  </p:normalViewPr>
  <p:slideViewPr>
    <p:cSldViewPr>
      <p:cViewPr varScale="1">
        <p:scale>
          <a:sx n="90" d="100"/>
          <a:sy n="90" d="100"/>
        </p:scale>
        <p:origin x="110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79CE8310-B7DC-4CA4-A3DF-FCFEE6E2C689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9"/>
            <a:ext cx="5607050" cy="4183063"/>
          </a:xfrm>
          <a:prstGeom prst="rect">
            <a:avLst/>
          </a:prstGeom>
        </p:spPr>
        <p:txBody>
          <a:bodyPr vert="horz" lIns="91424" tIns="45713" rIns="91424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6"/>
            <a:ext cx="3038475" cy="465138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6"/>
            <a:ext cx="3038475" cy="465138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6E6413E0-E825-4B8E-8B59-A140954C1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8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6413E0-E825-4B8E-8B59-A140954C1F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6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</a:t>
            </a:r>
            <a:r>
              <a:rPr lang="en-US" baseline="0" dirty="0" smtClean="0"/>
              <a:t> new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413E0-E825-4B8E-8B59-A140954C1F1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4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Years ago, there was</a:t>
            </a:r>
            <a:r>
              <a:rPr lang="en-US" baseline="0" dirty="0" smtClean="0"/>
              <a:t> a year when EIA issued the AEO before 3/1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413E0-E825-4B8E-8B59-A140954C1F1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3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WTI &amp; HH </a:t>
            </a:r>
            <a:r>
              <a:rPr lang="en-US" dirty="0" err="1" smtClean="0"/>
              <a:t>refe</a:t>
            </a:r>
            <a:r>
              <a:rPr lang="en-US" dirty="0" smtClean="0"/>
              <a:t> points.</a:t>
            </a:r>
            <a:r>
              <a:rPr lang="en-US" baseline="0" dirty="0" smtClean="0"/>
              <a:t>  Use average price received per lease.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413E0-E825-4B8E-8B59-A140954C1F1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5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14C7-6230-479E-BB59-5628EE3C15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679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5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9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914C7-6230-479E-BB59-5628EE3C15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242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7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D71A-3192-48B2-9481-74A735CC42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93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083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9286-EC80-4FB6-B0D8-3DD0A1A203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44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841F-0743-4373-B3D3-B63D3CAF5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07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7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98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58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47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4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D71A-3192-48B2-9481-74A735CC42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96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2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6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49286-EC80-4FB6-B0D8-3DD0A1A203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6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841F-0743-4373-B3D3-B63D3CAF5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15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5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89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76" r:id="rId1"/>
    <p:sldLayoutId id="2147485377" r:id="rId2"/>
    <p:sldLayoutId id="2147485378" r:id="rId3"/>
    <p:sldLayoutId id="2147485379" r:id="rId4"/>
    <p:sldLayoutId id="2147485380" r:id="rId5"/>
    <p:sldLayoutId id="2147485381" r:id="rId6"/>
    <p:sldLayoutId id="2147485382" r:id="rId7"/>
    <p:sldLayoutId id="2147485383" r:id="rId8"/>
    <p:sldLayoutId id="2147485384" r:id="rId9"/>
    <p:sldLayoutId id="2147485385" r:id="rId10"/>
    <p:sldLayoutId id="21474853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DE5-13B8-497F-BD4B-4C53C1AC3E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93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88" r:id="rId1"/>
    <p:sldLayoutId id="2147485389" r:id="rId2"/>
    <p:sldLayoutId id="2147485390" r:id="rId3"/>
    <p:sldLayoutId id="2147485391" r:id="rId4"/>
    <p:sldLayoutId id="2147485392" r:id="rId5"/>
    <p:sldLayoutId id="2147485393" r:id="rId6"/>
    <p:sldLayoutId id="2147485394" r:id="rId7"/>
    <p:sldLayoutId id="2147485395" r:id="rId8"/>
    <p:sldLayoutId id="2147485396" r:id="rId9"/>
    <p:sldLayoutId id="2147485397" r:id="rId10"/>
    <p:sldLayoutId id="21474853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" name="Rectangle 63"/>
          <p:cNvSpPr>
            <a:spLocks noGrp="1" noChangeArrowheads="1"/>
          </p:cNvSpPr>
          <p:nvPr>
            <p:ph type="ctrTitle"/>
          </p:nvPr>
        </p:nvSpPr>
        <p:spPr>
          <a:xfrm>
            <a:off x="510242" y="2895599"/>
            <a:ext cx="6069268" cy="14984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Texas Oil &amp; Gas Association</a:t>
            </a:r>
            <a:br>
              <a:rPr lang="en-US" dirty="0" smtClean="0"/>
            </a:br>
            <a:r>
              <a:rPr lang="en-US" dirty="0" smtClean="0"/>
              <a:t>Mineral Sub-Committee</a:t>
            </a:r>
            <a:endParaRPr lang="en-US" dirty="0"/>
          </a:p>
        </p:txBody>
      </p:sp>
      <p:sp>
        <p:nvSpPr>
          <p:cNvPr id="2112" name="Rectangle 6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TXOGA ANNUAL Property Tax Conference</a:t>
            </a:r>
          </a:p>
          <a:p>
            <a:r>
              <a:rPr lang="en-US" b="1" dirty="0" smtClean="0"/>
              <a:t>March 7-8, 2024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9621" y="2895599"/>
            <a:ext cx="3429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8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Adjustment Factors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29" y="2590800"/>
            <a:ext cx="829014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467600" cy="856395"/>
          </a:xfrm>
        </p:spPr>
        <p:txBody>
          <a:bodyPr/>
          <a:lstStyle/>
          <a:p>
            <a:r>
              <a:rPr lang="en-US" dirty="0" smtClean="0"/>
              <a:t>EIA STEO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400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0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59040" cy="1084996"/>
          </a:xfrm>
        </p:spPr>
        <p:txBody>
          <a:bodyPr/>
          <a:lstStyle/>
          <a:p>
            <a:r>
              <a:rPr lang="en-US" dirty="0" smtClean="0"/>
              <a:t>Producer Price Index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73" y="2129790"/>
            <a:ext cx="8236326" cy="389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Pricing Escalators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82" y="2411729"/>
            <a:ext cx="8108226" cy="299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Appraisal Firm Meeting Notes New Contracts for 2024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CAG – Scurry County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CAD Appraisal – None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 Landrum – None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MAVSI – None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P&amp;A – Gray, Hutchinson</a:t>
            </a:r>
            <a:r>
              <a:rPr lang="en-US" dirty="0"/>
              <a:t>, Knox &amp; </a:t>
            </a:r>
            <a:r>
              <a:rPr lang="en-US" dirty="0" smtClean="0"/>
              <a:t>Ochiltree Counties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TYP – </a:t>
            </a:r>
            <a:r>
              <a:rPr lang="en-US" dirty="0"/>
              <a:t>Comanche, Crane, Glasscock, Jeff Davis, &amp; </a:t>
            </a:r>
            <a:r>
              <a:rPr lang="en-US" dirty="0" smtClean="0"/>
              <a:t>Wharton Counties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WAG – None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8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Appraisal Firm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Firms will use the Jan 2024 STEO to determine the PAF for Oil &amp; Gas Pricing.  No AEO report will be issued for 2024.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Escalation from BLS – years 2-6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Firms expect mineral values to likely decrease based on pricing scenario.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 projections provided to CAD’s as of meeting times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2023 Lease Operating Expenses – expectations are an increase over 2022 actuals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High levels of inflation during 2023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Gas appraisals, may consider some type of adjustment for current gas price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Capitol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Appraisers primarily work from home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Office </a:t>
            </a:r>
            <a:r>
              <a:rPr lang="en-US" dirty="0"/>
              <a:t>space still in place to meet with </a:t>
            </a:r>
            <a:r>
              <a:rPr lang="en-US" dirty="0" smtClean="0"/>
              <a:t>agents/reps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 person negotiations are available – schedule with Appraiser.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Discount rate – S&amp;D analysis – </a:t>
            </a:r>
            <a:r>
              <a:rPr lang="en-US" dirty="0" err="1" smtClean="0"/>
              <a:t>ValueLine</a:t>
            </a:r>
            <a:r>
              <a:rPr lang="en-US" dirty="0" smtClean="0"/>
              <a:t> Companies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 2023 base rate – 13.5% plus Ad Val rate.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Expenses – Esc 3% for labor &amp; repairs, 2% other categories (same as 2023)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Request electronic data (excel, csv, etc.)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Mineral appraisers – </a:t>
            </a:r>
            <a:r>
              <a:rPr lang="en-US" dirty="0" err="1" smtClean="0"/>
              <a:t>LeLaina</a:t>
            </a:r>
            <a:r>
              <a:rPr lang="en-US" dirty="0" smtClean="0"/>
              <a:t> Taylor- Mineral Div. Mgr.  Added Hailey Jordan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Assignments on website.</a:t>
            </a:r>
          </a:p>
          <a:p>
            <a:pPr marL="0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Pritchard &amp; Abbott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Opened office in Tyler.  Henderson </a:t>
            </a:r>
            <a:r>
              <a:rPr lang="en-US" dirty="0" smtClean="0"/>
              <a:t>office </a:t>
            </a:r>
            <a:r>
              <a:rPr lang="en-US" dirty="0"/>
              <a:t>Closed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Mineral </a:t>
            </a:r>
            <a:r>
              <a:rPr lang="en-US" dirty="0"/>
              <a:t>Appraisers – </a:t>
            </a:r>
            <a:r>
              <a:rPr lang="en-US" dirty="0" smtClean="0"/>
              <a:t>Cindy Fox – Asst. Mgr. - Ft. Worth Div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AMA – Trevor </a:t>
            </a:r>
            <a:r>
              <a:rPr lang="en-US" dirty="0" err="1" smtClean="0"/>
              <a:t>Sifuentes</a:t>
            </a:r>
            <a:r>
              <a:rPr lang="en-US" dirty="0" smtClean="0"/>
              <a:t>	HOU – Bryan </a:t>
            </a:r>
            <a:r>
              <a:rPr lang="en-US" dirty="0" err="1" smtClean="0"/>
              <a:t>Llornes</a:t>
            </a:r>
            <a:r>
              <a:rPr lang="en-US" dirty="0" smtClean="0"/>
              <a:t>    TYL – Crystal Meadows, Joe Bailey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SAN – Macy Watts, Thomas Stubbs, Randy Prince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Pricing – Jan STEO for PAF Calculation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Oil pricing – Start with County Average </a:t>
            </a:r>
            <a:r>
              <a:rPr lang="en-US" dirty="0" smtClean="0"/>
              <a:t>(Default $75.31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Gas Pricing – Start with lease actual average price. </a:t>
            </a:r>
            <a:r>
              <a:rPr lang="en-US" dirty="0" smtClean="0"/>
              <a:t>(Default $2.48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LOE – Oil - Hold flat. Gas - Flat year 1, deescalate 1% years 2 – 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Discount Rates – same range as last year.  Oil – 10 – 24% gas 12 – 16%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Thos. Y Pickett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2024 Valuations – Expect decreases in valuation (esp. gas properties) based on pricing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LOE for 2023 appraisals – 1 % esc for years 2-6.  May consider additional escalation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</a:t>
            </a:r>
            <a:r>
              <a:rPr lang="en-US" dirty="0" smtClean="0"/>
              <a:t>iscount rate – 16% base rate plus the Ad Val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New Office in Addison (14665 Midway Road Suite 100)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Appraisers – added Alex Gonzales.  Jean Ann Siler retired.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Check website for appraisal cut-off dates</a:t>
            </a:r>
          </a:p>
        </p:txBody>
      </p:sp>
    </p:spTree>
    <p:extLst>
      <p:ext uri="{BB962C8B-B14F-4D97-AF65-F5344CB8AC3E}">
        <p14:creationId xmlns:p14="http://schemas.microsoft.com/office/powerpoint/2010/main" val="13520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Wardlaw</a:t>
            </a:r>
            <a:r>
              <a:rPr lang="en-US" dirty="0" smtClean="0"/>
              <a:t>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Initial change – Mineral equipment value – Move to Personal roll (L2)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Required rendering of Oil &amp; Gas production equipment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Retracted request, moving value to Realty (R2) No PP return required.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Appraiser – Atilio Usseglio departed WAG.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Base Discount Rate – 15.96% Comptroller Manual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Plan to send notices by April 14</a:t>
            </a:r>
            <a:r>
              <a:rPr lang="en-US" baseline="30000" dirty="0" smtClean="0"/>
              <a:t>th</a:t>
            </a:r>
            <a:r>
              <a:rPr lang="en-US" dirty="0" smtClean="0"/>
              <a:t>.  Schedule appointments ASAP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LOE escalation - Use 7% increase over 2023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Requests LOE Detail in EXCEL format – start with Lease # for each category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 intention to use variable cost.</a:t>
            </a:r>
          </a:p>
        </p:txBody>
      </p:sp>
    </p:spTree>
    <p:extLst>
      <p:ext uri="{BB962C8B-B14F-4D97-AF65-F5344CB8AC3E}">
        <p14:creationId xmlns:p14="http://schemas.microsoft.com/office/powerpoint/2010/main" val="31582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Committee Members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599" y="2057400"/>
            <a:ext cx="754380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Scott Emanis – </a:t>
            </a:r>
            <a:r>
              <a:rPr lang="en-US" dirty="0" smtClean="0"/>
              <a:t>Chevron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Drew Harrold – Merit Advisors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Michael Horne – Occidental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Ron Kane – EOG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Todd </a:t>
            </a:r>
            <a:r>
              <a:rPr lang="en-US" dirty="0"/>
              <a:t>Metzgar – Conoco Phillips </a:t>
            </a:r>
            <a:r>
              <a:rPr lang="en-US" dirty="0" smtClean="0"/>
              <a:t>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Lauro Porto- ExxonMobil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Nathan Young – American Ad Valorem Tax Consultants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7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Firm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CAD Appraisal LLC – No change in Contracts.  Opened office in San Antonio.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Hugh Landrum – Contracts - lost Wharton County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Morgan Ad Valorem – No change in contracts.  Default prices TBD.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74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Breaker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SB 2 Circuit Breaker Appraisal Cap and Industry</a:t>
            </a:r>
          </a:p>
          <a:p>
            <a:pPr marL="0" indent="0">
              <a:buNone/>
            </a:pPr>
            <a:r>
              <a:rPr lang="en-US" sz="1800" dirty="0" smtClean="0"/>
              <a:t>Oil &amp; Gas Properties (mineral valuations) are “Non-Homestead Real Property” which makes them subject to the 20% appraisal cap.</a:t>
            </a:r>
          </a:p>
          <a:p>
            <a:pPr lvl="1"/>
            <a:r>
              <a:rPr lang="en-US" sz="1500" dirty="0" smtClean="0"/>
              <a:t>What was the legislature’s intent regarding mineral valuations?</a:t>
            </a:r>
          </a:p>
          <a:p>
            <a:pPr lvl="1"/>
            <a:r>
              <a:rPr lang="en-US" sz="1500" dirty="0" smtClean="0"/>
              <a:t>What is the definition of a “new improvement” as related to a producing mineral lease?</a:t>
            </a:r>
          </a:p>
          <a:p>
            <a:pPr lvl="1"/>
            <a:r>
              <a:rPr lang="en-US" sz="1500" dirty="0" smtClean="0"/>
              <a:t>How will well workovers be treated?</a:t>
            </a:r>
          </a:p>
          <a:p>
            <a:pPr lvl="1"/>
            <a:r>
              <a:rPr lang="en-US" sz="1500" dirty="0" smtClean="0"/>
              <a:t>How will oil well additions be valued on an existing lease?</a:t>
            </a:r>
          </a:p>
          <a:p>
            <a:pPr lvl="1"/>
            <a:r>
              <a:rPr lang="en-US" sz="1500" dirty="0" smtClean="0"/>
              <a:t>How is a sale of an oil &amp; gas property impacted?</a:t>
            </a:r>
          </a:p>
          <a:p>
            <a:pPr lvl="1"/>
            <a:r>
              <a:rPr lang="en-US" sz="1500" dirty="0" smtClean="0"/>
              <a:t>How will this impact unknown royalty interests or corrections to the division of interest?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 How will right of ways be impacted for midstream assets?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 Could downstream assets be impacted?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smtClean="0"/>
              <a:t>  How do we ensure the circuit breaker will be equally interpreted among appraisal districts?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Summer 2023 – Ad Hoc Circuit Breaker Committee formed to review </a:t>
            </a:r>
            <a:r>
              <a:rPr lang="en-US" sz="1800" b="1" dirty="0" smtClean="0"/>
              <a:t>law and how </a:t>
            </a:r>
            <a:r>
              <a:rPr lang="en-US" sz="1800" b="1" dirty="0"/>
              <a:t>to apply </a:t>
            </a:r>
            <a:r>
              <a:rPr lang="en-US" sz="1800" b="1" dirty="0" smtClean="0"/>
              <a:t>to mineral, midstream &amp; downstream </a:t>
            </a:r>
            <a:r>
              <a:rPr lang="en-US" sz="1800" b="1" dirty="0"/>
              <a:t>appraisal and </a:t>
            </a:r>
            <a:r>
              <a:rPr lang="en-US" sz="1800" b="1" dirty="0" smtClean="0"/>
              <a:t>assessment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4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Breaker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2057400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February 2024 – Conclusions and recommendations by the Mineral Sub-Committee: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Oil &amp; Gas interests are subject to and qualify under Section 23.231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Applied on and individual account or ownership parcel level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Application will follow jurisdictional boundaries of County / Appraisal District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2023 account value is the base year. 2024 value &lt; $5MM – lessor of FMV or the 2023 value times 1.2 (20%).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Change in Operator per RRC Records – reset of base year.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Corporate restructure or subsidiary does not constitute a reset.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Changes is royalty ownership – reset base year.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Repairs, w/o, fracks, lift mechanisms does not constitute a new improvement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New wells in a combined oil lease – part of the property and NOT a new improvement. (Cannot be identified through public production or pricing info.)</a:t>
            </a:r>
          </a:p>
          <a:p>
            <a:pPr marL="201168" lvl="1" indent="0">
              <a:buNone/>
            </a:pP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5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Breaker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2057400"/>
            <a:ext cx="83820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February 2024 – Conclusions and recommendations by the Mineral Sub-Committee (continued):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All 2024 lease values if under $5MM -  </a:t>
            </a:r>
            <a:r>
              <a:rPr lang="en-US" b="1" dirty="0"/>
              <a:t>– lessor of FMV or the 2023 value times 1.2 (20%).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Gas leases – one lease = RRC # new wells would be set as a base year.</a:t>
            </a:r>
          </a:p>
          <a:p>
            <a:pPr marL="201168" lvl="1" indent="0">
              <a:buNone/>
            </a:pPr>
            <a:endParaRPr lang="en-US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48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Breaker Discussions – </a:t>
            </a:r>
            <a:br>
              <a:rPr lang="en-US" dirty="0" smtClean="0"/>
            </a:br>
            <a:r>
              <a:rPr lang="en-US" dirty="0" smtClean="0"/>
              <a:t>Firm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2057400"/>
            <a:ext cx="8382000" cy="4114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In general the firms agreed with the Committee recommendations.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Notes from committee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CAG –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Talked with Law Firms for opinion.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Met with other Firms to address issues.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WAG –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Agreed new wells in an existing lease is subject to </a:t>
            </a:r>
            <a:r>
              <a:rPr lang="en-US" b="1" dirty="0" smtClean="0"/>
              <a:t>CAP (Reserve right to </a:t>
            </a:r>
            <a:r>
              <a:rPr lang="en-US" b="1" dirty="0" smtClean="0"/>
              <a:t>analyze)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Rescinded BPP rendering requirement for production equipment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2023 value * 1.2 will be 2024 comparable value. Over $5 MM, excluded from measurement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b="1" dirty="0" smtClean="0"/>
              <a:t>Any 2023 value greater than $4,166,667 would not be subject to Circuit Breaker.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P&amp;A –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Oil &amp; Gas </a:t>
            </a:r>
            <a:r>
              <a:rPr lang="en-US" b="1" dirty="0" smtClean="0"/>
              <a:t>Individual </a:t>
            </a:r>
            <a:r>
              <a:rPr lang="en-US" b="1" dirty="0" smtClean="0"/>
              <a:t>accounts based on tax roll.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/>
              <a:t>TYP –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/>
              <a:t>Limited by software capabilities.	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5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91" name="Rectangle 2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Questions?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92893" name="Rectangle 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2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2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91" grpId="0"/>
      <p:bldP spid="29289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50757"/>
          </a:xfrm>
        </p:spPr>
        <p:txBody>
          <a:bodyPr/>
          <a:lstStyle/>
          <a:p>
            <a:r>
              <a:rPr lang="en-US" dirty="0" smtClean="0"/>
              <a:t>Mineral Sub Committee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543801" cy="3413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Meet to discuss valuation parameters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(This Year) – Circuit Breaker Legislation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Schedule meetings with the Appraisal Firms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Summarize meeting discussions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Report to the Membership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Firm Summary File to be emailed once complete</a:t>
            </a:r>
          </a:p>
        </p:txBody>
      </p:sp>
    </p:spTree>
    <p:extLst>
      <p:ext uri="{BB962C8B-B14F-4D97-AF65-F5344CB8AC3E}">
        <p14:creationId xmlns:p14="http://schemas.microsoft.com/office/powerpoint/2010/main" val="21569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Production – Crude Oil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357" y="5334000"/>
            <a:ext cx="6477000" cy="310167"/>
          </a:xfrm>
          <a:prstGeom prst="rect">
            <a:avLst/>
          </a:prstGeom>
        </p:spPr>
      </p:pic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7" y="1871210"/>
            <a:ext cx="7543800" cy="3018775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57" y="5644167"/>
            <a:ext cx="6477000" cy="30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Production–Natural Gas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8" y="1905000"/>
            <a:ext cx="7543800" cy="3013791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59" y="5393478"/>
            <a:ext cx="6462320" cy="34293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59" y="5736408"/>
            <a:ext cx="6482108" cy="3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252571" cy="596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"/>
            <a:ext cx="8229600" cy="615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EIA Annual Energy Outlook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822959" y="2590800"/>
            <a:ext cx="7543801" cy="327829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Next release date – 2025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 smtClean="0"/>
              <a:t>Report is undergoing system enhancements – no release in 2024.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§23.175 Texas Property Tax Code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A</a:t>
            </a:r>
            <a:r>
              <a:rPr lang="en-US" sz="3000" dirty="0" smtClean="0"/>
              <a:t>ppraisal Districts must use the EIA AEO data to calculate the Price Adjustment Factors for oil &amp; gas if published by March 1, 2024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680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EIA </a:t>
            </a:r>
            <a:r>
              <a:rPr lang="en-US" dirty="0" smtClean="0"/>
              <a:t>January Short Term Energy </a:t>
            </a:r>
            <a:r>
              <a:rPr lang="en-US" dirty="0"/>
              <a:t>Outlook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822959" y="2590800"/>
            <a:ext cx="7543801" cy="327829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Released on January 9, 2024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§23.175 Texas Property Tax Code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A</a:t>
            </a:r>
            <a:r>
              <a:rPr lang="en-US" sz="3000" dirty="0" smtClean="0"/>
              <a:t>ppraisal Districts must use the EIA January STEO data to calculate the Price Adjustment Factors for oil &amp; gas if most recent AEO published before December 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of preceding year (12/1/23)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78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8000</TotalTime>
  <Words>1319</Words>
  <Application>Microsoft Office PowerPoint</Application>
  <PresentationFormat>On-screen Show (4:3)</PresentationFormat>
  <Paragraphs>154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Calibri Light</vt:lpstr>
      <vt:lpstr>Wingdings</vt:lpstr>
      <vt:lpstr>Retrospect</vt:lpstr>
      <vt:lpstr>1_Retrospect</vt:lpstr>
      <vt:lpstr>Texas Oil &amp; Gas Association Mineral Sub-Committee</vt:lpstr>
      <vt:lpstr>Committee Members</vt:lpstr>
      <vt:lpstr>Mineral Sub Committee Activity</vt:lpstr>
      <vt:lpstr>Texas Production – Crude Oil</vt:lpstr>
      <vt:lpstr>Texas Production–Natural Gas</vt:lpstr>
      <vt:lpstr>PowerPoint Presentation</vt:lpstr>
      <vt:lpstr>PowerPoint Presentation</vt:lpstr>
      <vt:lpstr>EIA Annual Energy Outlook</vt:lpstr>
      <vt:lpstr>EIA January Short Term Energy Outlook</vt:lpstr>
      <vt:lpstr>Price Adjustment Factors</vt:lpstr>
      <vt:lpstr>EIA STEO ANALYSIS</vt:lpstr>
      <vt:lpstr>Producer Price Index</vt:lpstr>
      <vt:lpstr>2024 Pricing Escalators</vt:lpstr>
      <vt:lpstr>Appraisal Firm Meeting Notes New Contracts for 2024</vt:lpstr>
      <vt:lpstr>Appraisal Firm Meeting Notes</vt:lpstr>
      <vt:lpstr>Capitol Meeting Notes</vt:lpstr>
      <vt:lpstr>Pritchard &amp; Abbott Meeting Notes</vt:lpstr>
      <vt:lpstr>Thos. Y Pickett Meeting Notes</vt:lpstr>
      <vt:lpstr>Wardlaw Meeting Notes</vt:lpstr>
      <vt:lpstr>Other Firm Notes</vt:lpstr>
      <vt:lpstr>Circuit Breaker Discussions</vt:lpstr>
      <vt:lpstr>Circuit Breaker Discussions</vt:lpstr>
      <vt:lpstr>Circuit Breaker Discussions</vt:lpstr>
      <vt:lpstr>Circuit Breaker Discussions –  Firm Meeting Notes</vt:lpstr>
      <vt:lpstr>Questions? </vt:lpstr>
    </vt:vector>
  </TitlesOfParts>
  <Company>ChevronTexaco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Oil &amp; Gas Association Mineral Sub-Committee</dc:title>
  <dc:creator>Prince, Randal H - princrh on L36E25P</dc:creator>
  <cp:lastModifiedBy>Ron Kane</cp:lastModifiedBy>
  <cp:revision>511</cp:revision>
  <cp:lastPrinted>2023-02-27T22:52:33Z</cp:lastPrinted>
  <dcterms:created xsi:type="dcterms:W3CDTF">2008-02-19T20:47:54Z</dcterms:created>
  <dcterms:modified xsi:type="dcterms:W3CDTF">2024-02-29T19:01:42Z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-425173650</vt:i4>
  </property>
  <property fmtid="{D5CDD505-2E9C-101B-9397-08002B2CF9AE}" pid="3" name="_NewReviewCycle">
    <vt:lpwstr/>
  </property>
  <property fmtid="{D5CDD505-2E9C-101B-9397-08002B2CF9AE}" pid="4" name="_EmailSubject">
    <vt:lpwstr>TXOGA Presentation Email 3</vt:lpwstr>
  </property>
  <property fmtid="{D5CDD505-2E9C-101B-9397-08002B2CF9AE}" pid="5" name="_AuthorEmail">
    <vt:lpwstr>shane.s.smith@exxonmobil.com</vt:lpwstr>
  </property>
  <property fmtid="{D5CDD505-2E9C-101B-9397-08002B2CF9AE}" pid="6" name="_AuthorEmailDisplayName">
    <vt:lpwstr>Smith, Shane S</vt:lpwstr>
  </property>
</Properties>
</file>