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3" r:id="rId18"/>
  </p:sldIdLst>
  <p:sldSz cx="18288000" cy="10287000"/>
  <p:notesSz cx="6858000" cy="9144000"/>
  <p:embeddedFontLst>
    <p:embeddedFont>
      <p:font typeface="AC Compacta" panose="020B0604020202020204" charset="0"/>
      <p:regular r:id="rId20"/>
    </p:embeddedFont>
    <p:embeddedFont>
      <p:font typeface="Agrandir Ultra-Bold" panose="020B0604020202020204" charset="0"/>
      <p:regular r:id="rId21"/>
    </p:embeddedFont>
    <p:embeddedFont>
      <p:font typeface="Anton" pitchFamily="2" charset="0"/>
      <p:regular r:id="rId22"/>
    </p:embeddedFont>
    <p:embeddedFont>
      <p:font typeface="Calibri" panose="020F0502020204030204" pitchFamily="34" charset="0"/>
      <p:regular r:id="rId23"/>
      <p:bold r:id="rId24"/>
      <p:italic r:id="rId25"/>
      <p:boldItalic r:id="rId26"/>
    </p:embeddedFont>
    <p:embeddedFont>
      <p:font typeface="Cinzel Bold" panose="020B0604020202020204" charset="0"/>
      <p:regular r:id="rId27"/>
    </p:embeddedFont>
    <p:embeddedFont>
      <p:font typeface="Rubik Bold" panose="020B0604020202020204" charset="-79"/>
      <p:regular r:id="rId28"/>
    </p:embeddedFont>
    <p:embeddedFont>
      <p:font typeface="Rubik Mono" panose="020B0604020202020204" charset="-79"/>
      <p:regular r:id="rId29"/>
    </p:embeddedFont>
    <p:embeddedFont>
      <p:font typeface="Rubik Semi-Bold" panose="020B0604020202020204" charset="-79"/>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2044" autoAdjust="0"/>
  </p:normalViewPr>
  <p:slideViewPr>
    <p:cSldViewPr>
      <p:cViewPr varScale="1">
        <p:scale>
          <a:sx n="32" d="100"/>
          <a:sy n="32" d="100"/>
        </p:scale>
        <p:origin x="13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2023 was such a blockbuster year that the Texas oil and natural gas industry effectively rewrote its record book, clocking unmatched economic and energy achievements across the board.</a:t>
            </a:r>
          </a:p>
          <a:p>
            <a:endParaRPr lang="en-US"/>
          </a:p>
          <a:p>
            <a:r>
              <a:rPr lang="en-US"/>
              <a:t>Record-breaking performance of the Texas oil and natural gas industry amounts to much more than phenomenal statistical achievements. The natural resources, fuels and essential products produced here cement America’s energy security, fortify Texas’ economic strength and advance global stability at a time when our energy leadership has never been more crucial.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Since its inception in 1987, the Rainy Day Fund has received over $31.2 billion from oil and natural gas production taxes. All of these are funded almost exclusively with taxes and state royalties paid by the oil and natural gas industry.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United States is not only the world’s number one producer of oil and natural gas – led by Texas – we also lead the world in emission reductions and environmental progress.</a:t>
            </a:r>
          </a:p>
          <a:p>
            <a:r>
              <a:rPr lang="en-US"/>
              <a:t> </a:t>
            </a:r>
          </a:p>
          <a:p>
            <a:r>
              <a:rPr lang="en-US"/>
              <a:t>Yet, policies coming out of Washington continue to throw roadblocks in the way of world-leading environmental efforts and unmatched responsibility in oil and natural gas development.</a:t>
            </a:r>
          </a:p>
          <a:p>
            <a:r>
              <a:rPr lang="en-US"/>
              <a:t> </a:t>
            </a:r>
          </a:p>
          <a:p>
            <a:r>
              <a:rPr lang="en-US"/>
              <a:t>Such ill-conceived policies hurt American consumers and stifle our ability to deliver energy freedom and security around the world. </a:t>
            </a:r>
          </a:p>
          <a:p>
            <a:r>
              <a:rPr lang="en-US"/>
              <a:t> </a:t>
            </a:r>
          </a:p>
          <a:p>
            <a:r>
              <a:rPr lang="en-US"/>
              <a:t>Even as the #1 oil and natural gas state in the world’s leading energy nation, Texas has some challenges to address if we want to maintain our position as a global energy leader.</a:t>
            </a:r>
          </a:p>
          <a:p>
            <a:endParaRPr lang="en-US"/>
          </a:p>
          <a:p>
            <a:r>
              <a:rPr lang="en-US"/>
              <a:t>Producers in the Permian Basin need infrastructure and more power generation as they electrify their operations.</a:t>
            </a:r>
          </a:p>
          <a:p>
            <a:r>
              <a:rPr lang="en-US"/>
              <a:t> </a:t>
            </a:r>
          </a:p>
          <a:p>
            <a:r>
              <a:rPr lang="en-US"/>
              <a:t>A growing Texas needs more pipelines and a cost-effective electrical power generation market that puts consumers’ needs first and incentivizes dispatchable power.</a:t>
            </a:r>
          </a:p>
          <a:p>
            <a:r>
              <a:rPr lang="en-US"/>
              <a:t> </a:t>
            </a:r>
          </a:p>
          <a:p>
            <a:r>
              <a:rPr lang="en-US"/>
              <a:t>Finally, we need policy that allows Texas to lead the emerging carbon capture and storage industry.</a:t>
            </a:r>
          </a:p>
          <a:p>
            <a:r>
              <a:rPr lang="en-US"/>
              <a:t> </a:t>
            </a:r>
          </a:p>
          <a:p>
            <a:r>
              <a:rPr lang="en-US"/>
              <a:t>We know that policy can promote prosperity or hinder it. We look forward to working to ensure that the American energy leadership that starts in Texas, stays in Texas.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Federal initiatives aimed at the oil and gas industry has been centerstage over the last four years.  With new issues coming everyday.</a:t>
            </a:r>
          </a:p>
          <a:p>
            <a:endParaRPr lang="en-US" dirty="0"/>
          </a:p>
          <a:p>
            <a:r>
              <a:rPr lang="en-US" dirty="0"/>
              <a:t>Delays (Pipeline approvals, Leases, ETC.)</a:t>
            </a:r>
          </a:p>
          <a:p>
            <a:endParaRPr lang="en-US" dirty="0"/>
          </a:p>
          <a:p>
            <a:r>
              <a:rPr lang="en-US" dirty="0"/>
              <a:t>Methane Fee</a:t>
            </a:r>
          </a:p>
          <a:p>
            <a:r>
              <a:rPr lang="en-US" dirty="0"/>
              <a:t>-Long awaited rules are out and there are significant challenges to address.</a:t>
            </a:r>
          </a:p>
          <a:p>
            <a:endParaRPr lang="en-US" dirty="0"/>
          </a:p>
          <a:p>
            <a:r>
              <a:rPr lang="en-US" dirty="0"/>
              <a:t>NAESB – Natural Gas Regulation</a:t>
            </a:r>
          </a:p>
          <a:p>
            <a:endParaRPr lang="en-US" dirty="0"/>
          </a:p>
          <a:p>
            <a:r>
              <a:rPr lang="en-US" dirty="0"/>
              <a:t>LNG Permit “Pause” – Impacting Louisiana and Texas the most, but this is purely a </a:t>
            </a:r>
          </a:p>
          <a:p>
            <a:endParaRPr lang="en-US" dirty="0"/>
          </a:p>
          <a:p>
            <a:r>
              <a:rPr lang="en-US" dirty="0"/>
              <a:t>Primacy Efforts – TXOGA passed legislation to apply for primary for Class VI Wells in 2021 but the process continues to be slow and we are not sure much movement will occur before November elections.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PROPERTY TAXES</a:t>
            </a:r>
          </a:p>
          <a:p>
            <a:endParaRPr lang="en-US" dirty="0"/>
          </a:p>
          <a:p>
            <a:r>
              <a:rPr lang="en-US" b="1" dirty="0"/>
              <a:t>Property Tax Relief</a:t>
            </a:r>
          </a:p>
          <a:p>
            <a:r>
              <a:rPr lang="en-US" b="0" dirty="0"/>
              <a:t>Homesteads vs. Across-the-Board Rate Reductions</a:t>
            </a:r>
          </a:p>
          <a:p>
            <a:pPr marL="171450" indent="-171450">
              <a:buFont typeface="Arial" panose="020B0604020202020204" pitchFamily="34" charset="0"/>
              <a:buChar char="•"/>
            </a:pPr>
            <a:r>
              <a:rPr lang="en-US" dirty="0"/>
              <a:t>Homestead Exemptions</a:t>
            </a:r>
          </a:p>
          <a:p>
            <a:pPr marL="171450" indent="-171450">
              <a:buFont typeface="Arial" panose="020B0604020202020204" pitchFamily="34" charset="0"/>
              <a:buChar char="•"/>
            </a:pPr>
            <a:r>
              <a:rPr lang="en-US" dirty="0"/>
              <a:t>Provided there is sufficient state revenue available, more help for homesteaders should continue to be popular. </a:t>
            </a:r>
          </a:p>
          <a:p>
            <a:endParaRPr lang="en-US" dirty="0"/>
          </a:p>
          <a:p>
            <a:r>
              <a:rPr lang="en-US" b="1" dirty="0"/>
              <a:t>Big vs. Small Taxpayers</a:t>
            </a:r>
          </a:p>
          <a:p>
            <a:pPr marL="171450" indent="-171450">
              <a:buFont typeface="Arial" panose="020B0604020202020204" pitchFamily="34" charset="0"/>
              <a:buChar char="•"/>
            </a:pPr>
            <a:r>
              <a:rPr lang="en-US" dirty="0"/>
              <a:t>Appraisal caps and exemptions for lower values like SB 2 Circuit Breaker</a:t>
            </a:r>
          </a:p>
          <a:p>
            <a:pPr marL="171450" indent="-171450">
              <a:buFont typeface="Arial" panose="020B0604020202020204" pitchFamily="34" charset="0"/>
              <a:buChar char="•"/>
            </a:pPr>
            <a:r>
              <a:rPr lang="en-US" dirty="0"/>
              <a:t>We can also expect that there will be a race to file legislation to make the temporary circuit-breaker permanent.  </a:t>
            </a:r>
          </a:p>
          <a:p>
            <a:r>
              <a:rPr lang="en-US" b="1" dirty="0"/>
              <a:t>Voting &amp; Appraisals Districts vs. Valuation Methodology</a:t>
            </a:r>
          </a:p>
          <a:p>
            <a:pPr marL="171450" indent="-171450">
              <a:buFont typeface="Arial" panose="020B0604020202020204" pitchFamily="34" charset="0"/>
              <a:buChar char="•"/>
            </a:pPr>
            <a:r>
              <a:rPr lang="en-US" dirty="0"/>
              <a:t>We can expect pressure will continue to be brought on politicizing the appraisal process.  </a:t>
            </a:r>
          </a:p>
          <a:p>
            <a:pPr marL="171450" indent="-171450">
              <a:buFont typeface="Arial" panose="020B0604020202020204" pitchFamily="34" charset="0"/>
              <a:buChar char="•"/>
            </a:pPr>
            <a:r>
              <a:rPr lang="en-US" dirty="0"/>
              <a:t>Top legislators filed bills (which did not pass) that would make elective the currently appointed offices of Chief Appraiser, ARB, and CAD board.  </a:t>
            </a:r>
          </a:p>
          <a:p>
            <a:pPr marL="171450" indent="-171450">
              <a:buFont typeface="Arial" panose="020B0604020202020204" pitchFamily="34" charset="0"/>
              <a:buChar char="•"/>
            </a:pPr>
            <a:r>
              <a:rPr lang="en-US" dirty="0"/>
              <a:t>This is more dangerous than helpful for us and other large holders of non-homestead taxable property. </a:t>
            </a:r>
          </a:p>
          <a:p>
            <a:endParaRPr lang="en-US" dirty="0"/>
          </a:p>
          <a:p>
            <a:r>
              <a:rPr lang="en-US" dirty="0"/>
              <a:t>All of these policies are encroaching on the gold standard of "all property on the rolls at full value" </a:t>
            </a:r>
          </a:p>
          <a:p>
            <a:endParaRPr lang="en-US" dirty="0"/>
          </a:p>
          <a:p>
            <a:r>
              <a:rPr lang="en-US" b="1" dirty="0"/>
              <a:t>Economic Development </a:t>
            </a:r>
          </a:p>
          <a:p>
            <a:r>
              <a:rPr lang="en-US" b="1" dirty="0"/>
              <a:t>Sound Bites vs. Competition</a:t>
            </a:r>
          </a:p>
          <a:p>
            <a:pPr marL="171450" indent="-171450">
              <a:buFont typeface="Arial" panose="020B0604020202020204" pitchFamily="34" charset="0"/>
              <a:buChar char="•"/>
            </a:pPr>
            <a:r>
              <a:rPr lang="en-US" dirty="0"/>
              <a:t>HB 5 – JETI Act – Economic Development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can also expect that there will be a race to file legislation to make the temporary circuit-breaker permanent. And, provided there is sufficient state revenue available, more help for homesteaders should continue to be popular. </a:t>
            </a:r>
          </a:p>
          <a:p>
            <a:pPr marL="171450" indent="-171450">
              <a:buFont typeface="Arial" panose="020B0604020202020204" pitchFamily="34" charset="0"/>
              <a:buChar char="•"/>
            </a:pPr>
            <a:r>
              <a:rPr lang="en-US" dirty="0"/>
              <a:t>In other words, the gold standard of "all property on the rolls at full value" is becoming tarnished or ignore</a:t>
            </a:r>
          </a:p>
          <a:p>
            <a:endParaRPr lang="en-US" dirty="0"/>
          </a:p>
          <a:p>
            <a:r>
              <a:rPr lang="en-US" dirty="0"/>
              <a:t>HB 5 – JETI Act – Economic Development</a:t>
            </a:r>
          </a:p>
          <a:p>
            <a:pPr marL="171450" indent="-171450">
              <a:buFont typeface="Arial" panose="020B0604020202020204" pitchFamily="34" charset="0"/>
              <a:buChar char="•"/>
            </a:pPr>
            <a:r>
              <a:rPr lang="en-US" dirty="0"/>
              <a:t>The program is now accepting applications. As you know, many concerns about the details in the version the finally passed. </a:t>
            </a:r>
          </a:p>
          <a:p>
            <a:pPr marL="171450" indent="-171450">
              <a:buFont typeface="Arial" panose="020B0604020202020204" pitchFamily="34" charset="0"/>
              <a:buChar char="•"/>
            </a:pPr>
            <a:r>
              <a:rPr lang="en-US" dirty="0"/>
              <a:t>Most concerning are the job requirements, performance bonds and growing concerns over wage calculations.</a:t>
            </a:r>
          </a:p>
          <a:p>
            <a:pPr marL="171450" indent="-171450">
              <a:buFont typeface="Arial" panose="020B0604020202020204" pitchFamily="34" charset="0"/>
              <a:buChar char="•"/>
            </a:pPr>
            <a:r>
              <a:rPr lang="en-US" dirty="0"/>
              <a:t>There is concern that the wage calculations are too high and that the new Workforce Development Area wage may be higher than the old COG wages under the old program and add 110% requirement and that is difficult to meet for many companies.  </a:t>
            </a:r>
          </a:p>
          <a:p>
            <a:pPr marL="171450" indent="-171450">
              <a:buFont typeface="Arial" panose="020B0604020202020204" pitchFamily="34" charset="0"/>
              <a:buChar char="•"/>
            </a:pPr>
            <a:r>
              <a:rPr lang="en-US" dirty="0"/>
              <a:t>Job requirements are higher than most industries would have liked. And Louisiana has already capitalized on this with its governor using an executive order to remove the jobs requirements from its eco devo programs.</a:t>
            </a:r>
          </a:p>
          <a:p>
            <a:pPr marL="628650" lvl="1" indent="-171450">
              <a:buFont typeface="Arial" panose="020B0604020202020204" pitchFamily="34" charset="0"/>
              <a:buChar char="•"/>
            </a:pPr>
            <a:r>
              <a:rPr lang="en-US" i="1" dirty="0"/>
              <a:t>Status on program:</a:t>
            </a:r>
          </a:p>
          <a:p>
            <a:pPr marL="628650" lvl="1" indent="-171450">
              <a:buFont typeface="Arial" panose="020B0604020202020204" pitchFamily="34" charset="0"/>
              <a:buChar char="•"/>
            </a:pPr>
            <a:r>
              <a:rPr lang="en-US" i="1" dirty="0"/>
              <a:t>Two applications to JETI have been received thus far. </a:t>
            </a:r>
          </a:p>
          <a:p>
            <a:pPr marL="628650" lvl="1" indent="-171450">
              <a:buFont typeface="Arial" panose="020B0604020202020204" pitchFamily="34" charset="0"/>
              <a:buChar char="•"/>
            </a:pPr>
            <a:r>
              <a:rPr lang="en-US" i="1" dirty="0"/>
              <a:t>Galena Park ISD - Summit Next Gen, LLC (BIOFUEL)    </a:t>
            </a:r>
          </a:p>
          <a:p>
            <a:pPr marL="628650" lvl="1" indent="-171450">
              <a:buFont typeface="Arial" panose="020B0604020202020204" pitchFamily="34" charset="0"/>
              <a:buChar char="•"/>
            </a:pPr>
            <a:r>
              <a:rPr lang="en-US" i="1" dirty="0"/>
              <a:t>Northwest ISD - Bell Textron, Inc (Advanced Manufacture for Airline parts) Ft. Worth</a:t>
            </a:r>
          </a:p>
          <a:p>
            <a:endParaRPr lang="en-US" i="1" dirty="0"/>
          </a:p>
          <a:p>
            <a:r>
              <a:rPr lang="en-US" b="1" dirty="0"/>
              <a:t>New Technologies &amp; Meeting Customer Demands</a:t>
            </a:r>
          </a:p>
          <a:p>
            <a:pPr marL="171450" indent="-171450">
              <a:buFont typeface="Arial" panose="020B0604020202020204" pitchFamily="34" charset="0"/>
              <a:buChar char="•"/>
            </a:pPr>
            <a:r>
              <a:rPr lang="en-US" dirty="0"/>
              <a:t>Customers at home and abroad are demanding lower carbon and alternative products. </a:t>
            </a:r>
          </a:p>
          <a:p>
            <a:pPr marL="171450" indent="-171450">
              <a:buFont typeface="Arial" panose="020B0604020202020204" pitchFamily="34" charset="0"/>
              <a:buChar char="•"/>
            </a:pPr>
            <a:r>
              <a:rPr lang="en-US" dirty="0"/>
              <a:t>Over-inflated mandates are not good and using ESG and other mechanisms to force product development is bad.</a:t>
            </a:r>
          </a:p>
          <a:p>
            <a:pPr marL="171450" indent="-171450">
              <a:buFont typeface="Arial" panose="020B0604020202020204" pitchFamily="34" charset="0"/>
              <a:buChar char="•"/>
            </a:pPr>
            <a:r>
              <a:rPr lang="en-US" dirty="0"/>
              <a:t>However, consumer demand must be met, or we will lose to other states or nations if we can’t market our products to our customers demands. </a:t>
            </a:r>
          </a:p>
          <a:p>
            <a:pPr marL="171450" indent="-171450">
              <a:buFont typeface="Arial" panose="020B0604020202020204" pitchFamily="34" charset="0"/>
              <a:buChar char="•"/>
            </a:pPr>
            <a:r>
              <a:rPr lang="en-US" dirty="0"/>
              <a:t>We must gear our business policies to be able to meet demands without capitulating to a forced narrative.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What can we do?</a:t>
            </a:r>
          </a:p>
          <a:p>
            <a:endParaRPr lang="en-US" dirty="0"/>
          </a:p>
          <a:p>
            <a:r>
              <a:rPr lang="en-US" dirty="0"/>
              <a:t>ENGAGE </a:t>
            </a:r>
          </a:p>
          <a:p>
            <a:r>
              <a:rPr lang="en-US" dirty="0"/>
              <a:t>The Texas oil and natural gas industry directly pays over 400,000 employees and indirectly impacts another 2 million employees around the state. </a:t>
            </a:r>
          </a:p>
          <a:p>
            <a:r>
              <a:rPr lang="en-US" dirty="0"/>
              <a:t>Visit with your local elected officials.</a:t>
            </a:r>
          </a:p>
          <a:p>
            <a:r>
              <a:rPr lang="en-US" dirty="0"/>
              <a:t>Become an ambassador for your industry. It’s not just about taxes…but all policies impact the MATH! </a:t>
            </a:r>
          </a:p>
          <a:p>
            <a:r>
              <a:rPr lang="en-US" dirty="0"/>
              <a:t>Good Public Support = Good Policies = Good Math</a:t>
            </a:r>
          </a:p>
          <a:p>
            <a:r>
              <a:rPr lang="en-US" dirty="0"/>
              <a:t>Participate in Elections each vote counts!</a:t>
            </a:r>
          </a:p>
          <a:p>
            <a:r>
              <a:rPr lang="en-US" dirty="0"/>
              <a:t>Join us for Energy Day at the Capitol each session to show the impact of this amazing industry.</a:t>
            </a:r>
          </a:p>
          <a:p>
            <a:r>
              <a:rPr lang="en-US" dirty="0"/>
              <a:t>Like, share and repost..</a:t>
            </a:r>
          </a:p>
          <a:p>
            <a:r>
              <a:rPr lang="en-US" dirty="0"/>
              <a:t>Text 52886 to stay informed.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$26.3 billion in state and local tax revenue and royalties from the Texas oil and natural gas industry translates to an extraordinary $72 million every day that pays for Texas’ public schools, universities, roads, first responders and other essential services.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Since 2007, when TXOGA first started compiling this data, the Texas oil and natural gas industry has paid more than $230.3 billion in state and local taxes and state royalties, a figure that does not include the hundreds of billions of dollars in payroll for some of the highest paying jobs in the state, taxes paid on office buildings and personal property, and the enormous economic ripple effect that benefits other sectors of the economy.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type of unmatched, repeat economic performance does not happen by accident. Success is the result of non-stop industry innovation, investment and operational efficiencies that shattered a string of oil and natural gas production, supply, refining and export records last year – all while achieving world-leading environmental progress.</a:t>
            </a:r>
          </a:p>
          <a:p>
            <a:r>
              <a:rPr lang="en-US"/>
              <a:t> </a:t>
            </a:r>
          </a:p>
          <a:p>
            <a:r>
              <a:rPr lang="en-US"/>
              <a:t>Texas hit production records in six of 12 months in 2023, </a:t>
            </a:r>
          </a:p>
          <a:p>
            <a:r>
              <a:rPr lang="en-US"/>
              <a:t>and new record-highs in natural gas marketed production occurred in seven of 12 months in 2023.</a:t>
            </a:r>
          </a:p>
          <a:p>
            <a:r>
              <a:rPr lang="en-US"/>
              <a:t> </a:t>
            </a:r>
          </a:p>
          <a:p>
            <a:r>
              <a:rPr lang="en-US"/>
              <a:t>Texas refineries processed a record 5.6 million barrels of crude oil per day in July 2023. And as Texas produced and exported record amounts of natural gas liquids (NGLs) in 2023, refineries also utilized record amounts of NGLs.</a:t>
            </a:r>
          </a:p>
          <a:p>
            <a:r>
              <a:rPr lang="en-US"/>
              <a:t> </a:t>
            </a:r>
          </a:p>
          <a:p>
            <a:r>
              <a:rPr lang="en-US"/>
              <a:t>Texas also broke records for crude oil supply and crude oil and condensate exports.</a:t>
            </a:r>
          </a:p>
          <a:p>
            <a:r>
              <a:rPr lang="en-US"/>
              <a:t> </a:t>
            </a:r>
          </a:p>
          <a:p>
            <a:r>
              <a:rPr lang="en-US"/>
              <a:t>This past year’s achievements define Texas oil and natural gas’ impact in ways never conceived just a few years ago, thanks to this industry’s commitment to innovation and technology and the famed Texas wildcatting spirit that continues to thrive in this new era.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2023, the industry employed more than 480,000 Texans.</a:t>
            </a:r>
          </a:p>
          <a:p>
            <a:endParaRPr lang="en-US"/>
          </a:p>
          <a:p>
            <a:r>
              <a:rPr lang="en-US"/>
              <a:t>Conservative estimates indicate that each of these jobs generates approximately two more jobs, with more than 1.4 million total jobs supported across the Texas economy. </a:t>
            </a:r>
          </a:p>
          <a:p>
            <a:endParaRPr lang="en-US"/>
          </a:p>
          <a:p>
            <a:r>
              <a:rPr lang="en-US"/>
              <a:t>Some economists say this number could be as high as three more jobs supported and total over 2 million jobs in Texas.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Jobs in the Texas oil and natural gas industry are not your ordinary job.  The 480,000 Texans who were directly employed by the industry earned an average of $124,000 a year – nearly twice the average paid by the rest of Texas’ private sector.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2023, 99 percent of the state’s oil and natural gas royalties were deposited into the Permanent School Fund and the Permanent University Fund, which support Texas public education. Each fund received $1.8 billion.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FY 2023, Texas school districts received $2.81 billion in property taxes from mineral properties producing oil and natural gas, pipelines, and gas utilities. Counties received an additional $885.6 million in these property taxes.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Out of FY 2023’s production taxes paid, the Economic Stabilization (“Rainy Day”) Fund, or ESF, and the State Highway Fund (SHF) each received $3.3 billion. </a:t>
            </a:r>
          </a:p>
          <a:p>
            <a:endParaRPr lang="en-US"/>
          </a:p>
          <a:p>
            <a:r>
              <a:rPr lang="en-US"/>
              <a:t>Without the direct funding from taxes paid by the Texas oil and natural gas industry, support for retired teachers, disaster recovery, healthcare services, and numerous other priority items would not have received the substantial dollars allocated to meet essential needs.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sv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www.youtube.com/c/TexasOilGasAssociation" TargetMode="External"/><Relationship Id="rId18" Type="http://schemas.openxmlformats.org/officeDocument/2006/relationships/image" Target="../media/image35.svg"/><Relationship Id="rId3" Type="http://schemas.openxmlformats.org/officeDocument/2006/relationships/image" Target="../media/image6.svg"/><Relationship Id="rId7" Type="http://schemas.openxmlformats.org/officeDocument/2006/relationships/hyperlink" Target="https://www.facebook.com/TexasOilandGasAssociation/" TargetMode="External"/><Relationship Id="rId12" Type="http://schemas.openxmlformats.org/officeDocument/2006/relationships/image" Target="../media/image31.svg"/><Relationship Id="rId17" Type="http://schemas.openxmlformats.org/officeDocument/2006/relationships/image" Target="../media/image34.png"/><Relationship Id="rId2" Type="http://schemas.openxmlformats.org/officeDocument/2006/relationships/image" Target="../media/image5.png"/><Relationship Id="rId16" Type="http://schemas.openxmlformats.org/officeDocument/2006/relationships/hyperlink" Target="https://twitter.com/TXOGA" TargetMode="Externa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0.png"/><Relationship Id="rId5" Type="http://schemas.openxmlformats.org/officeDocument/2006/relationships/image" Target="../media/image26.png"/><Relationship Id="rId15" Type="http://schemas.openxmlformats.org/officeDocument/2006/relationships/image" Target="../media/image33.svg"/><Relationship Id="rId10" Type="http://schemas.openxmlformats.org/officeDocument/2006/relationships/hyperlink" Target="https://www.linkedin.com/company/texas-oil-and-gas-association/" TargetMode="External"/><Relationship Id="rId4" Type="http://schemas.openxmlformats.org/officeDocument/2006/relationships/hyperlink" Target="https://www.instagram.com/txoga/" TargetMode="External"/><Relationship Id="rId9" Type="http://schemas.openxmlformats.org/officeDocument/2006/relationships/image" Target="../media/image29.sv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75490" y="1028700"/>
            <a:ext cx="15537021" cy="4548110"/>
          </a:xfrm>
          <a:custGeom>
            <a:avLst/>
            <a:gdLst/>
            <a:ahLst/>
            <a:cxnLst/>
            <a:rect l="l" t="t" r="r" b="b"/>
            <a:pathLst>
              <a:path w="15537021" h="4548110">
                <a:moveTo>
                  <a:pt x="0" y="0"/>
                </a:moveTo>
                <a:lnTo>
                  <a:pt x="15537020" y="0"/>
                </a:lnTo>
                <a:lnTo>
                  <a:pt x="15537020" y="4548110"/>
                </a:lnTo>
                <a:lnTo>
                  <a:pt x="0" y="45481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2320274" y="6418603"/>
            <a:ext cx="13647452" cy="1797247"/>
          </a:xfrm>
          <a:prstGeom prst="rect">
            <a:avLst/>
          </a:prstGeom>
        </p:spPr>
        <p:txBody>
          <a:bodyPr lIns="0" tIns="0" rIns="0" bIns="0" rtlCol="0" anchor="t">
            <a:spAutoFit/>
          </a:bodyPr>
          <a:lstStyle/>
          <a:p>
            <a:pPr algn="ctr">
              <a:lnSpc>
                <a:spcPts val="7109"/>
              </a:lnSpc>
            </a:pPr>
            <a:r>
              <a:rPr lang="en-US" sz="5924">
                <a:solidFill>
                  <a:srgbClr val="FFFFFF"/>
                </a:solidFill>
                <a:latin typeface="Cinzel Bold"/>
              </a:rPr>
              <a:t>AD VALOREM TAX COMMITTEE</a:t>
            </a:r>
          </a:p>
          <a:p>
            <a:pPr algn="ctr">
              <a:lnSpc>
                <a:spcPts val="7109"/>
              </a:lnSpc>
            </a:pPr>
            <a:r>
              <a:rPr lang="en-US" sz="5924">
                <a:solidFill>
                  <a:srgbClr val="FFFFFF"/>
                </a:solidFill>
                <a:latin typeface="Cinzel Bold"/>
              </a:rPr>
              <a:t>ANNUAL CONFERENCE</a:t>
            </a:r>
          </a:p>
        </p:txBody>
      </p:sp>
      <p:sp>
        <p:nvSpPr>
          <p:cNvPr id="4" name="TextBox 4"/>
          <p:cNvSpPr txBox="1"/>
          <p:nvPr/>
        </p:nvSpPr>
        <p:spPr>
          <a:xfrm>
            <a:off x="3265058" y="8711258"/>
            <a:ext cx="11757884" cy="781050"/>
          </a:xfrm>
          <a:prstGeom prst="rect">
            <a:avLst/>
          </a:prstGeom>
        </p:spPr>
        <p:txBody>
          <a:bodyPr lIns="0" tIns="0" rIns="0" bIns="0" rtlCol="0" anchor="t">
            <a:spAutoFit/>
          </a:bodyPr>
          <a:lstStyle/>
          <a:p>
            <a:pPr algn="ctr">
              <a:lnSpc>
                <a:spcPts val="6124"/>
              </a:lnSpc>
            </a:pPr>
            <a:r>
              <a:rPr lang="en-US" sz="5104">
                <a:solidFill>
                  <a:srgbClr val="FFFFFF"/>
                </a:solidFill>
                <a:latin typeface="Cinzel Bold"/>
              </a:rPr>
              <a:t>MARCH 7-8,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7" name="TextBox 7"/>
          <p:cNvSpPr txBox="1"/>
          <p:nvPr/>
        </p:nvSpPr>
        <p:spPr>
          <a:xfrm>
            <a:off x="431796" y="5538888"/>
            <a:ext cx="17424407" cy="1601349"/>
          </a:xfrm>
          <a:prstGeom prst="rect">
            <a:avLst/>
          </a:prstGeom>
        </p:spPr>
        <p:txBody>
          <a:bodyPr lIns="0" tIns="0" rIns="0" bIns="0" rtlCol="0" anchor="t">
            <a:spAutoFit/>
          </a:bodyPr>
          <a:lstStyle/>
          <a:p>
            <a:pPr algn="ctr">
              <a:lnSpc>
                <a:spcPts val="12045"/>
              </a:lnSpc>
            </a:pPr>
            <a:r>
              <a:rPr lang="en-US" sz="12045">
                <a:solidFill>
                  <a:srgbClr val="D92038"/>
                </a:solidFill>
                <a:latin typeface="Rubik Mono"/>
              </a:rPr>
              <a:t>$3.3 billion</a:t>
            </a:r>
          </a:p>
        </p:txBody>
      </p:sp>
      <p:sp>
        <p:nvSpPr>
          <p:cNvPr id="8" name="TextBox 8"/>
          <p:cNvSpPr txBox="1"/>
          <p:nvPr/>
        </p:nvSpPr>
        <p:spPr>
          <a:xfrm>
            <a:off x="834092" y="3394892"/>
            <a:ext cx="16619816" cy="1510030"/>
          </a:xfrm>
          <a:prstGeom prst="rect">
            <a:avLst/>
          </a:prstGeom>
        </p:spPr>
        <p:txBody>
          <a:bodyPr lIns="0" tIns="0" rIns="0" bIns="0" rtlCol="0" anchor="t">
            <a:spAutoFit/>
          </a:bodyPr>
          <a:lstStyle/>
          <a:p>
            <a:pPr algn="ctr">
              <a:lnSpc>
                <a:spcPts val="6019"/>
              </a:lnSpc>
              <a:spcBef>
                <a:spcPct val="0"/>
              </a:spcBef>
            </a:pPr>
            <a:r>
              <a:rPr lang="en-US" sz="4299">
                <a:solidFill>
                  <a:srgbClr val="F1F1F1"/>
                </a:solidFill>
                <a:latin typeface="Rubik Semi-Bold"/>
              </a:rPr>
              <a:t>Out of FY 2023’s production taxes paid, the Rainy Day Fund and the State Highway Fund each received</a:t>
            </a:r>
          </a:p>
        </p:txBody>
      </p:sp>
      <p:sp>
        <p:nvSpPr>
          <p:cNvPr id="9" name="TextBox 9"/>
          <p:cNvSpPr txBox="1"/>
          <p:nvPr/>
        </p:nvSpPr>
        <p:spPr>
          <a:xfrm>
            <a:off x="834092" y="7454562"/>
            <a:ext cx="16619816" cy="1510030"/>
          </a:xfrm>
          <a:prstGeom prst="rect">
            <a:avLst/>
          </a:prstGeom>
        </p:spPr>
        <p:txBody>
          <a:bodyPr lIns="0" tIns="0" rIns="0" bIns="0" rtlCol="0" anchor="t">
            <a:spAutoFit/>
          </a:bodyPr>
          <a:lstStyle/>
          <a:p>
            <a:pPr algn="ctr">
              <a:lnSpc>
                <a:spcPts val="6019"/>
              </a:lnSpc>
              <a:spcBef>
                <a:spcPct val="0"/>
              </a:spcBef>
            </a:pPr>
            <a:r>
              <a:rPr lang="en-US" sz="4299">
                <a:solidFill>
                  <a:srgbClr val="F1F1F1"/>
                </a:solidFill>
                <a:latin typeface="Rubik Semi-Bold"/>
              </a:rPr>
              <a:t>funding a wide variety of important initiatives across the Lone Star State.</a:t>
            </a:r>
          </a:p>
        </p:txBody>
      </p:sp>
      <p:sp>
        <p:nvSpPr>
          <p:cNvPr id="10" name="AutoShape 3">
            <a:extLst>
              <a:ext uri="{FF2B5EF4-FFF2-40B4-BE49-F238E27FC236}">
                <a16:creationId xmlns:a16="http://schemas.microsoft.com/office/drawing/2014/main" id="{0401965A-E168-7A98-4539-A5903B1ED02E}"/>
              </a:ext>
            </a:extLst>
          </p:cNvPr>
          <p:cNvSpPr/>
          <p:nvPr/>
        </p:nvSpPr>
        <p:spPr>
          <a:xfrm>
            <a:off x="7759301" y="625265"/>
            <a:ext cx="0" cy="1032179"/>
          </a:xfrm>
          <a:prstGeom prst="line">
            <a:avLst/>
          </a:prstGeom>
          <a:ln w="23735" cap="flat">
            <a:solidFill>
              <a:srgbClr val="FFFFFF"/>
            </a:solidFill>
            <a:prstDash val="solid"/>
            <a:headEnd type="none" w="sm" len="sm"/>
            <a:tailEnd type="none" w="sm" len="sm"/>
          </a:ln>
        </p:spPr>
        <p:txBody>
          <a:bodyPr/>
          <a:lstStyle/>
          <a:p>
            <a:endParaRPr lang="en-US"/>
          </a:p>
        </p:txBody>
      </p:sp>
      <p:sp>
        <p:nvSpPr>
          <p:cNvPr id="11" name="Freeform 4">
            <a:extLst>
              <a:ext uri="{FF2B5EF4-FFF2-40B4-BE49-F238E27FC236}">
                <a16:creationId xmlns:a16="http://schemas.microsoft.com/office/drawing/2014/main" id="{D6DDA58D-1B96-FCD6-6E54-2246CEF82177}"/>
              </a:ext>
            </a:extLst>
          </p:cNvPr>
          <p:cNvSpPr/>
          <p:nvPr/>
        </p:nvSpPr>
        <p:spPr>
          <a:xfrm>
            <a:off x="4794363" y="762517"/>
            <a:ext cx="2577804" cy="754594"/>
          </a:xfrm>
          <a:custGeom>
            <a:avLst/>
            <a:gdLst/>
            <a:ahLst/>
            <a:cxnLst/>
            <a:rect l="l" t="t" r="r" b="b"/>
            <a:pathLst>
              <a:path w="3437072" h="1006125">
                <a:moveTo>
                  <a:pt x="0" y="0"/>
                </a:moveTo>
                <a:lnTo>
                  <a:pt x="3437072" y="0"/>
                </a:lnTo>
                <a:lnTo>
                  <a:pt x="3437072" y="1006124"/>
                </a:lnTo>
                <a:lnTo>
                  <a:pt x="0" y="10061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5">
            <a:extLst>
              <a:ext uri="{FF2B5EF4-FFF2-40B4-BE49-F238E27FC236}">
                <a16:creationId xmlns:a16="http://schemas.microsoft.com/office/drawing/2014/main" id="{41724CE5-8EFE-14D6-6CAC-43FE75224A60}"/>
              </a:ext>
            </a:extLst>
          </p:cNvPr>
          <p:cNvSpPr txBox="1"/>
          <p:nvPr/>
        </p:nvSpPr>
        <p:spPr>
          <a:xfrm>
            <a:off x="8229600" y="876301"/>
            <a:ext cx="1721610" cy="1131440"/>
          </a:xfrm>
          <a:prstGeom prst="rect">
            <a:avLst/>
          </a:prstGeom>
        </p:spPr>
        <p:txBody>
          <a:bodyPr lIns="0" tIns="0" rIns="0" bIns="0" rtlCol="0" anchor="t">
            <a:spAutoFit/>
          </a:bodyPr>
          <a:lstStyle/>
          <a:p>
            <a:pPr>
              <a:lnSpc>
                <a:spcPts val="7605"/>
              </a:lnSpc>
            </a:pPr>
            <a:r>
              <a:rPr lang="en-US" sz="8843" dirty="0">
                <a:solidFill>
                  <a:srgbClr val="4976C8"/>
                </a:solidFill>
                <a:latin typeface="AC Compacta"/>
              </a:rPr>
              <a:t>2023</a:t>
            </a:r>
          </a:p>
        </p:txBody>
      </p:sp>
      <p:sp>
        <p:nvSpPr>
          <p:cNvPr id="13" name="TextBox 6">
            <a:extLst>
              <a:ext uri="{FF2B5EF4-FFF2-40B4-BE49-F238E27FC236}">
                <a16:creationId xmlns:a16="http://schemas.microsoft.com/office/drawing/2014/main" id="{0A745D87-C3E7-346D-DF67-7E1CD2292E8A}"/>
              </a:ext>
            </a:extLst>
          </p:cNvPr>
          <p:cNvSpPr txBox="1"/>
          <p:nvPr/>
        </p:nvSpPr>
        <p:spPr>
          <a:xfrm>
            <a:off x="9829800" y="788513"/>
            <a:ext cx="3672816" cy="830292"/>
          </a:xfrm>
          <a:prstGeom prst="rect">
            <a:avLst/>
          </a:prstGeom>
        </p:spPr>
        <p:txBody>
          <a:bodyPr lIns="0" tIns="0" rIns="0" bIns="0" rtlCol="0" anchor="t">
            <a:spAutoFit/>
          </a:bodyPr>
          <a:lstStyle/>
          <a:p>
            <a:pPr>
              <a:lnSpc>
                <a:spcPts val="2135"/>
              </a:lnSpc>
            </a:pPr>
            <a:r>
              <a:rPr lang="en-US" sz="2604" dirty="0">
                <a:solidFill>
                  <a:srgbClr val="F1F1F1"/>
                </a:solidFill>
                <a:latin typeface="Agrandir Ultra-Bold"/>
              </a:rPr>
              <a:t>ANNUAL ENERGY </a:t>
            </a:r>
            <a:r>
              <a:rPr lang="en-US" sz="2604" dirty="0">
                <a:solidFill>
                  <a:srgbClr val="D92038"/>
                </a:solidFill>
                <a:latin typeface="Agrandir Ultra-Bold"/>
              </a:rPr>
              <a:t>&amp;</a:t>
            </a:r>
            <a:r>
              <a:rPr lang="en-US" sz="2604" dirty="0">
                <a:solidFill>
                  <a:srgbClr val="F1F1F1"/>
                </a:solidFill>
                <a:latin typeface="Agrandir Ultra-Bold"/>
              </a:rPr>
              <a:t> </a:t>
            </a:r>
          </a:p>
          <a:p>
            <a:pPr>
              <a:lnSpc>
                <a:spcPts val="2135"/>
              </a:lnSpc>
            </a:pPr>
            <a:r>
              <a:rPr lang="en-US" sz="2604" dirty="0">
                <a:solidFill>
                  <a:srgbClr val="F1F1F1"/>
                </a:solidFill>
                <a:latin typeface="Agrandir Ultra-Bold"/>
              </a:rPr>
              <a:t>ECONOMIC IMPACT </a:t>
            </a:r>
          </a:p>
          <a:p>
            <a:pPr>
              <a:lnSpc>
                <a:spcPts val="2135"/>
              </a:lnSpc>
            </a:pPr>
            <a:r>
              <a:rPr lang="en-US" sz="2604" dirty="0">
                <a:solidFill>
                  <a:srgbClr val="F1F1F1"/>
                </a:solidFill>
                <a:latin typeface="Agrandir Ultra-Bold"/>
              </a:rPr>
              <a:t>REPORT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7" name="TextBox 7"/>
          <p:cNvSpPr txBox="1"/>
          <p:nvPr/>
        </p:nvSpPr>
        <p:spPr>
          <a:xfrm>
            <a:off x="431796" y="5538888"/>
            <a:ext cx="17424407" cy="1601349"/>
          </a:xfrm>
          <a:prstGeom prst="rect">
            <a:avLst/>
          </a:prstGeom>
        </p:spPr>
        <p:txBody>
          <a:bodyPr lIns="0" tIns="0" rIns="0" bIns="0" rtlCol="0" anchor="t">
            <a:spAutoFit/>
          </a:bodyPr>
          <a:lstStyle/>
          <a:p>
            <a:pPr algn="ctr">
              <a:lnSpc>
                <a:spcPts val="12045"/>
              </a:lnSpc>
            </a:pPr>
            <a:r>
              <a:rPr lang="en-US" sz="12045">
                <a:solidFill>
                  <a:srgbClr val="D92038"/>
                </a:solidFill>
                <a:latin typeface="Rubik Mono"/>
              </a:rPr>
              <a:t>$31.2 billion</a:t>
            </a:r>
          </a:p>
        </p:txBody>
      </p:sp>
      <p:sp>
        <p:nvSpPr>
          <p:cNvPr id="8" name="TextBox 8"/>
          <p:cNvSpPr txBox="1"/>
          <p:nvPr/>
        </p:nvSpPr>
        <p:spPr>
          <a:xfrm>
            <a:off x="1402402" y="7450353"/>
            <a:ext cx="15483196" cy="1510030"/>
          </a:xfrm>
          <a:prstGeom prst="rect">
            <a:avLst/>
          </a:prstGeom>
        </p:spPr>
        <p:txBody>
          <a:bodyPr lIns="0" tIns="0" rIns="0" bIns="0" rtlCol="0" anchor="t">
            <a:spAutoFit/>
          </a:bodyPr>
          <a:lstStyle/>
          <a:p>
            <a:pPr algn="ctr">
              <a:lnSpc>
                <a:spcPts val="6019"/>
              </a:lnSpc>
              <a:spcBef>
                <a:spcPct val="0"/>
              </a:spcBef>
            </a:pPr>
            <a:r>
              <a:rPr lang="en-US" sz="4299">
                <a:solidFill>
                  <a:srgbClr val="FFFFFF"/>
                </a:solidFill>
                <a:latin typeface="Rubik Semi-Bold"/>
              </a:rPr>
              <a:t>since the Fund’s inception in 1987. This amounts to </a:t>
            </a:r>
            <a:r>
              <a:rPr lang="en-US" sz="4299">
                <a:solidFill>
                  <a:srgbClr val="D92038"/>
                </a:solidFill>
                <a:latin typeface="Rubik Semi-Bold"/>
              </a:rPr>
              <a:t>82 percent</a:t>
            </a:r>
            <a:r>
              <a:rPr lang="en-US" sz="4299">
                <a:solidFill>
                  <a:srgbClr val="FFFFFF"/>
                </a:solidFill>
                <a:latin typeface="Rubik Semi-Bold"/>
              </a:rPr>
              <a:t> of the ESF revenue over time.</a:t>
            </a:r>
          </a:p>
        </p:txBody>
      </p:sp>
      <p:sp>
        <p:nvSpPr>
          <p:cNvPr id="9" name="TextBox 9"/>
          <p:cNvSpPr txBox="1"/>
          <p:nvPr/>
        </p:nvSpPr>
        <p:spPr>
          <a:xfrm>
            <a:off x="834092" y="3394892"/>
            <a:ext cx="16619816" cy="1510030"/>
          </a:xfrm>
          <a:prstGeom prst="rect">
            <a:avLst/>
          </a:prstGeom>
        </p:spPr>
        <p:txBody>
          <a:bodyPr lIns="0" tIns="0" rIns="0" bIns="0" rtlCol="0" anchor="t">
            <a:spAutoFit/>
          </a:bodyPr>
          <a:lstStyle/>
          <a:p>
            <a:pPr algn="ctr">
              <a:lnSpc>
                <a:spcPts val="6019"/>
              </a:lnSpc>
              <a:spcBef>
                <a:spcPct val="0"/>
              </a:spcBef>
            </a:pPr>
            <a:r>
              <a:rPr lang="en-US" sz="4299">
                <a:solidFill>
                  <a:srgbClr val="F1F1F1"/>
                </a:solidFill>
                <a:latin typeface="Rubik Semi-Bold"/>
              </a:rPr>
              <a:t>The Texas oil and natural gas industry is the primary funding source for the Rainy Day Fund, contributing more than </a:t>
            </a:r>
          </a:p>
        </p:txBody>
      </p:sp>
      <p:sp>
        <p:nvSpPr>
          <p:cNvPr id="10" name="AutoShape 3">
            <a:extLst>
              <a:ext uri="{FF2B5EF4-FFF2-40B4-BE49-F238E27FC236}">
                <a16:creationId xmlns:a16="http://schemas.microsoft.com/office/drawing/2014/main" id="{29195047-87FE-E480-6CAC-EB43B78C1D0A}"/>
              </a:ext>
            </a:extLst>
          </p:cNvPr>
          <p:cNvSpPr/>
          <p:nvPr/>
        </p:nvSpPr>
        <p:spPr>
          <a:xfrm>
            <a:off x="7759301" y="625265"/>
            <a:ext cx="0" cy="1032179"/>
          </a:xfrm>
          <a:prstGeom prst="line">
            <a:avLst/>
          </a:prstGeom>
          <a:ln w="23735" cap="flat">
            <a:solidFill>
              <a:srgbClr val="FFFFFF"/>
            </a:solidFill>
            <a:prstDash val="solid"/>
            <a:headEnd type="none" w="sm" len="sm"/>
            <a:tailEnd type="none" w="sm" len="sm"/>
          </a:ln>
        </p:spPr>
        <p:txBody>
          <a:bodyPr/>
          <a:lstStyle/>
          <a:p>
            <a:endParaRPr lang="en-US"/>
          </a:p>
        </p:txBody>
      </p:sp>
      <p:sp>
        <p:nvSpPr>
          <p:cNvPr id="11" name="Freeform 4">
            <a:extLst>
              <a:ext uri="{FF2B5EF4-FFF2-40B4-BE49-F238E27FC236}">
                <a16:creationId xmlns:a16="http://schemas.microsoft.com/office/drawing/2014/main" id="{44C890D3-5351-3526-57A2-CCF77612C989}"/>
              </a:ext>
            </a:extLst>
          </p:cNvPr>
          <p:cNvSpPr/>
          <p:nvPr/>
        </p:nvSpPr>
        <p:spPr>
          <a:xfrm>
            <a:off x="4794363" y="762517"/>
            <a:ext cx="2577804" cy="754594"/>
          </a:xfrm>
          <a:custGeom>
            <a:avLst/>
            <a:gdLst/>
            <a:ahLst/>
            <a:cxnLst/>
            <a:rect l="l" t="t" r="r" b="b"/>
            <a:pathLst>
              <a:path w="3437072" h="1006125">
                <a:moveTo>
                  <a:pt x="0" y="0"/>
                </a:moveTo>
                <a:lnTo>
                  <a:pt x="3437072" y="0"/>
                </a:lnTo>
                <a:lnTo>
                  <a:pt x="3437072" y="1006124"/>
                </a:lnTo>
                <a:lnTo>
                  <a:pt x="0" y="10061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5">
            <a:extLst>
              <a:ext uri="{FF2B5EF4-FFF2-40B4-BE49-F238E27FC236}">
                <a16:creationId xmlns:a16="http://schemas.microsoft.com/office/drawing/2014/main" id="{66808381-8F9A-537D-2ED2-84207328127C}"/>
              </a:ext>
            </a:extLst>
          </p:cNvPr>
          <p:cNvSpPr txBox="1"/>
          <p:nvPr/>
        </p:nvSpPr>
        <p:spPr>
          <a:xfrm>
            <a:off x="8229600" y="876301"/>
            <a:ext cx="1721610" cy="1131440"/>
          </a:xfrm>
          <a:prstGeom prst="rect">
            <a:avLst/>
          </a:prstGeom>
        </p:spPr>
        <p:txBody>
          <a:bodyPr lIns="0" tIns="0" rIns="0" bIns="0" rtlCol="0" anchor="t">
            <a:spAutoFit/>
          </a:bodyPr>
          <a:lstStyle/>
          <a:p>
            <a:pPr>
              <a:lnSpc>
                <a:spcPts val="7605"/>
              </a:lnSpc>
            </a:pPr>
            <a:r>
              <a:rPr lang="en-US" sz="8843" dirty="0">
                <a:solidFill>
                  <a:srgbClr val="4976C8"/>
                </a:solidFill>
                <a:latin typeface="AC Compacta"/>
              </a:rPr>
              <a:t>2023</a:t>
            </a:r>
          </a:p>
        </p:txBody>
      </p:sp>
      <p:sp>
        <p:nvSpPr>
          <p:cNvPr id="13" name="TextBox 6">
            <a:extLst>
              <a:ext uri="{FF2B5EF4-FFF2-40B4-BE49-F238E27FC236}">
                <a16:creationId xmlns:a16="http://schemas.microsoft.com/office/drawing/2014/main" id="{5577A0B8-7A9A-3665-530E-4F2A694AE553}"/>
              </a:ext>
            </a:extLst>
          </p:cNvPr>
          <p:cNvSpPr txBox="1"/>
          <p:nvPr/>
        </p:nvSpPr>
        <p:spPr>
          <a:xfrm>
            <a:off x="9829800" y="788513"/>
            <a:ext cx="3672816" cy="830292"/>
          </a:xfrm>
          <a:prstGeom prst="rect">
            <a:avLst/>
          </a:prstGeom>
        </p:spPr>
        <p:txBody>
          <a:bodyPr lIns="0" tIns="0" rIns="0" bIns="0" rtlCol="0" anchor="t">
            <a:spAutoFit/>
          </a:bodyPr>
          <a:lstStyle/>
          <a:p>
            <a:pPr>
              <a:lnSpc>
                <a:spcPts val="2135"/>
              </a:lnSpc>
            </a:pPr>
            <a:r>
              <a:rPr lang="en-US" sz="2604" dirty="0">
                <a:solidFill>
                  <a:srgbClr val="F1F1F1"/>
                </a:solidFill>
                <a:latin typeface="Agrandir Ultra-Bold"/>
              </a:rPr>
              <a:t>ANNUAL ENERGY </a:t>
            </a:r>
            <a:r>
              <a:rPr lang="en-US" sz="2604" dirty="0">
                <a:solidFill>
                  <a:srgbClr val="D92038"/>
                </a:solidFill>
                <a:latin typeface="Agrandir Ultra-Bold"/>
              </a:rPr>
              <a:t>&amp;</a:t>
            </a:r>
            <a:r>
              <a:rPr lang="en-US" sz="2604" dirty="0">
                <a:solidFill>
                  <a:srgbClr val="F1F1F1"/>
                </a:solidFill>
                <a:latin typeface="Agrandir Ultra-Bold"/>
              </a:rPr>
              <a:t> </a:t>
            </a:r>
          </a:p>
          <a:p>
            <a:pPr>
              <a:lnSpc>
                <a:spcPts val="2135"/>
              </a:lnSpc>
            </a:pPr>
            <a:r>
              <a:rPr lang="en-US" sz="2604" dirty="0">
                <a:solidFill>
                  <a:srgbClr val="F1F1F1"/>
                </a:solidFill>
                <a:latin typeface="Agrandir Ultra-Bold"/>
              </a:rPr>
              <a:t>ECONOMIC IMPACT </a:t>
            </a:r>
          </a:p>
          <a:p>
            <a:pPr>
              <a:lnSpc>
                <a:spcPts val="2135"/>
              </a:lnSpc>
            </a:pPr>
            <a:r>
              <a:rPr lang="en-US" sz="2604" dirty="0">
                <a:solidFill>
                  <a:srgbClr val="F1F1F1"/>
                </a:solidFill>
                <a:latin typeface="Agrandir Ultra-Bold"/>
              </a:rPr>
              <a:t>REPORT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898631" y="4427650"/>
            <a:ext cx="16490738" cy="2069875"/>
          </a:xfrm>
          <a:prstGeom prst="rect">
            <a:avLst/>
          </a:prstGeom>
        </p:spPr>
        <p:txBody>
          <a:bodyPr lIns="0" tIns="0" rIns="0" bIns="0" rtlCol="0" anchor="t">
            <a:spAutoFit/>
          </a:bodyPr>
          <a:lstStyle/>
          <a:p>
            <a:pPr algn="ctr">
              <a:lnSpc>
                <a:spcPts val="14615"/>
              </a:lnSpc>
            </a:pPr>
            <a:r>
              <a:rPr lang="en-US" sz="17824">
                <a:solidFill>
                  <a:srgbClr val="4976C8"/>
                </a:solidFill>
                <a:latin typeface="Anton"/>
              </a:rPr>
              <a:t>POLITICS vs. POLICY</a:t>
            </a:r>
          </a:p>
        </p:txBody>
      </p:sp>
      <p:sp>
        <p:nvSpPr>
          <p:cNvPr id="3" name="Freeform 3"/>
          <p:cNvSpPr/>
          <p:nvPr/>
        </p:nvSpPr>
        <p:spPr>
          <a:xfrm>
            <a:off x="7855098" y="651403"/>
            <a:ext cx="2577804" cy="754593"/>
          </a:xfrm>
          <a:custGeom>
            <a:avLst/>
            <a:gdLst/>
            <a:ahLst/>
            <a:cxnLst/>
            <a:rect l="l" t="t" r="r" b="b"/>
            <a:pathLst>
              <a:path w="2577804" h="754593">
                <a:moveTo>
                  <a:pt x="0" y="0"/>
                </a:moveTo>
                <a:lnTo>
                  <a:pt x="2577804" y="0"/>
                </a:lnTo>
                <a:lnTo>
                  <a:pt x="2577804" y="754594"/>
                </a:lnTo>
                <a:lnTo>
                  <a:pt x="0" y="754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5145051" y="494271"/>
            <a:ext cx="2577804" cy="754593"/>
          </a:xfrm>
          <a:custGeom>
            <a:avLst/>
            <a:gdLst/>
            <a:ahLst/>
            <a:cxnLst/>
            <a:rect l="l" t="t" r="r" b="b"/>
            <a:pathLst>
              <a:path w="2577804" h="754593">
                <a:moveTo>
                  <a:pt x="0" y="0"/>
                </a:moveTo>
                <a:lnTo>
                  <a:pt x="2577804" y="0"/>
                </a:lnTo>
                <a:lnTo>
                  <a:pt x="2577804" y="754594"/>
                </a:lnTo>
                <a:lnTo>
                  <a:pt x="0" y="754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AutoShape 3"/>
          <p:cNvSpPr/>
          <p:nvPr/>
        </p:nvSpPr>
        <p:spPr>
          <a:xfrm>
            <a:off x="8988019" y="493516"/>
            <a:ext cx="0" cy="1510697"/>
          </a:xfrm>
          <a:prstGeom prst="line">
            <a:avLst/>
          </a:prstGeom>
          <a:ln w="38100" cap="flat">
            <a:solidFill>
              <a:srgbClr val="FFFFFF"/>
            </a:solidFill>
            <a:prstDash val="solid"/>
            <a:headEnd type="none" w="sm" len="sm"/>
            <a:tailEnd type="none" w="sm" len="sm"/>
          </a:ln>
        </p:spPr>
        <p:txBody>
          <a:bodyPr/>
          <a:lstStyle/>
          <a:p>
            <a:endParaRPr lang="en-US"/>
          </a:p>
        </p:txBody>
      </p:sp>
      <p:sp>
        <p:nvSpPr>
          <p:cNvPr id="4" name="Freeform 4"/>
          <p:cNvSpPr/>
          <p:nvPr/>
        </p:nvSpPr>
        <p:spPr>
          <a:xfrm>
            <a:off x="12768831" y="1473151"/>
            <a:ext cx="5392936" cy="3819458"/>
          </a:xfrm>
          <a:custGeom>
            <a:avLst/>
            <a:gdLst/>
            <a:ahLst/>
            <a:cxnLst/>
            <a:rect l="l" t="t" r="r" b="b"/>
            <a:pathLst>
              <a:path w="5392936" h="3819458">
                <a:moveTo>
                  <a:pt x="0" y="0"/>
                </a:moveTo>
                <a:lnTo>
                  <a:pt x="5392936" y="0"/>
                </a:lnTo>
                <a:lnTo>
                  <a:pt x="5392936" y="3819458"/>
                </a:lnTo>
                <a:lnTo>
                  <a:pt x="0" y="3819458"/>
                </a:lnTo>
                <a:lnTo>
                  <a:pt x="0" y="0"/>
                </a:lnTo>
                <a:close/>
              </a:path>
            </a:pathLst>
          </a:custGeom>
          <a:blipFill>
            <a:blip r:embed="rId5"/>
            <a:stretch>
              <a:fillRect/>
            </a:stretch>
          </a:blipFill>
        </p:spPr>
        <p:txBody>
          <a:bodyPr/>
          <a:lstStyle/>
          <a:p>
            <a:endParaRPr lang="en-US"/>
          </a:p>
        </p:txBody>
      </p:sp>
      <p:sp>
        <p:nvSpPr>
          <p:cNvPr id="5" name="Freeform 5"/>
          <p:cNvSpPr/>
          <p:nvPr/>
        </p:nvSpPr>
        <p:spPr>
          <a:xfrm>
            <a:off x="381000" y="5700991"/>
            <a:ext cx="6057728" cy="3917341"/>
          </a:xfrm>
          <a:custGeom>
            <a:avLst/>
            <a:gdLst/>
            <a:ahLst/>
            <a:cxnLst/>
            <a:rect l="l" t="t" r="r" b="b"/>
            <a:pathLst>
              <a:path w="6339832" h="3716634">
                <a:moveTo>
                  <a:pt x="0" y="0"/>
                </a:moveTo>
                <a:lnTo>
                  <a:pt x="6339831" y="0"/>
                </a:lnTo>
                <a:lnTo>
                  <a:pt x="6339831" y="3716634"/>
                </a:lnTo>
                <a:lnTo>
                  <a:pt x="0" y="3716634"/>
                </a:lnTo>
                <a:lnTo>
                  <a:pt x="0" y="0"/>
                </a:lnTo>
                <a:close/>
              </a:path>
            </a:pathLst>
          </a:custGeom>
          <a:blipFill>
            <a:blip r:embed="rId6"/>
            <a:stretch>
              <a:fillRect r="-19716"/>
            </a:stretch>
          </a:blipFill>
        </p:spPr>
        <p:txBody>
          <a:bodyPr/>
          <a:lstStyle/>
          <a:p>
            <a:endParaRPr lang="en-US"/>
          </a:p>
        </p:txBody>
      </p:sp>
      <p:sp>
        <p:nvSpPr>
          <p:cNvPr id="6" name="Freeform 6"/>
          <p:cNvSpPr/>
          <p:nvPr/>
        </p:nvSpPr>
        <p:spPr>
          <a:xfrm rot="21143821">
            <a:off x="5870164" y="3893998"/>
            <a:ext cx="6781800" cy="1066800"/>
          </a:xfrm>
          <a:custGeom>
            <a:avLst/>
            <a:gdLst/>
            <a:ahLst/>
            <a:cxnLst/>
            <a:rect l="l" t="t" r="r" b="b"/>
            <a:pathLst>
              <a:path w="7515500" h="2408888">
                <a:moveTo>
                  <a:pt x="0" y="0"/>
                </a:moveTo>
                <a:lnTo>
                  <a:pt x="7515500" y="0"/>
                </a:lnTo>
                <a:lnTo>
                  <a:pt x="7515500" y="2408888"/>
                </a:lnTo>
                <a:lnTo>
                  <a:pt x="0" y="2408888"/>
                </a:lnTo>
                <a:lnTo>
                  <a:pt x="0" y="0"/>
                </a:lnTo>
                <a:close/>
              </a:path>
            </a:pathLst>
          </a:custGeom>
          <a:blipFill>
            <a:blip r:embed="rId7"/>
            <a:stretch>
              <a:fillRect l="-12725" t="-170339" r="-11994" b="-29659"/>
            </a:stretch>
          </a:blipFill>
        </p:spPr>
        <p:txBody>
          <a:bodyPr/>
          <a:lstStyle/>
          <a:p>
            <a:endParaRPr lang="en-US"/>
          </a:p>
        </p:txBody>
      </p:sp>
      <p:sp>
        <p:nvSpPr>
          <p:cNvPr id="7" name="Freeform 7"/>
          <p:cNvSpPr/>
          <p:nvPr/>
        </p:nvSpPr>
        <p:spPr>
          <a:xfrm>
            <a:off x="4696554" y="6035583"/>
            <a:ext cx="7185079" cy="4322529"/>
          </a:xfrm>
          <a:custGeom>
            <a:avLst/>
            <a:gdLst/>
            <a:ahLst/>
            <a:cxnLst/>
            <a:rect l="l" t="t" r="r" b="b"/>
            <a:pathLst>
              <a:path w="6743538" h="2186642">
                <a:moveTo>
                  <a:pt x="0" y="0"/>
                </a:moveTo>
                <a:lnTo>
                  <a:pt x="6743538" y="0"/>
                </a:lnTo>
                <a:lnTo>
                  <a:pt x="6743538" y="2186642"/>
                </a:lnTo>
                <a:lnTo>
                  <a:pt x="0" y="2186642"/>
                </a:lnTo>
                <a:lnTo>
                  <a:pt x="0" y="0"/>
                </a:lnTo>
                <a:close/>
              </a:path>
            </a:pathLst>
          </a:custGeom>
          <a:blipFill>
            <a:blip r:embed="rId8"/>
            <a:stretch>
              <a:fillRect/>
            </a:stretch>
          </a:blipFill>
        </p:spPr>
        <p:txBody>
          <a:bodyPr/>
          <a:lstStyle/>
          <a:p>
            <a:endParaRPr lang="en-US"/>
          </a:p>
        </p:txBody>
      </p:sp>
      <p:sp>
        <p:nvSpPr>
          <p:cNvPr id="8" name="TextBox 8"/>
          <p:cNvSpPr txBox="1"/>
          <p:nvPr/>
        </p:nvSpPr>
        <p:spPr>
          <a:xfrm>
            <a:off x="1028700" y="2635134"/>
            <a:ext cx="6438900" cy="2659318"/>
          </a:xfrm>
          <a:prstGeom prst="rect">
            <a:avLst/>
          </a:prstGeom>
        </p:spPr>
        <p:txBody>
          <a:bodyPr wrap="square" lIns="0" tIns="0" rIns="0" bIns="0" rtlCol="0" anchor="t">
            <a:spAutoFit/>
          </a:bodyPr>
          <a:lstStyle/>
          <a:p>
            <a:pPr>
              <a:lnSpc>
                <a:spcPts val="4200"/>
              </a:lnSpc>
            </a:pPr>
            <a:r>
              <a:rPr lang="en-US" sz="3000" dirty="0">
                <a:solidFill>
                  <a:srgbClr val="FFFFFF"/>
                </a:solidFill>
                <a:latin typeface="Anton"/>
              </a:rPr>
              <a:t>Delays</a:t>
            </a:r>
          </a:p>
          <a:p>
            <a:pPr>
              <a:lnSpc>
                <a:spcPts val="4200"/>
              </a:lnSpc>
            </a:pPr>
            <a:r>
              <a:rPr lang="en-US" sz="3000" dirty="0">
                <a:solidFill>
                  <a:srgbClr val="FFFFFF"/>
                </a:solidFill>
                <a:latin typeface="Anton"/>
              </a:rPr>
              <a:t>Methane Fee</a:t>
            </a:r>
          </a:p>
          <a:p>
            <a:pPr>
              <a:lnSpc>
                <a:spcPts val="4200"/>
              </a:lnSpc>
            </a:pPr>
            <a:r>
              <a:rPr lang="en-US" sz="3000" dirty="0">
                <a:solidFill>
                  <a:srgbClr val="FFFFFF"/>
                </a:solidFill>
                <a:latin typeface="Anton"/>
              </a:rPr>
              <a:t>NAESB - Natural Gas Regulation</a:t>
            </a:r>
          </a:p>
          <a:p>
            <a:pPr>
              <a:lnSpc>
                <a:spcPts val="4200"/>
              </a:lnSpc>
            </a:pPr>
            <a:r>
              <a:rPr lang="en-US" sz="3000" dirty="0">
                <a:solidFill>
                  <a:srgbClr val="FFFFFF"/>
                </a:solidFill>
                <a:latin typeface="Anton"/>
              </a:rPr>
              <a:t>LNG Permit “Pause”</a:t>
            </a:r>
          </a:p>
          <a:p>
            <a:pPr>
              <a:lnSpc>
                <a:spcPts val="4200"/>
              </a:lnSpc>
            </a:pPr>
            <a:r>
              <a:rPr lang="en-US" sz="3000" dirty="0">
                <a:solidFill>
                  <a:srgbClr val="FFFFFF"/>
                </a:solidFill>
                <a:latin typeface="Anton"/>
              </a:rPr>
              <a:t>Primacy Class VI Wells</a:t>
            </a:r>
          </a:p>
        </p:txBody>
      </p:sp>
      <p:sp>
        <p:nvSpPr>
          <p:cNvPr id="10" name="Freeform 10"/>
          <p:cNvSpPr/>
          <p:nvPr/>
        </p:nvSpPr>
        <p:spPr>
          <a:xfrm>
            <a:off x="12000565" y="5173249"/>
            <a:ext cx="4709953" cy="4533401"/>
          </a:xfrm>
          <a:custGeom>
            <a:avLst/>
            <a:gdLst/>
            <a:ahLst/>
            <a:cxnLst/>
            <a:rect l="l" t="t" r="r" b="b"/>
            <a:pathLst>
              <a:path w="4709953" h="4533401">
                <a:moveTo>
                  <a:pt x="0" y="0"/>
                </a:moveTo>
                <a:lnTo>
                  <a:pt x="4709953" y="0"/>
                </a:lnTo>
                <a:lnTo>
                  <a:pt x="4709953" y="4533401"/>
                </a:lnTo>
                <a:lnTo>
                  <a:pt x="0" y="4533401"/>
                </a:lnTo>
                <a:lnTo>
                  <a:pt x="0" y="0"/>
                </a:lnTo>
                <a:close/>
              </a:path>
            </a:pathLst>
          </a:custGeom>
          <a:blipFill>
            <a:blip r:embed="rId9"/>
            <a:stretch>
              <a:fillRect/>
            </a:stretch>
          </a:blipFill>
        </p:spPr>
        <p:txBody>
          <a:bodyPr/>
          <a:lstStyle/>
          <a:p>
            <a:endParaRPr lang="en-US"/>
          </a:p>
        </p:txBody>
      </p:sp>
      <p:sp>
        <p:nvSpPr>
          <p:cNvPr id="11" name="TextBox 11"/>
          <p:cNvSpPr txBox="1"/>
          <p:nvPr/>
        </p:nvSpPr>
        <p:spPr>
          <a:xfrm>
            <a:off x="738829" y="988679"/>
            <a:ext cx="7732546" cy="965325"/>
          </a:xfrm>
          <a:prstGeom prst="rect">
            <a:avLst/>
          </a:prstGeom>
        </p:spPr>
        <p:txBody>
          <a:bodyPr lIns="0" tIns="0" rIns="0" bIns="0" rtlCol="0" anchor="t">
            <a:spAutoFit/>
          </a:bodyPr>
          <a:lstStyle/>
          <a:p>
            <a:pPr>
              <a:lnSpc>
                <a:spcPts val="6853"/>
              </a:lnSpc>
            </a:pPr>
            <a:r>
              <a:rPr lang="en-US" sz="8357">
                <a:solidFill>
                  <a:srgbClr val="4976C8"/>
                </a:solidFill>
                <a:latin typeface="Anton"/>
              </a:rPr>
              <a:t>POLITICS vs. POLICY</a:t>
            </a:r>
          </a:p>
        </p:txBody>
      </p:sp>
      <p:sp>
        <p:nvSpPr>
          <p:cNvPr id="12" name="TextBox 12"/>
          <p:cNvSpPr txBox="1"/>
          <p:nvPr/>
        </p:nvSpPr>
        <p:spPr>
          <a:xfrm>
            <a:off x="9502369" y="988679"/>
            <a:ext cx="3677312" cy="965325"/>
          </a:xfrm>
          <a:prstGeom prst="rect">
            <a:avLst/>
          </a:prstGeom>
        </p:spPr>
        <p:txBody>
          <a:bodyPr lIns="0" tIns="0" rIns="0" bIns="0" rtlCol="0" anchor="t">
            <a:spAutoFit/>
          </a:bodyPr>
          <a:lstStyle/>
          <a:p>
            <a:pPr>
              <a:lnSpc>
                <a:spcPts val="6853"/>
              </a:lnSpc>
            </a:pPr>
            <a:r>
              <a:rPr lang="en-US" sz="8357">
                <a:solidFill>
                  <a:srgbClr val="D92038"/>
                </a:solidFill>
                <a:latin typeface="Anton"/>
              </a:rPr>
              <a:t>Federal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5145051" y="494271"/>
            <a:ext cx="2577804" cy="754593"/>
          </a:xfrm>
          <a:custGeom>
            <a:avLst/>
            <a:gdLst/>
            <a:ahLst/>
            <a:cxnLst/>
            <a:rect l="l" t="t" r="r" b="b"/>
            <a:pathLst>
              <a:path w="2577804" h="754593">
                <a:moveTo>
                  <a:pt x="0" y="0"/>
                </a:moveTo>
                <a:lnTo>
                  <a:pt x="2577804" y="0"/>
                </a:lnTo>
                <a:lnTo>
                  <a:pt x="2577804" y="754594"/>
                </a:lnTo>
                <a:lnTo>
                  <a:pt x="0" y="754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AutoShape 3"/>
          <p:cNvSpPr/>
          <p:nvPr/>
        </p:nvSpPr>
        <p:spPr>
          <a:xfrm>
            <a:off x="8988019" y="493516"/>
            <a:ext cx="0" cy="1510697"/>
          </a:xfrm>
          <a:prstGeom prst="line">
            <a:avLst/>
          </a:prstGeom>
          <a:ln w="38100" cap="flat">
            <a:solidFill>
              <a:srgbClr val="FFFFFF"/>
            </a:solidFill>
            <a:prstDash val="solid"/>
            <a:headEnd type="none" w="sm" len="sm"/>
            <a:tailEnd type="none" w="sm" len="sm"/>
          </a:ln>
        </p:spPr>
        <p:txBody>
          <a:bodyPr/>
          <a:lstStyle/>
          <a:p>
            <a:endParaRPr lang="en-US"/>
          </a:p>
        </p:txBody>
      </p:sp>
      <p:sp>
        <p:nvSpPr>
          <p:cNvPr id="4" name="Freeform 4"/>
          <p:cNvSpPr/>
          <p:nvPr/>
        </p:nvSpPr>
        <p:spPr>
          <a:xfrm>
            <a:off x="11947329" y="1532682"/>
            <a:ext cx="6395443" cy="3210421"/>
          </a:xfrm>
          <a:custGeom>
            <a:avLst/>
            <a:gdLst/>
            <a:ahLst/>
            <a:cxnLst/>
            <a:rect l="l" t="t" r="r" b="b"/>
            <a:pathLst>
              <a:path w="6395443" h="3210421">
                <a:moveTo>
                  <a:pt x="0" y="0"/>
                </a:moveTo>
                <a:lnTo>
                  <a:pt x="6395443" y="0"/>
                </a:lnTo>
                <a:lnTo>
                  <a:pt x="6395443" y="3210421"/>
                </a:lnTo>
                <a:lnTo>
                  <a:pt x="0" y="3210421"/>
                </a:lnTo>
                <a:lnTo>
                  <a:pt x="0" y="0"/>
                </a:lnTo>
                <a:close/>
              </a:path>
            </a:pathLst>
          </a:custGeom>
          <a:blipFill>
            <a:blip r:embed="rId5"/>
            <a:stretch>
              <a:fillRect/>
            </a:stretch>
          </a:blipFill>
        </p:spPr>
        <p:txBody>
          <a:bodyPr/>
          <a:lstStyle/>
          <a:p>
            <a:endParaRPr lang="en-US"/>
          </a:p>
        </p:txBody>
      </p:sp>
      <p:sp>
        <p:nvSpPr>
          <p:cNvPr id="5" name="Freeform 5"/>
          <p:cNvSpPr/>
          <p:nvPr/>
        </p:nvSpPr>
        <p:spPr>
          <a:xfrm>
            <a:off x="0" y="5875644"/>
            <a:ext cx="8222654" cy="3992256"/>
          </a:xfrm>
          <a:custGeom>
            <a:avLst/>
            <a:gdLst/>
            <a:ahLst/>
            <a:cxnLst/>
            <a:rect l="l" t="t" r="r" b="b"/>
            <a:pathLst>
              <a:path w="7609696" h="2691639">
                <a:moveTo>
                  <a:pt x="0" y="0"/>
                </a:moveTo>
                <a:lnTo>
                  <a:pt x="7609696" y="0"/>
                </a:lnTo>
                <a:lnTo>
                  <a:pt x="7609696" y="2691640"/>
                </a:lnTo>
                <a:lnTo>
                  <a:pt x="0" y="2691640"/>
                </a:lnTo>
                <a:lnTo>
                  <a:pt x="0" y="0"/>
                </a:lnTo>
                <a:close/>
              </a:path>
            </a:pathLst>
          </a:custGeom>
          <a:blipFill>
            <a:blip r:embed="rId6"/>
            <a:stretch>
              <a:fillRect/>
            </a:stretch>
          </a:blipFill>
        </p:spPr>
        <p:txBody>
          <a:bodyPr/>
          <a:lstStyle/>
          <a:p>
            <a:endParaRPr lang="en-US"/>
          </a:p>
        </p:txBody>
      </p:sp>
      <p:sp>
        <p:nvSpPr>
          <p:cNvPr id="6" name="Freeform 6"/>
          <p:cNvSpPr/>
          <p:nvPr/>
        </p:nvSpPr>
        <p:spPr>
          <a:xfrm>
            <a:off x="6879522" y="5220134"/>
            <a:ext cx="7964039" cy="2568607"/>
          </a:xfrm>
          <a:custGeom>
            <a:avLst/>
            <a:gdLst/>
            <a:ahLst/>
            <a:cxnLst/>
            <a:rect l="l" t="t" r="r" b="b"/>
            <a:pathLst>
              <a:path w="7964039" h="2568607">
                <a:moveTo>
                  <a:pt x="0" y="0"/>
                </a:moveTo>
                <a:lnTo>
                  <a:pt x="7964039" y="0"/>
                </a:lnTo>
                <a:lnTo>
                  <a:pt x="7964039" y="2568607"/>
                </a:lnTo>
                <a:lnTo>
                  <a:pt x="0" y="2568607"/>
                </a:lnTo>
                <a:lnTo>
                  <a:pt x="0" y="0"/>
                </a:lnTo>
                <a:close/>
              </a:path>
            </a:pathLst>
          </a:custGeom>
          <a:blipFill>
            <a:blip r:embed="rId7"/>
            <a:stretch>
              <a:fillRect/>
            </a:stretch>
          </a:blipFill>
        </p:spPr>
        <p:txBody>
          <a:bodyPr/>
          <a:lstStyle/>
          <a:p>
            <a:endParaRPr lang="en-US"/>
          </a:p>
        </p:txBody>
      </p:sp>
      <p:sp>
        <p:nvSpPr>
          <p:cNvPr id="7" name="Freeform 7"/>
          <p:cNvSpPr/>
          <p:nvPr/>
        </p:nvSpPr>
        <p:spPr>
          <a:xfrm>
            <a:off x="8446323" y="7470783"/>
            <a:ext cx="8795357" cy="2562191"/>
          </a:xfrm>
          <a:custGeom>
            <a:avLst/>
            <a:gdLst/>
            <a:ahLst/>
            <a:cxnLst/>
            <a:rect l="l" t="t" r="r" b="b"/>
            <a:pathLst>
              <a:path w="8795357" h="2562191">
                <a:moveTo>
                  <a:pt x="0" y="0"/>
                </a:moveTo>
                <a:lnTo>
                  <a:pt x="8795358" y="0"/>
                </a:lnTo>
                <a:lnTo>
                  <a:pt x="8795358" y="2562191"/>
                </a:lnTo>
                <a:lnTo>
                  <a:pt x="0" y="2562191"/>
                </a:lnTo>
                <a:lnTo>
                  <a:pt x="0" y="0"/>
                </a:lnTo>
                <a:close/>
              </a:path>
            </a:pathLst>
          </a:custGeom>
          <a:blipFill>
            <a:blip r:embed="rId8"/>
            <a:stretch>
              <a:fillRect/>
            </a:stretch>
          </a:blipFill>
        </p:spPr>
        <p:txBody>
          <a:bodyPr/>
          <a:lstStyle/>
          <a:p>
            <a:endParaRPr lang="en-US"/>
          </a:p>
        </p:txBody>
      </p:sp>
      <p:sp>
        <p:nvSpPr>
          <p:cNvPr id="8" name="TextBox 8"/>
          <p:cNvSpPr txBox="1"/>
          <p:nvPr/>
        </p:nvSpPr>
        <p:spPr>
          <a:xfrm>
            <a:off x="1028700" y="2654184"/>
            <a:ext cx="9036647" cy="2590800"/>
          </a:xfrm>
          <a:prstGeom prst="rect">
            <a:avLst/>
          </a:prstGeom>
        </p:spPr>
        <p:txBody>
          <a:bodyPr lIns="0" tIns="0" rIns="0" bIns="0" rtlCol="0" anchor="t">
            <a:spAutoFit/>
          </a:bodyPr>
          <a:lstStyle/>
          <a:p>
            <a:pPr>
              <a:lnSpc>
                <a:spcPts val="4199"/>
              </a:lnSpc>
            </a:pPr>
            <a:r>
              <a:rPr lang="en-US" sz="2999" dirty="0">
                <a:solidFill>
                  <a:srgbClr val="FFFFFF"/>
                </a:solidFill>
                <a:latin typeface="Anton"/>
              </a:rPr>
              <a:t>Property Tax Relief</a:t>
            </a:r>
          </a:p>
          <a:p>
            <a:pPr>
              <a:lnSpc>
                <a:spcPts val="4199"/>
              </a:lnSpc>
            </a:pPr>
            <a:r>
              <a:rPr lang="en-US" sz="2999" dirty="0">
                <a:solidFill>
                  <a:srgbClr val="FFFFFF"/>
                </a:solidFill>
                <a:latin typeface="Anton"/>
              </a:rPr>
              <a:t>Big vs. Small Taxpayers</a:t>
            </a:r>
          </a:p>
          <a:p>
            <a:pPr>
              <a:lnSpc>
                <a:spcPts val="4199"/>
              </a:lnSpc>
            </a:pPr>
            <a:r>
              <a:rPr lang="en-US" sz="2999" dirty="0">
                <a:solidFill>
                  <a:srgbClr val="FFFFFF"/>
                </a:solidFill>
                <a:latin typeface="Anton"/>
              </a:rPr>
              <a:t>Voting &amp; Appraisals Districts vs. Valuation Methodology</a:t>
            </a:r>
          </a:p>
          <a:p>
            <a:pPr>
              <a:lnSpc>
                <a:spcPts val="4199"/>
              </a:lnSpc>
            </a:pPr>
            <a:r>
              <a:rPr lang="en-US" sz="2999" dirty="0">
                <a:solidFill>
                  <a:srgbClr val="FFFFFF"/>
                </a:solidFill>
                <a:latin typeface="Anton"/>
              </a:rPr>
              <a:t>Economic Development (Sound Bites vs. Competition)</a:t>
            </a:r>
          </a:p>
          <a:p>
            <a:pPr>
              <a:lnSpc>
                <a:spcPts val="4199"/>
              </a:lnSpc>
            </a:pPr>
            <a:r>
              <a:rPr lang="en-US" sz="2999" dirty="0">
                <a:solidFill>
                  <a:srgbClr val="FFFFFF"/>
                </a:solidFill>
                <a:latin typeface="Anton"/>
              </a:rPr>
              <a:t>New Technologies vs. Polarized Politics</a:t>
            </a:r>
          </a:p>
        </p:txBody>
      </p:sp>
      <p:sp>
        <p:nvSpPr>
          <p:cNvPr id="9" name="TextBox 9"/>
          <p:cNvSpPr txBox="1"/>
          <p:nvPr/>
        </p:nvSpPr>
        <p:spPr>
          <a:xfrm>
            <a:off x="738829" y="988679"/>
            <a:ext cx="7732546" cy="965325"/>
          </a:xfrm>
          <a:prstGeom prst="rect">
            <a:avLst/>
          </a:prstGeom>
        </p:spPr>
        <p:txBody>
          <a:bodyPr lIns="0" tIns="0" rIns="0" bIns="0" rtlCol="0" anchor="t">
            <a:spAutoFit/>
          </a:bodyPr>
          <a:lstStyle/>
          <a:p>
            <a:pPr>
              <a:lnSpc>
                <a:spcPts val="6853"/>
              </a:lnSpc>
            </a:pPr>
            <a:r>
              <a:rPr lang="en-US" sz="8357">
                <a:solidFill>
                  <a:srgbClr val="4976C8"/>
                </a:solidFill>
                <a:latin typeface="Anton"/>
              </a:rPr>
              <a:t>POLITICS vs. POLICY</a:t>
            </a:r>
          </a:p>
        </p:txBody>
      </p:sp>
      <p:sp>
        <p:nvSpPr>
          <p:cNvPr id="10" name="TextBox 10"/>
          <p:cNvSpPr txBox="1"/>
          <p:nvPr/>
        </p:nvSpPr>
        <p:spPr>
          <a:xfrm>
            <a:off x="9502369" y="988679"/>
            <a:ext cx="3677312" cy="965325"/>
          </a:xfrm>
          <a:prstGeom prst="rect">
            <a:avLst/>
          </a:prstGeom>
        </p:spPr>
        <p:txBody>
          <a:bodyPr lIns="0" tIns="0" rIns="0" bIns="0" rtlCol="0" anchor="t">
            <a:spAutoFit/>
          </a:bodyPr>
          <a:lstStyle/>
          <a:p>
            <a:pPr>
              <a:lnSpc>
                <a:spcPts val="6853"/>
              </a:lnSpc>
            </a:pPr>
            <a:r>
              <a:rPr lang="en-US" sz="8357">
                <a:solidFill>
                  <a:srgbClr val="D92038"/>
                </a:solidFill>
                <a:latin typeface="Anton"/>
              </a:rPr>
              <a:t>Texas</a:t>
            </a:r>
          </a:p>
        </p:txBody>
      </p:sp>
      <p:sp>
        <p:nvSpPr>
          <p:cNvPr id="11" name="Freeform 9">
            <a:extLst>
              <a:ext uri="{FF2B5EF4-FFF2-40B4-BE49-F238E27FC236}">
                <a16:creationId xmlns:a16="http://schemas.microsoft.com/office/drawing/2014/main" id="{E1B53225-205B-2CA7-7510-C526A2D1A05E}"/>
              </a:ext>
            </a:extLst>
          </p:cNvPr>
          <p:cNvSpPr/>
          <p:nvPr/>
        </p:nvSpPr>
        <p:spPr>
          <a:xfrm>
            <a:off x="10065347" y="4250420"/>
            <a:ext cx="7373674" cy="2250649"/>
          </a:xfrm>
          <a:custGeom>
            <a:avLst/>
            <a:gdLst/>
            <a:ahLst/>
            <a:cxnLst/>
            <a:rect l="l" t="t" r="r" b="b"/>
            <a:pathLst>
              <a:path w="7373674" h="2250649">
                <a:moveTo>
                  <a:pt x="0" y="0"/>
                </a:moveTo>
                <a:lnTo>
                  <a:pt x="7373675" y="0"/>
                </a:lnTo>
                <a:lnTo>
                  <a:pt x="7373675" y="2250650"/>
                </a:lnTo>
                <a:lnTo>
                  <a:pt x="0" y="2250650"/>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5145051" y="494271"/>
            <a:ext cx="2577804" cy="754593"/>
          </a:xfrm>
          <a:custGeom>
            <a:avLst/>
            <a:gdLst/>
            <a:ahLst/>
            <a:cxnLst/>
            <a:rect l="l" t="t" r="r" b="b"/>
            <a:pathLst>
              <a:path w="2577804" h="754593">
                <a:moveTo>
                  <a:pt x="0" y="0"/>
                </a:moveTo>
                <a:lnTo>
                  <a:pt x="2577804" y="0"/>
                </a:lnTo>
                <a:lnTo>
                  <a:pt x="2577804" y="754594"/>
                </a:lnTo>
                <a:lnTo>
                  <a:pt x="0" y="754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AutoShape 3"/>
          <p:cNvSpPr/>
          <p:nvPr/>
        </p:nvSpPr>
        <p:spPr>
          <a:xfrm>
            <a:off x="8528130" y="493516"/>
            <a:ext cx="0" cy="1510697"/>
          </a:xfrm>
          <a:prstGeom prst="line">
            <a:avLst/>
          </a:prstGeom>
          <a:ln w="38100" cap="flat">
            <a:solidFill>
              <a:srgbClr val="FFFFFF"/>
            </a:solidFill>
            <a:prstDash val="solid"/>
            <a:headEnd type="none" w="sm" len="sm"/>
            <a:tailEnd type="none" w="sm" len="sm"/>
          </a:ln>
        </p:spPr>
        <p:txBody>
          <a:bodyPr/>
          <a:lstStyle/>
          <a:p>
            <a:endParaRPr lang="en-US"/>
          </a:p>
        </p:txBody>
      </p:sp>
      <p:sp>
        <p:nvSpPr>
          <p:cNvPr id="4" name="TextBox 4"/>
          <p:cNvSpPr txBox="1"/>
          <p:nvPr/>
        </p:nvSpPr>
        <p:spPr>
          <a:xfrm>
            <a:off x="9042480" y="988679"/>
            <a:ext cx="3677312" cy="965325"/>
          </a:xfrm>
          <a:prstGeom prst="rect">
            <a:avLst/>
          </a:prstGeom>
        </p:spPr>
        <p:txBody>
          <a:bodyPr lIns="0" tIns="0" rIns="0" bIns="0" rtlCol="0" anchor="t">
            <a:spAutoFit/>
          </a:bodyPr>
          <a:lstStyle/>
          <a:p>
            <a:pPr>
              <a:lnSpc>
                <a:spcPts val="6853"/>
              </a:lnSpc>
            </a:pPr>
            <a:r>
              <a:rPr lang="en-US" sz="8357">
                <a:solidFill>
                  <a:srgbClr val="D92038"/>
                </a:solidFill>
                <a:latin typeface="Anton"/>
              </a:rPr>
              <a:t>Engage</a:t>
            </a:r>
          </a:p>
        </p:txBody>
      </p:sp>
      <p:sp>
        <p:nvSpPr>
          <p:cNvPr id="5" name="TextBox 5"/>
          <p:cNvSpPr txBox="1"/>
          <p:nvPr/>
        </p:nvSpPr>
        <p:spPr>
          <a:xfrm>
            <a:off x="738829" y="988679"/>
            <a:ext cx="7274951" cy="965325"/>
          </a:xfrm>
          <a:prstGeom prst="rect">
            <a:avLst/>
          </a:prstGeom>
        </p:spPr>
        <p:txBody>
          <a:bodyPr lIns="0" tIns="0" rIns="0" bIns="0" rtlCol="0" anchor="t">
            <a:spAutoFit/>
          </a:bodyPr>
          <a:lstStyle/>
          <a:p>
            <a:pPr>
              <a:lnSpc>
                <a:spcPts val="6853"/>
              </a:lnSpc>
            </a:pPr>
            <a:r>
              <a:rPr lang="en-US" sz="8357">
                <a:solidFill>
                  <a:srgbClr val="4976C8"/>
                </a:solidFill>
                <a:latin typeface="Anton"/>
              </a:rPr>
              <a:t>What can we do?</a:t>
            </a:r>
          </a:p>
        </p:txBody>
      </p:sp>
      <p:sp>
        <p:nvSpPr>
          <p:cNvPr id="6" name="TextBox 6"/>
          <p:cNvSpPr txBox="1"/>
          <p:nvPr/>
        </p:nvSpPr>
        <p:spPr>
          <a:xfrm>
            <a:off x="2325318" y="2703855"/>
            <a:ext cx="6052999" cy="2439645"/>
          </a:xfrm>
          <a:prstGeom prst="rect">
            <a:avLst/>
          </a:prstGeom>
        </p:spPr>
        <p:txBody>
          <a:bodyPr lIns="0" tIns="0" rIns="0" bIns="0" rtlCol="0" anchor="t">
            <a:spAutoFit/>
          </a:bodyPr>
          <a:lstStyle/>
          <a:p>
            <a:pPr algn="ctr">
              <a:lnSpc>
                <a:spcPts val="20030"/>
              </a:lnSpc>
            </a:pPr>
            <a:r>
              <a:rPr lang="en-US" sz="14307">
                <a:solidFill>
                  <a:srgbClr val="D92038"/>
                </a:solidFill>
                <a:latin typeface="Anton"/>
              </a:rPr>
              <a:t>480,176</a:t>
            </a:r>
          </a:p>
        </p:txBody>
      </p:sp>
      <p:sp>
        <p:nvSpPr>
          <p:cNvPr id="7" name="TextBox 7"/>
          <p:cNvSpPr txBox="1"/>
          <p:nvPr/>
        </p:nvSpPr>
        <p:spPr>
          <a:xfrm>
            <a:off x="9909683" y="2703855"/>
            <a:ext cx="6052999" cy="2439645"/>
          </a:xfrm>
          <a:prstGeom prst="rect">
            <a:avLst/>
          </a:prstGeom>
        </p:spPr>
        <p:txBody>
          <a:bodyPr lIns="0" tIns="0" rIns="0" bIns="0" rtlCol="0" anchor="t">
            <a:spAutoFit/>
          </a:bodyPr>
          <a:lstStyle/>
          <a:p>
            <a:pPr algn="ctr">
              <a:lnSpc>
                <a:spcPts val="20030"/>
              </a:lnSpc>
            </a:pPr>
            <a:r>
              <a:rPr lang="en-US" sz="14307">
                <a:solidFill>
                  <a:srgbClr val="D92038"/>
                </a:solidFill>
                <a:latin typeface="Anton"/>
              </a:rPr>
              <a:t>1.4M</a:t>
            </a:r>
          </a:p>
        </p:txBody>
      </p:sp>
      <p:sp>
        <p:nvSpPr>
          <p:cNvPr id="8" name="TextBox 8"/>
          <p:cNvSpPr txBox="1"/>
          <p:nvPr/>
        </p:nvSpPr>
        <p:spPr>
          <a:xfrm>
            <a:off x="2995930" y="5086350"/>
            <a:ext cx="4711774" cy="537845"/>
          </a:xfrm>
          <a:prstGeom prst="rect">
            <a:avLst/>
          </a:prstGeom>
        </p:spPr>
        <p:txBody>
          <a:bodyPr lIns="0" tIns="0" rIns="0" bIns="0" rtlCol="0" anchor="t">
            <a:spAutoFit/>
          </a:bodyPr>
          <a:lstStyle/>
          <a:p>
            <a:pPr algn="ctr">
              <a:lnSpc>
                <a:spcPts val="4480"/>
              </a:lnSpc>
            </a:pPr>
            <a:r>
              <a:rPr lang="en-US" sz="3200">
                <a:solidFill>
                  <a:srgbClr val="D92038"/>
                </a:solidFill>
                <a:latin typeface="Anton"/>
              </a:rPr>
              <a:t>direct employees</a:t>
            </a:r>
          </a:p>
        </p:txBody>
      </p:sp>
      <p:sp>
        <p:nvSpPr>
          <p:cNvPr id="9" name="TextBox 9"/>
          <p:cNvSpPr txBox="1"/>
          <p:nvPr/>
        </p:nvSpPr>
        <p:spPr>
          <a:xfrm>
            <a:off x="10580296" y="5086350"/>
            <a:ext cx="4711774" cy="537845"/>
          </a:xfrm>
          <a:prstGeom prst="rect">
            <a:avLst/>
          </a:prstGeom>
        </p:spPr>
        <p:txBody>
          <a:bodyPr lIns="0" tIns="0" rIns="0" bIns="0" rtlCol="0" anchor="t">
            <a:spAutoFit/>
          </a:bodyPr>
          <a:lstStyle/>
          <a:p>
            <a:pPr algn="ctr">
              <a:lnSpc>
                <a:spcPts val="4480"/>
              </a:lnSpc>
            </a:pPr>
            <a:r>
              <a:rPr lang="en-US" sz="3200">
                <a:solidFill>
                  <a:srgbClr val="D92038"/>
                </a:solidFill>
                <a:latin typeface="Anton"/>
              </a:rPr>
              <a:t>indirect employees</a:t>
            </a:r>
          </a:p>
        </p:txBody>
      </p:sp>
      <p:sp>
        <p:nvSpPr>
          <p:cNvPr id="10" name="TextBox 10"/>
          <p:cNvSpPr txBox="1"/>
          <p:nvPr/>
        </p:nvSpPr>
        <p:spPr>
          <a:xfrm>
            <a:off x="4015397" y="6245769"/>
            <a:ext cx="10257205" cy="3175635"/>
          </a:xfrm>
          <a:prstGeom prst="rect">
            <a:avLst/>
          </a:prstGeom>
        </p:spPr>
        <p:txBody>
          <a:bodyPr lIns="0" tIns="0" rIns="0" bIns="0" rtlCol="0" anchor="t">
            <a:spAutoFit/>
          </a:bodyPr>
          <a:lstStyle/>
          <a:p>
            <a:pPr algn="ctr">
              <a:lnSpc>
                <a:spcPts val="5040"/>
              </a:lnSpc>
            </a:pPr>
            <a:r>
              <a:rPr lang="en-US" sz="3600">
                <a:solidFill>
                  <a:srgbClr val="FFFFFF"/>
                </a:solidFill>
                <a:latin typeface="Anton"/>
              </a:rPr>
              <a:t>Engage in local politics</a:t>
            </a:r>
          </a:p>
          <a:p>
            <a:pPr algn="ctr">
              <a:lnSpc>
                <a:spcPts val="5040"/>
              </a:lnSpc>
            </a:pPr>
            <a:r>
              <a:rPr lang="en-US" sz="3600">
                <a:solidFill>
                  <a:srgbClr val="FFFFFF"/>
                </a:solidFill>
                <a:latin typeface="Anton"/>
              </a:rPr>
              <a:t>Become an energy advocate</a:t>
            </a:r>
          </a:p>
          <a:p>
            <a:pPr algn="ctr">
              <a:lnSpc>
                <a:spcPts val="5040"/>
              </a:lnSpc>
            </a:pPr>
            <a:r>
              <a:rPr lang="en-US" sz="3600">
                <a:solidFill>
                  <a:srgbClr val="FFFFFF"/>
                </a:solidFill>
                <a:latin typeface="Anton"/>
              </a:rPr>
              <a:t>Vote in every election</a:t>
            </a:r>
          </a:p>
          <a:p>
            <a:pPr algn="ctr">
              <a:lnSpc>
                <a:spcPts val="5040"/>
              </a:lnSpc>
            </a:pPr>
            <a:r>
              <a:rPr lang="en-US" sz="3600">
                <a:solidFill>
                  <a:srgbClr val="FFFFFF"/>
                </a:solidFill>
                <a:latin typeface="Anton"/>
              </a:rPr>
              <a:t>Participate in Texas Energy Day at the Capitol</a:t>
            </a:r>
          </a:p>
          <a:p>
            <a:pPr algn="ctr">
              <a:lnSpc>
                <a:spcPts val="5040"/>
              </a:lnSpc>
            </a:pPr>
            <a:r>
              <a:rPr lang="en-US" sz="3600">
                <a:solidFill>
                  <a:srgbClr val="FFFFFF"/>
                </a:solidFill>
                <a:latin typeface="Anton"/>
              </a:rPr>
              <a:t>Text “TXOGA” to 52886 for industry updates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898631" y="2438839"/>
            <a:ext cx="16490738" cy="7182607"/>
          </a:xfrm>
          <a:prstGeom prst="rect">
            <a:avLst/>
          </a:prstGeom>
        </p:spPr>
        <p:txBody>
          <a:bodyPr lIns="0" tIns="0" rIns="0" bIns="0" rtlCol="0" anchor="t">
            <a:spAutoFit/>
          </a:bodyPr>
          <a:lstStyle/>
          <a:p>
            <a:pPr algn="ctr">
              <a:lnSpc>
                <a:spcPts val="14615"/>
              </a:lnSpc>
            </a:pPr>
            <a:r>
              <a:rPr lang="en-US" sz="5400" dirty="0">
                <a:solidFill>
                  <a:srgbClr val="4976C8"/>
                </a:solidFill>
                <a:latin typeface="Anton"/>
              </a:rPr>
              <a:t>“Do you want to know who you are? </a:t>
            </a:r>
          </a:p>
          <a:p>
            <a:pPr algn="ctr">
              <a:lnSpc>
                <a:spcPts val="14615"/>
              </a:lnSpc>
            </a:pPr>
            <a:r>
              <a:rPr lang="en-US" sz="9600" dirty="0">
                <a:solidFill>
                  <a:srgbClr val="4976C8"/>
                </a:solidFill>
                <a:latin typeface="Anton"/>
              </a:rPr>
              <a:t>Don't ask. Act! </a:t>
            </a:r>
          </a:p>
          <a:p>
            <a:pPr algn="ctr">
              <a:lnSpc>
                <a:spcPts val="14615"/>
              </a:lnSpc>
            </a:pPr>
            <a:r>
              <a:rPr lang="en-US" sz="5400" dirty="0">
                <a:solidFill>
                  <a:srgbClr val="4976C8"/>
                </a:solidFill>
                <a:latin typeface="Anton"/>
              </a:rPr>
              <a:t>Action will delineate and define you.”</a:t>
            </a:r>
          </a:p>
          <a:p>
            <a:pPr algn="ctr">
              <a:lnSpc>
                <a:spcPts val="14615"/>
              </a:lnSpc>
            </a:pPr>
            <a:endParaRPr lang="en-US" sz="4800" i="1" dirty="0">
              <a:solidFill>
                <a:schemeClr val="bg1"/>
              </a:solidFill>
              <a:latin typeface="Anton"/>
            </a:endParaRPr>
          </a:p>
        </p:txBody>
      </p:sp>
      <p:sp>
        <p:nvSpPr>
          <p:cNvPr id="3" name="Freeform 3"/>
          <p:cNvSpPr/>
          <p:nvPr/>
        </p:nvSpPr>
        <p:spPr>
          <a:xfrm>
            <a:off x="7855098" y="651403"/>
            <a:ext cx="2577804" cy="754593"/>
          </a:xfrm>
          <a:custGeom>
            <a:avLst/>
            <a:gdLst/>
            <a:ahLst/>
            <a:cxnLst/>
            <a:rect l="l" t="t" r="r" b="b"/>
            <a:pathLst>
              <a:path w="2577804" h="754593">
                <a:moveTo>
                  <a:pt x="0" y="0"/>
                </a:moveTo>
                <a:lnTo>
                  <a:pt x="2577804" y="0"/>
                </a:lnTo>
                <a:lnTo>
                  <a:pt x="2577804" y="754594"/>
                </a:lnTo>
                <a:lnTo>
                  <a:pt x="0" y="7545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898631" y="4427650"/>
            <a:ext cx="16490738" cy="2069875"/>
          </a:xfrm>
          <a:prstGeom prst="rect">
            <a:avLst/>
          </a:prstGeom>
        </p:spPr>
        <p:txBody>
          <a:bodyPr lIns="0" tIns="0" rIns="0" bIns="0" rtlCol="0" anchor="t">
            <a:spAutoFit/>
          </a:bodyPr>
          <a:lstStyle/>
          <a:p>
            <a:pPr algn="ctr">
              <a:lnSpc>
                <a:spcPts val="14615"/>
              </a:lnSpc>
            </a:pPr>
            <a:r>
              <a:rPr lang="en-US" sz="17824" b="1" dirty="0">
                <a:solidFill>
                  <a:schemeClr val="accent1">
                    <a:lumMod val="60000"/>
                    <a:lumOff val="40000"/>
                  </a:schemeClr>
                </a:solidFill>
                <a:latin typeface="Anton"/>
              </a:rPr>
              <a:t>Questions?</a:t>
            </a:r>
          </a:p>
        </p:txBody>
      </p:sp>
      <p:sp>
        <p:nvSpPr>
          <p:cNvPr id="3" name="Freeform 3"/>
          <p:cNvSpPr/>
          <p:nvPr/>
        </p:nvSpPr>
        <p:spPr>
          <a:xfrm>
            <a:off x="7855098" y="651403"/>
            <a:ext cx="2577804" cy="754593"/>
          </a:xfrm>
          <a:custGeom>
            <a:avLst/>
            <a:gdLst/>
            <a:ahLst/>
            <a:cxnLst/>
            <a:rect l="l" t="t" r="r" b="b"/>
            <a:pathLst>
              <a:path w="2577804" h="754593">
                <a:moveTo>
                  <a:pt x="0" y="0"/>
                </a:moveTo>
                <a:lnTo>
                  <a:pt x="2577804" y="0"/>
                </a:lnTo>
                <a:lnTo>
                  <a:pt x="2577804" y="754594"/>
                </a:lnTo>
                <a:lnTo>
                  <a:pt x="0" y="7545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7602408" y="8644760"/>
            <a:ext cx="3083184" cy="554715"/>
            <a:chOff x="0" y="0"/>
            <a:chExt cx="4110912" cy="739621"/>
          </a:xfrm>
        </p:grpSpPr>
        <p:sp>
          <p:nvSpPr>
            <p:cNvPr id="5" name="Freeform 5">
              <a:hlinkClick r:id="rId4" tooltip="https://www.instagram.com/txoga/"/>
            </p:cNvPr>
            <p:cNvSpPr/>
            <p:nvPr/>
          </p:nvSpPr>
          <p:spPr>
            <a:xfrm>
              <a:off x="791424" y="69051"/>
              <a:ext cx="601519" cy="601519"/>
            </a:xfrm>
            <a:custGeom>
              <a:avLst/>
              <a:gdLst/>
              <a:ahLst/>
              <a:cxnLst/>
              <a:rect l="l" t="t" r="r" b="b"/>
              <a:pathLst>
                <a:path w="601519" h="601519">
                  <a:moveTo>
                    <a:pt x="0" y="0"/>
                  </a:moveTo>
                  <a:lnTo>
                    <a:pt x="601519" y="0"/>
                  </a:lnTo>
                  <a:lnTo>
                    <a:pt x="601519" y="601519"/>
                  </a:lnTo>
                  <a:lnTo>
                    <a:pt x="0" y="6015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a:hlinkClick r:id="rId7" tooltip="https://www.facebook.com/TexasOilandGasAssociation/"/>
            </p:cNvPr>
            <p:cNvSpPr/>
            <p:nvPr/>
          </p:nvSpPr>
          <p:spPr>
            <a:xfrm>
              <a:off x="0" y="57396"/>
              <a:ext cx="615411" cy="613174"/>
            </a:xfrm>
            <a:custGeom>
              <a:avLst/>
              <a:gdLst/>
              <a:ahLst/>
              <a:cxnLst/>
              <a:rect l="l" t="t" r="r" b="b"/>
              <a:pathLst>
                <a:path w="615411" h="613174">
                  <a:moveTo>
                    <a:pt x="0" y="0"/>
                  </a:moveTo>
                  <a:lnTo>
                    <a:pt x="615411" y="0"/>
                  </a:lnTo>
                  <a:lnTo>
                    <a:pt x="615411" y="613174"/>
                  </a:lnTo>
                  <a:lnTo>
                    <a:pt x="0" y="6131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a:hlinkClick r:id="rId10" tooltip="https://www.linkedin.com/company/texas-oil-and-gas-association/"/>
            </p:cNvPr>
            <p:cNvSpPr/>
            <p:nvPr/>
          </p:nvSpPr>
          <p:spPr>
            <a:xfrm>
              <a:off x="3509392" y="69051"/>
              <a:ext cx="601519" cy="601519"/>
            </a:xfrm>
            <a:custGeom>
              <a:avLst/>
              <a:gdLst/>
              <a:ahLst/>
              <a:cxnLst/>
              <a:rect l="l" t="t" r="r" b="b"/>
              <a:pathLst>
                <a:path w="601519" h="601519">
                  <a:moveTo>
                    <a:pt x="0" y="0"/>
                  </a:moveTo>
                  <a:lnTo>
                    <a:pt x="601520" y="0"/>
                  </a:lnTo>
                  <a:lnTo>
                    <a:pt x="601520" y="601519"/>
                  </a:lnTo>
                  <a:lnTo>
                    <a:pt x="0" y="6015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a:hlinkClick r:id="rId13" tooltip="https://www.youtube.com/c/TexasOilGasAssociation"/>
            </p:cNvPr>
            <p:cNvSpPr/>
            <p:nvPr/>
          </p:nvSpPr>
          <p:spPr>
            <a:xfrm>
              <a:off x="1596553" y="69051"/>
              <a:ext cx="808765" cy="601519"/>
            </a:xfrm>
            <a:custGeom>
              <a:avLst/>
              <a:gdLst/>
              <a:ahLst/>
              <a:cxnLst/>
              <a:rect l="l" t="t" r="r" b="b"/>
              <a:pathLst>
                <a:path w="808765" h="601519">
                  <a:moveTo>
                    <a:pt x="0" y="0"/>
                  </a:moveTo>
                  <a:lnTo>
                    <a:pt x="808765" y="0"/>
                  </a:lnTo>
                  <a:lnTo>
                    <a:pt x="808765" y="601519"/>
                  </a:lnTo>
                  <a:lnTo>
                    <a:pt x="0" y="601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9" name="Freeform 9">
              <a:hlinkClick r:id="rId16" tooltip="https://twitter.com/TXOGA"/>
            </p:cNvPr>
            <p:cNvSpPr/>
            <p:nvPr/>
          </p:nvSpPr>
          <p:spPr>
            <a:xfrm>
              <a:off x="2603020" y="0"/>
              <a:ext cx="739621" cy="739621"/>
            </a:xfrm>
            <a:custGeom>
              <a:avLst/>
              <a:gdLst/>
              <a:ahLst/>
              <a:cxnLst/>
              <a:rect l="l" t="t" r="r" b="b"/>
              <a:pathLst>
                <a:path w="739621" h="739621">
                  <a:moveTo>
                    <a:pt x="0" y="0"/>
                  </a:moveTo>
                  <a:lnTo>
                    <a:pt x="739621" y="0"/>
                  </a:lnTo>
                  <a:lnTo>
                    <a:pt x="739621" y="739621"/>
                  </a:lnTo>
                  <a:lnTo>
                    <a:pt x="0" y="73962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sp>
        <p:nvSpPr>
          <p:cNvPr id="10" name="TextBox 10"/>
          <p:cNvSpPr txBox="1"/>
          <p:nvPr/>
        </p:nvSpPr>
        <p:spPr>
          <a:xfrm>
            <a:off x="7216798" y="8058797"/>
            <a:ext cx="3854404" cy="438120"/>
          </a:xfrm>
          <a:prstGeom prst="rect">
            <a:avLst/>
          </a:prstGeom>
        </p:spPr>
        <p:txBody>
          <a:bodyPr lIns="0" tIns="0" rIns="0" bIns="0" rtlCol="0" anchor="t">
            <a:spAutoFit/>
          </a:bodyPr>
          <a:lstStyle/>
          <a:p>
            <a:pPr algn="ctr">
              <a:lnSpc>
                <a:spcPts val="3639"/>
              </a:lnSpc>
            </a:pPr>
            <a:r>
              <a:rPr lang="en-US" sz="2599">
                <a:solidFill>
                  <a:srgbClr val="FFFFFF"/>
                </a:solidFill>
                <a:latin typeface="Anton"/>
              </a:rPr>
              <a:t>Follow us on Social Media</a:t>
            </a:r>
          </a:p>
        </p:txBody>
      </p:sp>
      <p:sp>
        <p:nvSpPr>
          <p:cNvPr id="11" name="TextBox 11"/>
          <p:cNvSpPr txBox="1"/>
          <p:nvPr/>
        </p:nvSpPr>
        <p:spPr>
          <a:xfrm>
            <a:off x="7887529" y="9298867"/>
            <a:ext cx="2512942" cy="438120"/>
          </a:xfrm>
          <a:prstGeom prst="rect">
            <a:avLst/>
          </a:prstGeom>
        </p:spPr>
        <p:txBody>
          <a:bodyPr lIns="0" tIns="0" rIns="0" bIns="0" rtlCol="0" anchor="t">
            <a:spAutoFit/>
          </a:bodyPr>
          <a:lstStyle/>
          <a:p>
            <a:pPr algn="ctr">
              <a:lnSpc>
                <a:spcPts val="3639"/>
              </a:lnSpc>
            </a:pPr>
            <a:r>
              <a:rPr lang="en-US" sz="2599">
                <a:solidFill>
                  <a:srgbClr val="FFFFFF"/>
                </a:solidFill>
                <a:latin typeface="Anton"/>
              </a:rPr>
              <a:t>@TXOGA</a:t>
            </a:r>
          </a:p>
        </p:txBody>
      </p:sp>
    </p:spTree>
    <p:extLst>
      <p:ext uri="{BB962C8B-B14F-4D97-AF65-F5344CB8AC3E}">
        <p14:creationId xmlns:p14="http://schemas.microsoft.com/office/powerpoint/2010/main" val="399892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7639144" y="8726302"/>
            <a:ext cx="3009712" cy="881025"/>
          </a:xfrm>
          <a:custGeom>
            <a:avLst/>
            <a:gdLst/>
            <a:ahLst/>
            <a:cxnLst/>
            <a:rect l="l" t="t" r="r" b="b"/>
            <a:pathLst>
              <a:path w="3009712" h="881025">
                <a:moveTo>
                  <a:pt x="0" y="0"/>
                </a:moveTo>
                <a:lnTo>
                  <a:pt x="3009712" y="0"/>
                </a:lnTo>
                <a:lnTo>
                  <a:pt x="3009712" y="881025"/>
                </a:lnTo>
                <a:lnTo>
                  <a:pt x="0" y="8810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3997007" y="984549"/>
            <a:ext cx="10293986" cy="9402850"/>
            <a:chOff x="0" y="406501"/>
            <a:chExt cx="13725314" cy="12537134"/>
          </a:xfrm>
        </p:grpSpPr>
        <p:sp>
          <p:nvSpPr>
            <p:cNvPr id="4" name="TextBox 4"/>
            <p:cNvSpPr txBox="1"/>
            <p:nvPr/>
          </p:nvSpPr>
          <p:spPr>
            <a:xfrm>
              <a:off x="0" y="3919769"/>
              <a:ext cx="13725314" cy="9023866"/>
            </a:xfrm>
            <a:prstGeom prst="rect">
              <a:avLst/>
            </a:prstGeom>
          </p:spPr>
          <p:txBody>
            <a:bodyPr lIns="0" tIns="0" rIns="0" bIns="0" rtlCol="0" anchor="t">
              <a:spAutoFit/>
            </a:bodyPr>
            <a:lstStyle/>
            <a:p>
              <a:pPr>
                <a:lnSpc>
                  <a:spcPts val="45473"/>
                </a:lnSpc>
              </a:pPr>
              <a:r>
                <a:rPr lang="en-US" sz="52876" dirty="0">
                  <a:solidFill>
                    <a:srgbClr val="4976C8"/>
                  </a:solidFill>
                  <a:latin typeface="AC Compacta"/>
                </a:rPr>
                <a:t>2023</a:t>
              </a:r>
            </a:p>
          </p:txBody>
        </p:sp>
        <p:sp>
          <p:nvSpPr>
            <p:cNvPr id="5" name="TextBox 5"/>
            <p:cNvSpPr txBox="1"/>
            <p:nvPr/>
          </p:nvSpPr>
          <p:spPr>
            <a:xfrm>
              <a:off x="1226151" y="406501"/>
              <a:ext cx="11526943" cy="2632601"/>
            </a:xfrm>
            <a:prstGeom prst="rect">
              <a:avLst/>
            </a:prstGeom>
          </p:spPr>
          <p:txBody>
            <a:bodyPr lIns="0" tIns="0" rIns="0" bIns="0" rtlCol="0" anchor="t">
              <a:spAutoFit/>
            </a:bodyPr>
            <a:lstStyle/>
            <a:p>
              <a:pPr>
                <a:lnSpc>
                  <a:spcPts val="5026"/>
                </a:lnSpc>
              </a:pPr>
              <a:r>
                <a:rPr lang="en-US" sz="6129" dirty="0">
                  <a:solidFill>
                    <a:srgbClr val="F1F1F1"/>
                  </a:solidFill>
                  <a:latin typeface="Agrandir Ultra-Bold"/>
                </a:rPr>
                <a:t>ANNUAL ENERGY</a:t>
              </a:r>
              <a:r>
                <a:rPr lang="en-US" sz="6129" dirty="0">
                  <a:solidFill>
                    <a:srgbClr val="D92038"/>
                  </a:solidFill>
                  <a:latin typeface="Agrandir Ultra-Bold"/>
                </a:rPr>
                <a:t> &amp;</a:t>
              </a:r>
              <a:r>
                <a:rPr lang="en-US" sz="6129" dirty="0">
                  <a:solidFill>
                    <a:srgbClr val="F1F1F1"/>
                  </a:solidFill>
                  <a:latin typeface="Agrandir Ultra-Bold"/>
                </a:rPr>
                <a:t> </a:t>
              </a:r>
            </a:p>
            <a:p>
              <a:pPr>
                <a:lnSpc>
                  <a:spcPts val="5026"/>
                </a:lnSpc>
              </a:pPr>
              <a:r>
                <a:rPr lang="en-US" sz="6129" dirty="0">
                  <a:solidFill>
                    <a:srgbClr val="F1F1F1"/>
                  </a:solidFill>
                  <a:latin typeface="Agrandir Ultra-Bold"/>
                </a:rPr>
                <a:t>ECONOMIC IMPACT </a:t>
              </a:r>
            </a:p>
            <a:p>
              <a:pPr>
                <a:lnSpc>
                  <a:spcPts val="5026"/>
                </a:lnSpc>
              </a:pPr>
              <a:r>
                <a:rPr lang="en-US" sz="6129" dirty="0">
                  <a:solidFill>
                    <a:srgbClr val="F1F1F1"/>
                  </a:solidFill>
                  <a:latin typeface="Agrandir Ultra-Bold"/>
                </a:rPr>
                <a:t>REPORT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7" name="TextBox 7"/>
          <p:cNvSpPr txBox="1"/>
          <p:nvPr/>
        </p:nvSpPr>
        <p:spPr>
          <a:xfrm>
            <a:off x="431796" y="5538888"/>
            <a:ext cx="17424407" cy="1601349"/>
          </a:xfrm>
          <a:prstGeom prst="rect">
            <a:avLst/>
          </a:prstGeom>
        </p:spPr>
        <p:txBody>
          <a:bodyPr lIns="0" tIns="0" rIns="0" bIns="0" rtlCol="0" anchor="t">
            <a:spAutoFit/>
          </a:bodyPr>
          <a:lstStyle/>
          <a:p>
            <a:pPr algn="ctr">
              <a:lnSpc>
                <a:spcPts val="12045"/>
              </a:lnSpc>
            </a:pPr>
            <a:r>
              <a:rPr lang="en-US" sz="12045">
                <a:solidFill>
                  <a:srgbClr val="D92038"/>
                </a:solidFill>
                <a:latin typeface="Rubik Mono"/>
              </a:rPr>
              <a:t>$26.3 billion</a:t>
            </a:r>
          </a:p>
        </p:txBody>
      </p:sp>
      <p:sp>
        <p:nvSpPr>
          <p:cNvPr id="8" name="TextBox 8"/>
          <p:cNvSpPr txBox="1"/>
          <p:nvPr/>
        </p:nvSpPr>
        <p:spPr>
          <a:xfrm>
            <a:off x="1402402" y="7450353"/>
            <a:ext cx="15483196" cy="748030"/>
          </a:xfrm>
          <a:prstGeom prst="rect">
            <a:avLst/>
          </a:prstGeom>
        </p:spPr>
        <p:txBody>
          <a:bodyPr lIns="0" tIns="0" rIns="0" bIns="0" rtlCol="0" anchor="t">
            <a:spAutoFit/>
          </a:bodyPr>
          <a:lstStyle/>
          <a:p>
            <a:pPr algn="ctr">
              <a:lnSpc>
                <a:spcPts val="6019"/>
              </a:lnSpc>
              <a:spcBef>
                <a:spcPct val="0"/>
              </a:spcBef>
            </a:pPr>
            <a:r>
              <a:rPr lang="en-US" sz="4299">
                <a:solidFill>
                  <a:srgbClr val="FFFFFF"/>
                </a:solidFill>
                <a:latin typeface="Rubik Semi-Bold"/>
              </a:rPr>
              <a:t> This number equates to more than </a:t>
            </a:r>
            <a:r>
              <a:rPr lang="en-US" sz="4299">
                <a:solidFill>
                  <a:srgbClr val="D92038"/>
                </a:solidFill>
                <a:latin typeface="Rubik Semi-Bold"/>
              </a:rPr>
              <a:t>$72 million</a:t>
            </a:r>
            <a:r>
              <a:rPr lang="en-US" sz="4299">
                <a:solidFill>
                  <a:srgbClr val="FFFFFF"/>
                </a:solidFill>
                <a:latin typeface="Rubik Semi-Bold"/>
              </a:rPr>
              <a:t> each day. </a:t>
            </a:r>
          </a:p>
        </p:txBody>
      </p:sp>
      <p:sp>
        <p:nvSpPr>
          <p:cNvPr id="9" name="TextBox 9"/>
          <p:cNvSpPr txBox="1"/>
          <p:nvPr/>
        </p:nvSpPr>
        <p:spPr>
          <a:xfrm>
            <a:off x="1941212" y="3394892"/>
            <a:ext cx="14405577" cy="1510030"/>
          </a:xfrm>
          <a:prstGeom prst="rect">
            <a:avLst/>
          </a:prstGeom>
        </p:spPr>
        <p:txBody>
          <a:bodyPr lIns="0" tIns="0" rIns="0" bIns="0" rtlCol="0" anchor="t">
            <a:spAutoFit/>
          </a:bodyPr>
          <a:lstStyle/>
          <a:p>
            <a:pPr algn="ctr">
              <a:lnSpc>
                <a:spcPts val="6019"/>
              </a:lnSpc>
              <a:spcBef>
                <a:spcPct val="0"/>
              </a:spcBef>
            </a:pPr>
            <a:r>
              <a:rPr lang="en-US" sz="4299">
                <a:solidFill>
                  <a:srgbClr val="F1F1F1"/>
                </a:solidFill>
                <a:latin typeface="Rubik Semi-Bold"/>
              </a:rPr>
              <a:t>In FY 2023, the Texas oil and natural gas industry paid state and local taxes and state royalties totaling</a:t>
            </a:r>
          </a:p>
        </p:txBody>
      </p:sp>
      <p:sp>
        <p:nvSpPr>
          <p:cNvPr id="10" name="AutoShape 3">
            <a:extLst>
              <a:ext uri="{FF2B5EF4-FFF2-40B4-BE49-F238E27FC236}">
                <a16:creationId xmlns:a16="http://schemas.microsoft.com/office/drawing/2014/main" id="{CDD97DBC-6406-5570-1245-B00E5DC935F4}"/>
              </a:ext>
            </a:extLst>
          </p:cNvPr>
          <p:cNvSpPr/>
          <p:nvPr/>
        </p:nvSpPr>
        <p:spPr>
          <a:xfrm>
            <a:off x="7759301" y="625265"/>
            <a:ext cx="0" cy="1032179"/>
          </a:xfrm>
          <a:prstGeom prst="line">
            <a:avLst/>
          </a:prstGeom>
          <a:ln w="23735" cap="flat">
            <a:solidFill>
              <a:srgbClr val="FFFFFF"/>
            </a:solidFill>
            <a:prstDash val="solid"/>
            <a:headEnd type="none" w="sm" len="sm"/>
            <a:tailEnd type="none" w="sm" len="sm"/>
          </a:ln>
        </p:spPr>
        <p:txBody>
          <a:bodyPr/>
          <a:lstStyle/>
          <a:p>
            <a:endParaRPr lang="en-US"/>
          </a:p>
        </p:txBody>
      </p:sp>
      <p:sp>
        <p:nvSpPr>
          <p:cNvPr id="11" name="Freeform 4">
            <a:extLst>
              <a:ext uri="{FF2B5EF4-FFF2-40B4-BE49-F238E27FC236}">
                <a16:creationId xmlns:a16="http://schemas.microsoft.com/office/drawing/2014/main" id="{4FB2FFA6-CE45-1F3E-1D21-D811ECF4FED7}"/>
              </a:ext>
            </a:extLst>
          </p:cNvPr>
          <p:cNvSpPr/>
          <p:nvPr/>
        </p:nvSpPr>
        <p:spPr>
          <a:xfrm>
            <a:off x="4794363" y="762517"/>
            <a:ext cx="2577804" cy="754594"/>
          </a:xfrm>
          <a:custGeom>
            <a:avLst/>
            <a:gdLst/>
            <a:ahLst/>
            <a:cxnLst/>
            <a:rect l="l" t="t" r="r" b="b"/>
            <a:pathLst>
              <a:path w="3437072" h="1006125">
                <a:moveTo>
                  <a:pt x="0" y="0"/>
                </a:moveTo>
                <a:lnTo>
                  <a:pt x="3437072" y="0"/>
                </a:lnTo>
                <a:lnTo>
                  <a:pt x="3437072" y="1006124"/>
                </a:lnTo>
                <a:lnTo>
                  <a:pt x="0" y="10061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5">
            <a:extLst>
              <a:ext uri="{FF2B5EF4-FFF2-40B4-BE49-F238E27FC236}">
                <a16:creationId xmlns:a16="http://schemas.microsoft.com/office/drawing/2014/main" id="{3313305F-421C-E6B4-B8B5-78980EFCC16F}"/>
              </a:ext>
            </a:extLst>
          </p:cNvPr>
          <p:cNvSpPr txBox="1"/>
          <p:nvPr/>
        </p:nvSpPr>
        <p:spPr>
          <a:xfrm>
            <a:off x="8229600" y="876301"/>
            <a:ext cx="1721610" cy="1131440"/>
          </a:xfrm>
          <a:prstGeom prst="rect">
            <a:avLst/>
          </a:prstGeom>
        </p:spPr>
        <p:txBody>
          <a:bodyPr lIns="0" tIns="0" rIns="0" bIns="0" rtlCol="0" anchor="t">
            <a:spAutoFit/>
          </a:bodyPr>
          <a:lstStyle/>
          <a:p>
            <a:pPr>
              <a:lnSpc>
                <a:spcPts val="7605"/>
              </a:lnSpc>
            </a:pPr>
            <a:r>
              <a:rPr lang="en-US" sz="8843" dirty="0">
                <a:solidFill>
                  <a:srgbClr val="4976C8"/>
                </a:solidFill>
                <a:latin typeface="AC Compacta"/>
              </a:rPr>
              <a:t>2023</a:t>
            </a:r>
          </a:p>
        </p:txBody>
      </p:sp>
      <p:sp>
        <p:nvSpPr>
          <p:cNvPr id="13" name="TextBox 6">
            <a:extLst>
              <a:ext uri="{FF2B5EF4-FFF2-40B4-BE49-F238E27FC236}">
                <a16:creationId xmlns:a16="http://schemas.microsoft.com/office/drawing/2014/main" id="{7913DE60-078E-970A-40EF-61E3CE2623F3}"/>
              </a:ext>
            </a:extLst>
          </p:cNvPr>
          <p:cNvSpPr txBox="1"/>
          <p:nvPr/>
        </p:nvSpPr>
        <p:spPr>
          <a:xfrm>
            <a:off x="9829800" y="788513"/>
            <a:ext cx="3672816" cy="830292"/>
          </a:xfrm>
          <a:prstGeom prst="rect">
            <a:avLst/>
          </a:prstGeom>
        </p:spPr>
        <p:txBody>
          <a:bodyPr lIns="0" tIns="0" rIns="0" bIns="0" rtlCol="0" anchor="t">
            <a:spAutoFit/>
          </a:bodyPr>
          <a:lstStyle/>
          <a:p>
            <a:pPr>
              <a:lnSpc>
                <a:spcPts val="2135"/>
              </a:lnSpc>
            </a:pPr>
            <a:r>
              <a:rPr lang="en-US" sz="2604" dirty="0">
                <a:solidFill>
                  <a:srgbClr val="F1F1F1"/>
                </a:solidFill>
                <a:latin typeface="Agrandir Ultra-Bold"/>
              </a:rPr>
              <a:t>ANNUAL ENERGY </a:t>
            </a:r>
            <a:r>
              <a:rPr lang="en-US" sz="2604" dirty="0">
                <a:solidFill>
                  <a:srgbClr val="D92038"/>
                </a:solidFill>
                <a:latin typeface="Agrandir Ultra-Bold"/>
              </a:rPr>
              <a:t>&amp;</a:t>
            </a:r>
            <a:r>
              <a:rPr lang="en-US" sz="2604" dirty="0">
                <a:solidFill>
                  <a:srgbClr val="F1F1F1"/>
                </a:solidFill>
                <a:latin typeface="Agrandir Ultra-Bold"/>
              </a:rPr>
              <a:t> </a:t>
            </a:r>
          </a:p>
          <a:p>
            <a:pPr>
              <a:lnSpc>
                <a:spcPts val="2135"/>
              </a:lnSpc>
            </a:pPr>
            <a:r>
              <a:rPr lang="en-US" sz="2604" dirty="0">
                <a:solidFill>
                  <a:srgbClr val="F1F1F1"/>
                </a:solidFill>
                <a:latin typeface="Agrandir Ultra-Bold"/>
              </a:rPr>
              <a:t>ECONOMIC IMPACT </a:t>
            </a:r>
          </a:p>
          <a:p>
            <a:pPr>
              <a:lnSpc>
                <a:spcPts val="2135"/>
              </a:lnSpc>
            </a:pPr>
            <a:r>
              <a:rPr lang="en-US" sz="2604" dirty="0">
                <a:solidFill>
                  <a:srgbClr val="F1F1F1"/>
                </a:solidFill>
                <a:latin typeface="Agrandir Ultra-Bold"/>
              </a:rPr>
              <a:t>REPORT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3"/>
          <a:stretch>
            <a:fillRect/>
          </a:stretch>
        </p:blipFill>
        <p:spPr>
          <a:xfrm>
            <a:off x="-594360" y="3265823"/>
            <a:ext cx="19476720" cy="8009596"/>
          </a:xfrm>
          <a:prstGeom prst="rect">
            <a:avLst/>
          </a:prstGeom>
        </p:spPr>
      </p:pic>
      <p:sp>
        <p:nvSpPr>
          <p:cNvPr id="8" name="TextBox 8"/>
          <p:cNvSpPr txBox="1"/>
          <p:nvPr/>
        </p:nvSpPr>
        <p:spPr>
          <a:xfrm>
            <a:off x="1603631" y="2238284"/>
            <a:ext cx="15080738" cy="2272030"/>
          </a:xfrm>
          <a:prstGeom prst="rect">
            <a:avLst/>
          </a:prstGeom>
        </p:spPr>
        <p:txBody>
          <a:bodyPr lIns="0" tIns="0" rIns="0" bIns="0" rtlCol="0" anchor="t">
            <a:spAutoFit/>
          </a:bodyPr>
          <a:lstStyle/>
          <a:p>
            <a:pPr algn="ctr">
              <a:lnSpc>
                <a:spcPts val="6019"/>
              </a:lnSpc>
              <a:spcBef>
                <a:spcPct val="0"/>
              </a:spcBef>
            </a:pPr>
            <a:r>
              <a:rPr lang="en-US" sz="4299">
                <a:solidFill>
                  <a:srgbClr val="FFFFFF"/>
                </a:solidFill>
                <a:latin typeface="Rubik Semi-Bold"/>
              </a:rPr>
              <a:t>Since 2007, the Texas oil and natural gas industry has paid more than </a:t>
            </a:r>
            <a:r>
              <a:rPr lang="en-US" sz="4299">
                <a:solidFill>
                  <a:srgbClr val="D92038"/>
                </a:solidFill>
                <a:latin typeface="Rubik Semi-Bold"/>
              </a:rPr>
              <a:t>$230.3 billion</a:t>
            </a:r>
            <a:r>
              <a:rPr lang="en-US" sz="4299">
                <a:solidFill>
                  <a:srgbClr val="FFFFFF"/>
                </a:solidFill>
                <a:latin typeface="Rubik Semi-Bold"/>
              </a:rPr>
              <a:t> in state and local taxes and state royalties.</a:t>
            </a:r>
          </a:p>
        </p:txBody>
      </p:sp>
      <p:sp>
        <p:nvSpPr>
          <p:cNvPr id="9" name="AutoShape 3">
            <a:extLst>
              <a:ext uri="{FF2B5EF4-FFF2-40B4-BE49-F238E27FC236}">
                <a16:creationId xmlns:a16="http://schemas.microsoft.com/office/drawing/2014/main" id="{DC2FE2FB-29D5-BE69-E1CA-2A5F22D62F8F}"/>
              </a:ext>
            </a:extLst>
          </p:cNvPr>
          <p:cNvSpPr/>
          <p:nvPr/>
        </p:nvSpPr>
        <p:spPr>
          <a:xfrm>
            <a:off x="7759301" y="625265"/>
            <a:ext cx="0" cy="1032179"/>
          </a:xfrm>
          <a:prstGeom prst="line">
            <a:avLst/>
          </a:prstGeom>
          <a:ln w="23735" cap="flat">
            <a:solidFill>
              <a:srgbClr val="FFFFFF"/>
            </a:solidFill>
            <a:prstDash val="solid"/>
            <a:headEnd type="none" w="sm" len="sm"/>
            <a:tailEnd type="none" w="sm" len="sm"/>
          </a:ln>
        </p:spPr>
        <p:txBody>
          <a:bodyPr/>
          <a:lstStyle/>
          <a:p>
            <a:endParaRPr lang="en-US"/>
          </a:p>
        </p:txBody>
      </p:sp>
      <p:sp>
        <p:nvSpPr>
          <p:cNvPr id="10" name="Freeform 4">
            <a:extLst>
              <a:ext uri="{FF2B5EF4-FFF2-40B4-BE49-F238E27FC236}">
                <a16:creationId xmlns:a16="http://schemas.microsoft.com/office/drawing/2014/main" id="{DFC01C14-FFE1-44B0-B1D7-FB4A5037F4FC}"/>
              </a:ext>
            </a:extLst>
          </p:cNvPr>
          <p:cNvSpPr/>
          <p:nvPr/>
        </p:nvSpPr>
        <p:spPr>
          <a:xfrm>
            <a:off x="4794363" y="762517"/>
            <a:ext cx="2577804" cy="754594"/>
          </a:xfrm>
          <a:custGeom>
            <a:avLst/>
            <a:gdLst/>
            <a:ahLst/>
            <a:cxnLst/>
            <a:rect l="l" t="t" r="r" b="b"/>
            <a:pathLst>
              <a:path w="3437072" h="1006125">
                <a:moveTo>
                  <a:pt x="0" y="0"/>
                </a:moveTo>
                <a:lnTo>
                  <a:pt x="3437072" y="0"/>
                </a:lnTo>
                <a:lnTo>
                  <a:pt x="3437072" y="1006124"/>
                </a:lnTo>
                <a:lnTo>
                  <a:pt x="0" y="10061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5">
            <a:extLst>
              <a:ext uri="{FF2B5EF4-FFF2-40B4-BE49-F238E27FC236}">
                <a16:creationId xmlns:a16="http://schemas.microsoft.com/office/drawing/2014/main" id="{23AC9A76-A80B-7EFD-54CD-A9137698CDEA}"/>
              </a:ext>
            </a:extLst>
          </p:cNvPr>
          <p:cNvSpPr txBox="1"/>
          <p:nvPr/>
        </p:nvSpPr>
        <p:spPr>
          <a:xfrm>
            <a:off x="8229600" y="876301"/>
            <a:ext cx="1721610" cy="1131440"/>
          </a:xfrm>
          <a:prstGeom prst="rect">
            <a:avLst/>
          </a:prstGeom>
        </p:spPr>
        <p:txBody>
          <a:bodyPr lIns="0" tIns="0" rIns="0" bIns="0" rtlCol="0" anchor="t">
            <a:spAutoFit/>
          </a:bodyPr>
          <a:lstStyle/>
          <a:p>
            <a:pPr>
              <a:lnSpc>
                <a:spcPts val="7605"/>
              </a:lnSpc>
            </a:pPr>
            <a:r>
              <a:rPr lang="en-US" sz="8843" dirty="0">
                <a:solidFill>
                  <a:srgbClr val="4976C8"/>
                </a:solidFill>
                <a:latin typeface="AC Compacta"/>
              </a:rPr>
              <a:t>2023</a:t>
            </a:r>
          </a:p>
        </p:txBody>
      </p:sp>
      <p:sp>
        <p:nvSpPr>
          <p:cNvPr id="12" name="TextBox 6">
            <a:extLst>
              <a:ext uri="{FF2B5EF4-FFF2-40B4-BE49-F238E27FC236}">
                <a16:creationId xmlns:a16="http://schemas.microsoft.com/office/drawing/2014/main" id="{C0CDB810-0987-5D3A-F125-35F0F5750E0C}"/>
              </a:ext>
            </a:extLst>
          </p:cNvPr>
          <p:cNvSpPr txBox="1"/>
          <p:nvPr/>
        </p:nvSpPr>
        <p:spPr>
          <a:xfrm>
            <a:off x="9829800" y="788513"/>
            <a:ext cx="3672816" cy="830292"/>
          </a:xfrm>
          <a:prstGeom prst="rect">
            <a:avLst/>
          </a:prstGeom>
        </p:spPr>
        <p:txBody>
          <a:bodyPr lIns="0" tIns="0" rIns="0" bIns="0" rtlCol="0" anchor="t">
            <a:spAutoFit/>
          </a:bodyPr>
          <a:lstStyle/>
          <a:p>
            <a:pPr>
              <a:lnSpc>
                <a:spcPts val="2135"/>
              </a:lnSpc>
            </a:pPr>
            <a:r>
              <a:rPr lang="en-US" sz="2604" dirty="0">
                <a:solidFill>
                  <a:srgbClr val="F1F1F1"/>
                </a:solidFill>
                <a:latin typeface="Agrandir Ultra-Bold"/>
              </a:rPr>
              <a:t>ANNUAL ENERGY </a:t>
            </a:r>
            <a:r>
              <a:rPr lang="en-US" sz="2604" dirty="0">
                <a:solidFill>
                  <a:srgbClr val="D92038"/>
                </a:solidFill>
                <a:latin typeface="Agrandir Ultra-Bold"/>
              </a:rPr>
              <a:t>&amp;</a:t>
            </a:r>
            <a:r>
              <a:rPr lang="en-US" sz="2604" dirty="0">
                <a:solidFill>
                  <a:srgbClr val="F1F1F1"/>
                </a:solidFill>
                <a:latin typeface="Agrandir Ultra-Bold"/>
              </a:rPr>
              <a:t> </a:t>
            </a:r>
          </a:p>
          <a:p>
            <a:pPr>
              <a:lnSpc>
                <a:spcPts val="2135"/>
              </a:lnSpc>
            </a:pPr>
            <a:r>
              <a:rPr lang="en-US" sz="2604" dirty="0">
                <a:solidFill>
                  <a:srgbClr val="F1F1F1"/>
                </a:solidFill>
                <a:latin typeface="Agrandir Ultra-Bold"/>
              </a:rPr>
              <a:t>ECONOMIC IMPACT </a:t>
            </a:r>
          </a:p>
          <a:p>
            <a:pPr>
              <a:lnSpc>
                <a:spcPts val="2135"/>
              </a:lnSpc>
            </a:pPr>
            <a:r>
              <a:rPr lang="en-US" sz="2604" dirty="0">
                <a:solidFill>
                  <a:srgbClr val="F1F1F1"/>
                </a:solidFill>
                <a:latin typeface="Agrandir Ultra-Bold"/>
              </a:rPr>
              <a:t>REPORT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grpSp>
        <p:nvGrpSpPr>
          <p:cNvPr id="7" name="Group 7"/>
          <p:cNvGrpSpPr/>
          <p:nvPr/>
        </p:nvGrpSpPr>
        <p:grpSpPr>
          <a:xfrm>
            <a:off x="11904954" y="3618286"/>
            <a:ext cx="4814798" cy="1837032"/>
            <a:chOff x="0" y="0"/>
            <a:chExt cx="1654036" cy="631079"/>
          </a:xfrm>
        </p:grpSpPr>
        <p:sp>
          <p:nvSpPr>
            <p:cNvPr id="8" name="Freeform 8"/>
            <p:cNvSpPr/>
            <p:nvPr/>
          </p:nvSpPr>
          <p:spPr>
            <a:xfrm>
              <a:off x="0" y="0"/>
              <a:ext cx="1654036" cy="631079"/>
            </a:xfrm>
            <a:custGeom>
              <a:avLst/>
              <a:gdLst/>
              <a:ahLst/>
              <a:cxnLst/>
              <a:rect l="l" t="t" r="r" b="b"/>
              <a:pathLst>
                <a:path w="1654036" h="631079">
                  <a:moveTo>
                    <a:pt x="48238" y="0"/>
                  </a:moveTo>
                  <a:lnTo>
                    <a:pt x="1605798" y="0"/>
                  </a:lnTo>
                  <a:cubicBezTo>
                    <a:pt x="1618592" y="0"/>
                    <a:pt x="1630861" y="5082"/>
                    <a:pt x="1639908" y="14129"/>
                  </a:cubicBezTo>
                  <a:cubicBezTo>
                    <a:pt x="1648954" y="23175"/>
                    <a:pt x="1654036" y="35445"/>
                    <a:pt x="1654036" y="48238"/>
                  </a:cubicBezTo>
                  <a:lnTo>
                    <a:pt x="1654036" y="582841"/>
                  </a:lnTo>
                  <a:cubicBezTo>
                    <a:pt x="1654036" y="609482"/>
                    <a:pt x="1632439" y="631079"/>
                    <a:pt x="1605798" y="631079"/>
                  </a:cubicBezTo>
                  <a:lnTo>
                    <a:pt x="48238" y="631079"/>
                  </a:lnTo>
                  <a:cubicBezTo>
                    <a:pt x="21597" y="631079"/>
                    <a:pt x="0" y="609482"/>
                    <a:pt x="0" y="582841"/>
                  </a:cubicBezTo>
                  <a:lnTo>
                    <a:pt x="0" y="48238"/>
                  </a:lnTo>
                  <a:cubicBezTo>
                    <a:pt x="0" y="21597"/>
                    <a:pt x="21597" y="0"/>
                    <a:pt x="48238" y="0"/>
                  </a:cubicBezTo>
                  <a:close/>
                </a:path>
              </a:pathLst>
            </a:custGeom>
            <a:solidFill>
              <a:srgbClr val="D92038"/>
            </a:solidFill>
          </p:spPr>
          <p:txBody>
            <a:bodyPr/>
            <a:lstStyle/>
            <a:p>
              <a:endParaRPr lang="en-US"/>
            </a:p>
          </p:txBody>
        </p:sp>
        <p:sp>
          <p:nvSpPr>
            <p:cNvPr id="9" name="TextBox 9"/>
            <p:cNvSpPr txBox="1"/>
            <p:nvPr/>
          </p:nvSpPr>
          <p:spPr>
            <a:xfrm>
              <a:off x="0" y="9525"/>
              <a:ext cx="1654036" cy="621554"/>
            </a:xfrm>
            <a:prstGeom prst="rect">
              <a:avLst/>
            </a:prstGeom>
          </p:spPr>
          <p:txBody>
            <a:bodyPr lIns="20109" tIns="20109" rIns="20109" bIns="20109" rtlCol="0" anchor="ctr"/>
            <a:lstStyle/>
            <a:p>
              <a:pPr algn="ctr">
                <a:lnSpc>
                  <a:spcPts val="1104"/>
                </a:lnSpc>
              </a:pPr>
              <a:endParaRPr/>
            </a:p>
          </p:txBody>
        </p:sp>
      </p:grpSp>
      <p:sp>
        <p:nvSpPr>
          <p:cNvPr id="10" name="Freeform 10"/>
          <p:cNvSpPr/>
          <p:nvPr/>
        </p:nvSpPr>
        <p:spPr>
          <a:xfrm>
            <a:off x="12148770" y="3846610"/>
            <a:ext cx="1307879" cy="1307879"/>
          </a:xfrm>
          <a:custGeom>
            <a:avLst/>
            <a:gdLst/>
            <a:ahLst/>
            <a:cxnLst/>
            <a:rect l="l" t="t" r="r" b="b"/>
            <a:pathLst>
              <a:path w="1307879" h="1307879">
                <a:moveTo>
                  <a:pt x="0" y="0"/>
                </a:moveTo>
                <a:lnTo>
                  <a:pt x="1307879" y="0"/>
                </a:lnTo>
                <a:lnTo>
                  <a:pt x="1307879" y="1307879"/>
                </a:lnTo>
                <a:lnTo>
                  <a:pt x="0" y="13078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13536865" y="3418261"/>
            <a:ext cx="2155420" cy="1736228"/>
          </a:xfrm>
          <a:prstGeom prst="rect">
            <a:avLst/>
          </a:prstGeom>
        </p:spPr>
        <p:txBody>
          <a:bodyPr lIns="0" tIns="0" rIns="0" bIns="0" rtlCol="0" anchor="t">
            <a:spAutoFit/>
          </a:bodyPr>
          <a:lstStyle/>
          <a:p>
            <a:pPr algn="just">
              <a:lnSpc>
                <a:spcPts val="14165"/>
              </a:lnSpc>
            </a:pPr>
            <a:r>
              <a:rPr lang="en-US" sz="10118" spc="-404">
                <a:solidFill>
                  <a:srgbClr val="F1F1F1"/>
                </a:solidFill>
                <a:latin typeface="Rubik Bold"/>
              </a:rPr>
              <a:t>9.2</a:t>
            </a:r>
          </a:p>
        </p:txBody>
      </p:sp>
      <p:sp>
        <p:nvSpPr>
          <p:cNvPr id="12" name="TextBox 12"/>
          <p:cNvSpPr txBox="1"/>
          <p:nvPr/>
        </p:nvSpPr>
        <p:spPr>
          <a:xfrm>
            <a:off x="13536865" y="5021994"/>
            <a:ext cx="3026759" cy="206058"/>
          </a:xfrm>
          <a:prstGeom prst="rect">
            <a:avLst/>
          </a:prstGeom>
        </p:spPr>
        <p:txBody>
          <a:bodyPr lIns="0" tIns="0" rIns="0" bIns="0" rtlCol="0" anchor="t">
            <a:spAutoFit/>
          </a:bodyPr>
          <a:lstStyle/>
          <a:p>
            <a:pPr algn="ctr">
              <a:lnSpc>
                <a:spcPts val="1609"/>
              </a:lnSpc>
            </a:pPr>
            <a:r>
              <a:rPr lang="en-US" sz="1149" spc="-45">
                <a:solidFill>
                  <a:srgbClr val="F1F1F1"/>
                </a:solidFill>
                <a:latin typeface="Rubik Bold"/>
              </a:rPr>
              <a:t>March: Crude Oil Supply</a:t>
            </a:r>
          </a:p>
        </p:txBody>
      </p:sp>
      <p:sp>
        <p:nvSpPr>
          <p:cNvPr id="13" name="TextBox 13"/>
          <p:cNvSpPr txBox="1"/>
          <p:nvPr/>
        </p:nvSpPr>
        <p:spPr>
          <a:xfrm>
            <a:off x="15327306" y="4499593"/>
            <a:ext cx="1104382" cy="419350"/>
          </a:xfrm>
          <a:prstGeom prst="rect">
            <a:avLst/>
          </a:prstGeom>
        </p:spPr>
        <p:txBody>
          <a:bodyPr lIns="0" tIns="0" rIns="0" bIns="0" rtlCol="0" anchor="t">
            <a:spAutoFit/>
          </a:bodyPr>
          <a:lstStyle/>
          <a:p>
            <a:pPr algn="r">
              <a:lnSpc>
                <a:spcPts val="3458"/>
              </a:lnSpc>
            </a:pPr>
            <a:r>
              <a:rPr lang="en-US" sz="2470" spc="-98">
                <a:solidFill>
                  <a:srgbClr val="F1F1F1"/>
                </a:solidFill>
                <a:latin typeface="Rubik Bold"/>
              </a:rPr>
              <a:t>mb/d</a:t>
            </a:r>
          </a:p>
        </p:txBody>
      </p:sp>
      <p:grpSp>
        <p:nvGrpSpPr>
          <p:cNvPr id="14" name="Group 14"/>
          <p:cNvGrpSpPr/>
          <p:nvPr/>
        </p:nvGrpSpPr>
        <p:grpSpPr>
          <a:xfrm>
            <a:off x="9663931" y="7895791"/>
            <a:ext cx="4692727" cy="1837032"/>
            <a:chOff x="0" y="0"/>
            <a:chExt cx="1612101" cy="631079"/>
          </a:xfrm>
        </p:grpSpPr>
        <p:sp>
          <p:nvSpPr>
            <p:cNvPr id="15" name="Freeform 15"/>
            <p:cNvSpPr/>
            <p:nvPr/>
          </p:nvSpPr>
          <p:spPr>
            <a:xfrm>
              <a:off x="0" y="0"/>
              <a:ext cx="1612101" cy="631079"/>
            </a:xfrm>
            <a:custGeom>
              <a:avLst/>
              <a:gdLst/>
              <a:ahLst/>
              <a:cxnLst/>
              <a:rect l="l" t="t" r="r" b="b"/>
              <a:pathLst>
                <a:path w="1612101" h="631079">
                  <a:moveTo>
                    <a:pt x="49493" y="0"/>
                  </a:moveTo>
                  <a:lnTo>
                    <a:pt x="1562608" y="0"/>
                  </a:lnTo>
                  <a:cubicBezTo>
                    <a:pt x="1589942" y="0"/>
                    <a:pt x="1612101" y="22159"/>
                    <a:pt x="1612101" y="49493"/>
                  </a:cubicBezTo>
                  <a:lnTo>
                    <a:pt x="1612101" y="581586"/>
                  </a:lnTo>
                  <a:cubicBezTo>
                    <a:pt x="1612101" y="594712"/>
                    <a:pt x="1606887" y="607301"/>
                    <a:pt x="1597605" y="616583"/>
                  </a:cubicBezTo>
                  <a:cubicBezTo>
                    <a:pt x="1588323" y="625864"/>
                    <a:pt x="1575734" y="631079"/>
                    <a:pt x="1562608" y="631079"/>
                  </a:cubicBezTo>
                  <a:lnTo>
                    <a:pt x="49493" y="631079"/>
                  </a:lnTo>
                  <a:cubicBezTo>
                    <a:pt x="36367" y="631079"/>
                    <a:pt x="23778" y="625864"/>
                    <a:pt x="14496" y="616583"/>
                  </a:cubicBezTo>
                  <a:cubicBezTo>
                    <a:pt x="5214" y="607301"/>
                    <a:pt x="0" y="594712"/>
                    <a:pt x="0" y="581586"/>
                  </a:cubicBezTo>
                  <a:lnTo>
                    <a:pt x="0" y="49493"/>
                  </a:lnTo>
                  <a:cubicBezTo>
                    <a:pt x="0" y="36367"/>
                    <a:pt x="5214" y="23778"/>
                    <a:pt x="14496" y="14496"/>
                  </a:cubicBezTo>
                  <a:cubicBezTo>
                    <a:pt x="23778" y="5214"/>
                    <a:pt x="36367" y="0"/>
                    <a:pt x="49493" y="0"/>
                  </a:cubicBezTo>
                  <a:close/>
                </a:path>
              </a:pathLst>
            </a:custGeom>
            <a:solidFill>
              <a:srgbClr val="D92038"/>
            </a:solidFill>
          </p:spPr>
          <p:txBody>
            <a:bodyPr/>
            <a:lstStyle/>
            <a:p>
              <a:endParaRPr lang="en-US"/>
            </a:p>
          </p:txBody>
        </p:sp>
        <p:sp>
          <p:nvSpPr>
            <p:cNvPr id="16" name="TextBox 16"/>
            <p:cNvSpPr txBox="1"/>
            <p:nvPr/>
          </p:nvSpPr>
          <p:spPr>
            <a:xfrm>
              <a:off x="0" y="9525"/>
              <a:ext cx="1612101" cy="621554"/>
            </a:xfrm>
            <a:prstGeom prst="rect">
              <a:avLst/>
            </a:prstGeom>
          </p:spPr>
          <p:txBody>
            <a:bodyPr lIns="18375" tIns="18375" rIns="18375" bIns="18375" rtlCol="0" anchor="ctr"/>
            <a:lstStyle/>
            <a:p>
              <a:pPr algn="ctr">
                <a:lnSpc>
                  <a:spcPts val="1104"/>
                </a:lnSpc>
              </a:pPr>
              <a:endParaRPr/>
            </a:p>
          </p:txBody>
        </p:sp>
      </p:grpSp>
      <p:sp>
        <p:nvSpPr>
          <p:cNvPr id="17" name="TextBox 17"/>
          <p:cNvSpPr txBox="1"/>
          <p:nvPr/>
        </p:nvSpPr>
        <p:spPr>
          <a:xfrm>
            <a:off x="11360983" y="7702024"/>
            <a:ext cx="2155420" cy="1736228"/>
          </a:xfrm>
          <a:prstGeom prst="rect">
            <a:avLst/>
          </a:prstGeom>
        </p:spPr>
        <p:txBody>
          <a:bodyPr lIns="0" tIns="0" rIns="0" bIns="0" rtlCol="0" anchor="t">
            <a:spAutoFit/>
          </a:bodyPr>
          <a:lstStyle/>
          <a:p>
            <a:pPr algn="just">
              <a:lnSpc>
                <a:spcPts val="14165"/>
              </a:lnSpc>
            </a:pPr>
            <a:r>
              <a:rPr lang="en-US" sz="10118" spc="-404">
                <a:solidFill>
                  <a:srgbClr val="F1F1F1"/>
                </a:solidFill>
                <a:latin typeface="Rubik Bold"/>
              </a:rPr>
              <a:t>4.1</a:t>
            </a:r>
          </a:p>
        </p:txBody>
      </p:sp>
      <p:sp>
        <p:nvSpPr>
          <p:cNvPr id="18" name="TextBox 18"/>
          <p:cNvSpPr txBox="1"/>
          <p:nvPr/>
        </p:nvSpPr>
        <p:spPr>
          <a:xfrm>
            <a:off x="11173771" y="9299499"/>
            <a:ext cx="3026759" cy="206058"/>
          </a:xfrm>
          <a:prstGeom prst="rect">
            <a:avLst/>
          </a:prstGeom>
        </p:spPr>
        <p:txBody>
          <a:bodyPr lIns="0" tIns="0" rIns="0" bIns="0" rtlCol="0" anchor="t">
            <a:spAutoFit/>
          </a:bodyPr>
          <a:lstStyle/>
          <a:p>
            <a:pPr algn="ctr">
              <a:lnSpc>
                <a:spcPts val="1609"/>
              </a:lnSpc>
            </a:pPr>
            <a:r>
              <a:rPr lang="en-US" sz="1149" spc="-45">
                <a:solidFill>
                  <a:srgbClr val="F1F1F1"/>
                </a:solidFill>
                <a:latin typeface="Rubik Bold"/>
              </a:rPr>
              <a:t>March: Crude and Condensate Exports</a:t>
            </a:r>
          </a:p>
        </p:txBody>
      </p:sp>
      <p:sp>
        <p:nvSpPr>
          <p:cNvPr id="19" name="TextBox 19"/>
          <p:cNvSpPr txBox="1"/>
          <p:nvPr/>
        </p:nvSpPr>
        <p:spPr>
          <a:xfrm>
            <a:off x="12964212" y="8777097"/>
            <a:ext cx="1104382" cy="419350"/>
          </a:xfrm>
          <a:prstGeom prst="rect">
            <a:avLst/>
          </a:prstGeom>
        </p:spPr>
        <p:txBody>
          <a:bodyPr lIns="0" tIns="0" rIns="0" bIns="0" rtlCol="0" anchor="t">
            <a:spAutoFit/>
          </a:bodyPr>
          <a:lstStyle/>
          <a:p>
            <a:pPr algn="r">
              <a:lnSpc>
                <a:spcPts val="3458"/>
              </a:lnSpc>
            </a:pPr>
            <a:r>
              <a:rPr lang="en-US" sz="2470" spc="-98">
                <a:solidFill>
                  <a:srgbClr val="F1F1F1"/>
                </a:solidFill>
                <a:latin typeface="Rubik Bold"/>
              </a:rPr>
              <a:t>mb/d</a:t>
            </a:r>
          </a:p>
        </p:txBody>
      </p:sp>
      <p:sp>
        <p:nvSpPr>
          <p:cNvPr id="20" name="Freeform 20"/>
          <p:cNvSpPr/>
          <p:nvPr/>
        </p:nvSpPr>
        <p:spPr>
          <a:xfrm>
            <a:off x="9907747" y="8155159"/>
            <a:ext cx="1307879" cy="1307879"/>
          </a:xfrm>
          <a:custGeom>
            <a:avLst/>
            <a:gdLst/>
            <a:ahLst/>
            <a:cxnLst/>
            <a:rect l="l" t="t" r="r" b="b"/>
            <a:pathLst>
              <a:path w="1307879" h="1307879">
                <a:moveTo>
                  <a:pt x="0" y="0"/>
                </a:moveTo>
                <a:lnTo>
                  <a:pt x="1307879" y="0"/>
                </a:lnTo>
                <a:lnTo>
                  <a:pt x="1307879" y="1307879"/>
                </a:lnTo>
                <a:lnTo>
                  <a:pt x="0" y="13078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1" name="Group 21"/>
          <p:cNvGrpSpPr/>
          <p:nvPr/>
        </p:nvGrpSpPr>
        <p:grpSpPr>
          <a:xfrm>
            <a:off x="1568248" y="3618286"/>
            <a:ext cx="4814798" cy="1837032"/>
            <a:chOff x="0" y="0"/>
            <a:chExt cx="1654036" cy="631079"/>
          </a:xfrm>
        </p:grpSpPr>
        <p:sp>
          <p:nvSpPr>
            <p:cNvPr id="22" name="Freeform 22"/>
            <p:cNvSpPr/>
            <p:nvPr/>
          </p:nvSpPr>
          <p:spPr>
            <a:xfrm>
              <a:off x="0" y="0"/>
              <a:ext cx="1654036" cy="631079"/>
            </a:xfrm>
            <a:custGeom>
              <a:avLst/>
              <a:gdLst/>
              <a:ahLst/>
              <a:cxnLst/>
              <a:rect l="l" t="t" r="r" b="b"/>
              <a:pathLst>
                <a:path w="1654036" h="631079">
                  <a:moveTo>
                    <a:pt x="48238" y="0"/>
                  </a:moveTo>
                  <a:lnTo>
                    <a:pt x="1605798" y="0"/>
                  </a:lnTo>
                  <a:cubicBezTo>
                    <a:pt x="1618592" y="0"/>
                    <a:pt x="1630861" y="5082"/>
                    <a:pt x="1639908" y="14129"/>
                  </a:cubicBezTo>
                  <a:cubicBezTo>
                    <a:pt x="1648954" y="23175"/>
                    <a:pt x="1654036" y="35445"/>
                    <a:pt x="1654036" y="48238"/>
                  </a:cubicBezTo>
                  <a:lnTo>
                    <a:pt x="1654036" y="582841"/>
                  </a:lnTo>
                  <a:cubicBezTo>
                    <a:pt x="1654036" y="609482"/>
                    <a:pt x="1632439" y="631079"/>
                    <a:pt x="1605798" y="631079"/>
                  </a:cubicBezTo>
                  <a:lnTo>
                    <a:pt x="48238" y="631079"/>
                  </a:lnTo>
                  <a:cubicBezTo>
                    <a:pt x="21597" y="631079"/>
                    <a:pt x="0" y="609482"/>
                    <a:pt x="0" y="582841"/>
                  </a:cubicBezTo>
                  <a:lnTo>
                    <a:pt x="0" y="48238"/>
                  </a:lnTo>
                  <a:cubicBezTo>
                    <a:pt x="0" y="21597"/>
                    <a:pt x="21597" y="0"/>
                    <a:pt x="48238" y="0"/>
                  </a:cubicBezTo>
                  <a:close/>
                </a:path>
              </a:pathLst>
            </a:custGeom>
            <a:solidFill>
              <a:srgbClr val="D92038"/>
            </a:solidFill>
          </p:spPr>
          <p:txBody>
            <a:bodyPr/>
            <a:lstStyle/>
            <a:p>
              <a:endParaRPr lang="en-US"/>
            </a:p>
          </p:txBody>
        </p:sp>
        <p:sp>
          <p:nvSpPr>
            <p:cNvPr id="23" name="TextBox 23"/>
            <p:cNvSpPr txBox="1"/>
            <p:nvPr/>
          </p:nvSpPr>
          <p:spPr>
            <a:xfrm>
              <a:off x="0" y="9525"/>
              <a:ext cx="1654036" cy="621554"/>
            </a:xfrm>
            <a:prstGeom prst="rect">
              <a:avLst/>
            </a:prstGeom>
          </p:spPr>
          <p:txBody>
            <a:bodyPr lIns="19641" tIns="19641" rIns="19641" bIns="19641" rtlCol="0" anchor="ctr"/>
            <a:lstStyle/>
            <a:p>
              <a:pPr algn="ctr">
                <a:lnSpc>
                  <a:spcPts val="1104"/>
                </a:lnSpc>
              </a:pPr>
              <a:endParaRPr/>
            </a:p>
          </p:txBody>
        </p:sp>
      </p:grpSp>
      <p:sp>
        <p:nvSpPr>
          <p:cNvPr id="24" name="TextBox 24"/>
          <p:cNvSpPr txBox="1"/>
          <p:nvPr/>
        </p:nvSpPr>
        <p:spPr>
          <a:xfrm>
            <a:off x="3332095" y="3418261"/>
            <a:ext cx="2155420" cy="1731843"/>
          </a:xfrm>
          <a:prstGeom prst="rect">
            <a:avLst/>
          </a:prstGeom>
        </p:spPr>
        <p:txBody>
          <a:bodyPr lIns="0" tIns="0" rIns="0" bIns="0" rtlCol="0" anchor="t">
            <a:spAutoFit/>
          </a:bodyPr>
          <a:lstStyle/>
          <a:p>
            <a:pPr algn="just">
              <a:lnSpc>
                <a:spcPts val="14165"/>
              </a:lnSpc>
            </a:pPr>
            <a:r>
              <a:rPr lang="en-US" sz="10118" spc="-404">
                <a:solidFill>
                  <a:srgbClr val="F1F1F1"/>
                </a:solidFill>
                <a:latin typeface="Rubik Bold"/>
              </a:rPr>
              <a:t>5.6</a:t>
            </a:r>
          </a:p>
        </p:txBody>
      </p:sp>
      <p:sp>
        <p:nvSpPr>
          <p:cNvPr id="25" name="TextBox 25"/>
          <p:cNvSpPr txBox="1"/>
          <p:nvPr/>
        </p:nvSpPr>
        <p:spPr>
          <a:xfrm>
            <a:off x="4990600" y="4499593"/>
            <a:ext cx="1104382" cy="419350"/>
          </a:xfrm>
          <a:prstGeom prst="rect">
            <a:avLst/>
          </a:prstGeom>
        </p:spPr>
        <p:txBody>
          <a:bodyPr lIns="0" tIns="0" rIns="0" bIns="0" rtlCol="0" anchor="t">
            <a:spAutoFit/>
          </a:bodyPr>
          <a:lstStyle/>
          <a:p>
            <a:pPr algn="r">
              <a:lnSpc>
                <a:spcPts val="3458"/>
              </a:lnSpc>
            </a:pPr>
            <a:r>
              <a:rPr lang="en-US" sz="2470" spc="-98">
                <a:solidFill>
                  <a:srgbClr val="F1F1F1"/>
                </a:solidFill>
                <a:latin typeface="Rubik Bold"/>
              </a:rPr>
              <a:t>mb/d</a:t>
            </a:r>
          </a:p>
        </p:txBody>
      </p:sp>
      <p:sp>
        <p:nvSpPr>
          <p:cNvPr id="26" name="TextBox 26"/>
          <p:cNvSpPr txBox="1"/>
          <p:nvPr/>
        </p:nvSpPr>
        <p:spPr>
          <a:xfrm>
            <a:off x="3200160" y="5021994"/>
            <a:ext cx="3026759" cy="206058"/>
          </a:xfrm>
          <a:prstGeom prst="rect">
            <a:avLst/>
          </a:prstGeom>
        </p:spPr>
        <p:txBody>
          <a:bodyPr lIns="0" tIns="0" rIns="0" bIns="0" rtlCol="0" anchor="t">
            <a:spAutoFit/>
          </a:bodyPr>
          <a:lstStyle/>
          <a:p>
            <a:pPr algn="ctr">
              <a:lnSpc>
                <a:spcPts val="1609"/>
              </a:lnSpc>
            </a:pPr>
            <a:r>
              <a:rPr lang="en-US" sz="1149" spc="-45">
                <a:solidFill>
                  <a:srgbClr val="F1F1F1"/>
                </a:solidFill>
                <a:latin typeface="Rubik Bold"/>
              </a:rPr>
              <a:t>October: Crude Oil Production</a:t>
            </a:r>
          </a:p>
        </p:txBody>
      </p:sp>
      <p:sp>
        <p:nvSpPr>
          <p:cNvPr id="27" name="Freeform 27"/>
          <p:cNvSpPr/>
          <p:nvPr/>
        </p:nvSpPr>
        <p:spPr>
          <a:xfrm>
            <a:off x="1812064" y="3882863"/>
            <a:ext cx="1307879" cy="1307879"/>
          </a:xfrm>
          <a:custGeom>
            <a:avLst/>
            <a:gdLst/>
            <a:ahLst/>
            <a:cxnLst/>
            <a:rect l="l" t="t" r="r" b="b"/>
            <a:pathLst>
              <a:path w="1307879" h="1307879">
                <a:moveTo>
                  <a:pt x="0" y="0"/>
                </a:moveTo>
                <a:lnTo>
                  <a:pt x="1307879" y="0"/>
                </a:lnTo>
                <a:lnTo>
                  <a:pt x="1307879" y="1307878"/>
                </a:lnTo>
                <a:lnTo>
                  <a:pt x="0" y="13078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8" name="Group 28"/>
          <p:cNvGrpSpPr/>
          <p:nvPr/>
        </p:nvGrpSpPr>
        <p:grpSpPr>
          <a:xfrm>
            <a:off x="6719572" y="3618286"/>
            <a:ext cx="4848855" cy="1837032"/>
            <a:chOff x="0" y="0"/>
            <a:chExt cx="1665736" cy="631079"/>
          </a:xfrm>
        </p:grpSpPr>
        <p:sp>
          <p:nvSpPr>
            <p:cNvPr id="29" name="Freeform 29"/>
            <p:cNvSpPr/>
            <p:nvPr/>
          </p:nvSpPr>
          <p:spPr>
            <a:xfrm>
              <a:off x="0" y="0"/>
              <a:ext cx="1665736" cy="631079"/>
            </a:xfrm>
            <a:custGeom>
              <a:avLst/>
              <a:gdLst/>
              <a:ahLst/>
              <a:cxnLst/>
              <a:rect l="l" t="t" r="r" b="b"/>
              <a:pathLst>
                <a:path w="1665736" h="631079">
                  <a:moveTo>
                    <a:pt x="47899" y="0"/>
                  </a:moveTo>
                  <a:lnTo>
                    <a:pt x="1617836" y="0"/>
                  </a:lnTo>
                  <a:cubicBezTo>
                    <a:pt x="1630540" y="0"/>
                    <a:pt x="1642724" y="5047"/>
                    <a:pt x="1651707" y="14029"/>
                  </a:cubicBezTo>
                  <a:cubicBezTo>
                    <a:pt x="1660689" y="23012"/>
                    <a:pt x="1665736" y="35196"/>
                    <a:pt x="1665736" y="47899"/>
                  </a:cubicBezTo>
                  <a:lnTo>
                    <a:pt x="1665736" y="583179"/>
                  </a:lnTo>
                  <a:cubicBezTo>
                    <a:pt x="1665736" y="595883"/>
                    <a:pt x="1660689" y="608067"/>
                    <a:pt x="1651707" y="617049"/>
                  </a:cubicBezTo>
                  <a:cubicBezTo>
                    <a:pt x="1642724" y="626032"/>
                    <a:pt x="1630540" y="631079"/>
                    <a:pt x="1617836" y="631079"/>
                  </a:cubicBezTo>
                  <a:lnTo>
                    <a:pt x="47899" y="631079"/>
                  </a:lnTo>
                  <a:cubicBezTo>
                    <a:pt x="35196" y="631079"/>
                    <a:pt x="23012" y="626032"/>
                    <a:pt x="14029" y="617049"/>
                  </a:cubicBezTo>
                  <a:cubicBezTo>
                    <a:pt x="5047" y="608067"/>
                    <a:pt x="0" y="595883"/>
                    <a:pt x="0" y="583179"/>
                  </a:cubicBezTo>
                  <a:lnTo>
                    <a:pt x="0" y="47899"/>
                  </a:lnTo>
                  <a:cubicBezTo>
                    <a:pt x="0" y="35196"/>
                    <a:pt x="5047" y="23012"/>
                    <a:pt x="14029" y="14029"/>
                  </a:cubicBezTo>
                  <a:cubicBezTo>
                    <a:pt x="23012" y="5047"/>
                    <a:pt x="35196" y="0"/>
                    <a:pt x="47899" y="0"/>
                  </a:cubicBezTo>
                  <a:close/>
                </a:path>
              </a:pathLst>
            </a:custGeom>
            <a:solidFill>
              <a:srgbClr val="D92038"/>
            </a:solidFill>
          </p:spPr>
          <p:txBody>
            <a:bodyPr/>
            <a:lstStyle/>
            <a:p>
              <a:endParaRPr lang="en-US"/>
            </a:p>
          </p:txBody>
        </p:sp>
        <p:sp>
          <p:nvSpPr>
            <p:cNvPr id="30" name="TextBox 30"/>
            <p:cNvSpPr txBox="1"/>
            <p:nvPr/>
          </p:nvSpPr>
          <p:spPr>
            <a:xfrm>
              <a:off x="0" y="9525"/>
              <a:ext cx="1665736" cy="621554"/>
            </a:xfrm>
            <a:prstGeom prst="rect">
              <a:avLst/>
            </a:prstGeom>
          </p:spPr>
          <p:txBody>
            <a:bodyPr lIns="19641" tIns="19641" rIns="19641" bIns="19641" rtlCol="0" anchor="ctr"/>
            <a:lstStyle/>
            <a:p>
              <a:pPr algn="ctr">
                <a:lnSpc>
                  <a:spcPts val="1104"/>
                </a:lnSpc>
              </a:pPr>
              <a:endParaRPr/>
            </a:p>
          </p:txBody>
        </p:sp>
      </p:grpSp>
      <p:sp>
        <p:nvSpPr>
          <p:cNvPr id="31" name="TextBox 31"/>
          <p:cNvSpPr txBox="1"/>
          <p:nvPr/>
        </p:nvSpPr>
        <p:spPr>
          <a:xfrm>
            <a:off x="8441827" y="3418261"/>
            <a:ext cx="2155420" cy="1736228"/>
          </a:xfrm>
          <a:prstGeom prst="rect">
            <a:avLst/>
          </a:prstGeom>
        </p:spPr>
        <p:txBody>
          <a:bodyPr lIns="0" tIns="0" rIns="0" bIns="0" rtlCol="0" anchor="t">
            <a:spAutoFit/>
          </a:bodyPr>
          <a:lstStyle/>
          <a:p>
            <a:pPr algn="just">
              <a:lnSpc>
                <a:spcPts val="14165"/>
              </a:lnSpc>
            </a:pPr>
            <a:r>
              <a:rPr lang="en-US" sz="10118" spc="-404">
                <a:solidFill>
                  <a:srgbClr val="F1F1F1"/>
                </a:solidFill>
                <a:latin typeface="Rubik Bold"/>
              </a:rPr>
              <a:t>3.6</a:t>
            </a:r>
          </a:p>
        </p:txBody>
      </p:sp>
      <p:sp>
        <p:nvSpPr>
          <p:cNvPr id="32" name="TextBox 32"/>
          <p:cNvSpPr txBox="1"/>
          <p:nvPr/>
        </p:nvSpPr>
        <p:spPr>
          <a:xfrm>
            <a:off x="8385541" y="5021994"/>
            <a:ext cx="3026759" cy="206058"/>
          </a:xfrm>
          <a:prstGeom prst="rect">
            <a:avLst/>
          </a:prstGeom>
        </p:spPr>
        <p:txBody>
          <a:bodyPr lIns="0" tIns="0" rIns="0" bIns="0" rtlCol="0" anchor="t">
            <a:spAutoFit/>
          </a:bodyPr>
          <a:lstStyle/>
          <a:p>
            <a:pPr algn="ctr">
              <a:lnSpc>
                <a:spcPts val="1609"/>
              </a:lnSpc>
            </a:pPr>
            <a:r>
              <a:rPr lang="en-US" sz="1149" spc="-45">
                <a:solidFill>
                  <a:srgbClr val="F1F1F1"/>
                </a:solidFill>
                <a:latin typeface="Rubik Bold"/>
              </a:rPr>
              <a:t>October: NGL Production</a:t>
            </a:r>
          </a:p>
        </p:txBody>
      </p:sp>
      <p:sp>
        <p:nvSpPr>
          <p:cNvPr id="33" name="TextBox 33"/>
          <p:cNvSpPr txBox="1"/>
          <p:nvPr/>
        </p:nvSpPr>
        <p:spPr>
          <a:xfrm>
            <a:off x="10175982" y="4499593"/>
            <a:ext cx="1104382" cy="419350"/>
          </a:xfrm>
          <a:prstGeom prst="rect">
            <a:avLst/>
          </a:prstGeom>
        </p:spPr>
        <p:txBody>
          <a:bodyPr lIns="0" tIns="0" rIns="0" bIns="0" rtlCol="0" anchor="t">
            <a:spAutoFit/>
          </a:bodyPr>
          <a:lstStyle/>
          <a:p>
            <a:pPr algn="r">
              <a:lnSpc>
                <a:spcPts val="3458"/>
              </a:lnSpc>
            </a:pPr>
            <a:r>
              <a:rPr lang="en-US" sz="2470" spc="-98">
                <a:solidFill>
                  <a:srgbClr val="F1F1F1"/>
                </a:solidFill>
                <a:latin typeface="Rubik Bold"/>
              </a:rPr>
              <a:t>mb/d</a:t>
            </a:r>
          </a:p>
        </p:txBody>
      </p:sp>
      <p:sp>
        <p:nvSpPr>
          <p:cNvPr id="34" name="Freeform 34"/>
          <p:cNvSpPr/>
          <p:nvPr/>
        </p:nvSpPr>
        <p:spPr>
          <a:xfrm>
            <a:off x="6963389" y="3882863"/>
            <a:ext cx="1307879" cy="1307879"/>
          </a:xfrm>
          <a:custGeom>
            <a:avLst/>
            <a:gdLst/>
            <a:ahLst/>
            <a:cxnLst/>
            <a:rect l="l" t="t" r="r" b="b"/>
            <a:pathLst>
              <a:path w="1307879" h="1307879">
                <a:moveTo>
                  <a:pt x="0" y="0"/>
                </a:moveTo>
                <a:lnTo>
                  <a:pt x="1307878" y="0"/>
                </a:lnTo>
                <a:lnTo>
                  <a:pt x="1307878" y="1307878"/>
                </a:lnTo>
                <a:lnTo>
                  <a:pt x="0" y="13078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5" name="Group 35"/>
          <p:cNvGrpSpPr/>
          <p:nvPr/>
        </p:nvGrpSpPr>
        <p:grpSpPr>
          <a:xfrm>
            <a:off x="1627451" y="5761091"/>
            <a:ext cx="4692727" cy="1837032"/>
            <a:chOff x="0" y="0"/>
            <a:chExt cx="1612101" cy="631079"/>
          </a:xfrm>
        </p:grpSpPr>
        <p:sp>
          <p:nvSpPr>
            <p:cNvPr id="36" name="Freeform 36"/>
            <p:cNvSpPr/>
            <p:nvPr/>
          </p:nvSpPr>
          <p:spPr>
            <a:xfrm>
              <a:off x="0" y="0"/>
              <a:ext cx="1612101" cy="631079"/>
            </a:xfrm>
            <a:custGeom>
              <a:avLst/>
              <a:gdLst/>
              <a:ahLst/>
              <a:cxnLst/>
              <a:rect l="l" t="t" r="r" b="b"/>
              <a:pathLst>
                <a:path w="1612101" h="631079">
                  <a:moveTo>
                    <a:pt x="49493" y="0"/>
                  </a:moveTo>
                  <a:lnTo>
                    <a:pt x="1562608" y="0"/>
                  </a:lnTo>
                  <a:cubicBezTo>
                    <a:pt x="1589942" y="0"/>
                    <a:pt x="1612101" y="22159"/>
                    <a:pt x="1612101" y="49493"/>
                  </a:cubicBezTo>
                  <a:lnTo>
                    <a:pt x="1612101" y="581586"/>
                  </a:lnTo>
                  <a:cubicBezTo>
                    <a:pt x="1612101" y="594712"/>
                    <a:pt x="1606887" y="607301"/>
                    <a:pt x="1597605" y="616583"/>
                  </a:cubicBezTo>
                  <a:cubicBezTo>
                    <a:pt x="1588323" y="625864"/>
                    <a:pt x="1575734" y="631079"/>
                    <a:pt x="1562608" y="631079"/>
                  </a:cubicBezTo>
                  <a:lnTo>
                    <a:pt x="49493" y="631079"/>
                  </a:lnTo>
                  <a:cubicBezTo>
                    <a:pt x="36367" y="631079"/>
                    <a:pt x="23778" y="625864"/>
                    <a:pt x="14496" y="616583"/>
                  </a:cubicBezTo>
                  <a:cubicBezTo>
                    <a:pt x="5214" y="607301"/>
                    <a:pt x="0" y="594712"/>
                    <a:pt x="0" y="581586"/>
                  </a:cubicBezTo>
                  <a:lnTo>
                    <a:pt x="0" y="49493"/>
                  </a:lnTo>
                  <a:cubicBezTo>
                    <a:pt x="0" y="36367"/>
                    <a:pt x="5214" y="23778"/>
                    <a:pt x="14496" y="14496"/>
                  </a:cubicBezTo>
                  <a:cubicBezTo>
                    <a:pt x="23778" y="5214"/>
                    <a:pt x="36367" y="0"/>
                    <a:pt x="49493" y="0"/>
                  </a:cubicBezTo>
                  <a:close/>
                </a:path>
              </a:pathLst>
            </a:custGeom>
            <a:solidFill>
              <a:srgbClr val="D92038"/>
            </a:solidFill>
          </p:spPr>
          <p:txBody>
            <a:bodyPr/>
            <a:lstStyle/>
            <a:p>
              <a:endParaRPr lang="en-US"/>
            </a:p>
          </p:txBody>
        </p:sp>
        <p:sp>
          <p:nvSpPr>
            <p:cNvPr id="37" name="TextBox 37"/>
            <p:cNvSpPr txBox="1"/>
            <p:nvPr/>
          </p:nvSpPr>
          <p:spPr>
            <a:xfrm>
              <a:off x="0" y="9525"/>
              <a:ext cx="1612101" cy="621554"/>
            </a:xfrm>
            <a:prstGeom prst="rect">
              <a:avLst/>
            </a:prstGeom>
          </p:spPr>
          <p:txBody>
            <a:bodyPr lIns="19801" tIns="19801" rIns="19801" bIns="19801" rtlCol="0" anchor="ctr"/>
            <a:lstStyle/>
            <a:p>
              <a:pPr algn="ctr">
                <a:lnSpc>
                  <a:spcPts val="1104"/>
                </a:lnSpc>
              </a:pPr>
              <a:endParaRPr/>
            </a:p>
          </p:txBody>
        </p:sp>
      </p:grpSp>
      <p:sp>
        <p:nvSpPr>
          <p:cNvPr id="38" name="TextBox 38"/>
          <p:cNvSpPr txBox="1"/>
          <p:nvPr/>
        </p:nvSpPr>
        <p:spPr>
          <a:xfrm>
            <a:off x="3359499" y="5561066"/>
            <a:ext cx="2155420" cy="1736228"/>
          </a:xfrm>
          <a:prstGeom prst="rect">
            <a:avLst/>
          </a:prstGeom>
        </p:spPr>
        <p:txBody>
          <a:bodyPr lIns="0" tIns="0" rIns="0" bIns="0" rtlCol="0" anchor="t">
            <a:spAutoFit/>
          </a:bodyPr>
          <a:lstStyle/>
          <a:p>
            <a:pPr algn="just">
              <a:lnSpc>
                <a:spcPts val="14165"/>
              </a:lnSpc>
            </a:pPr>
            <a:r>
              <a:rPr lang="en-US" sz="10118" spc="-404">
                <a:solidFill>
                  <a:srgbClr val="F1F1F1"/>
                </a:solidFill>
                <a:latin typeface="Rubik Bold"/>
              </a:rPr>
              <a:t>34</a:t>
            </a:r>
          </a:p>
        </p:txBody>
      </p:sp>
      <p:sp>
        <p:nvSpPr>
          <p:cNvPr id="39" name="TextBox 39"/>
          <p:cNvSpPr txBox="1"/>
          <p:nvPr/>
        </p:nvSpPr>
        <p:spPr>
          <a:xfrm>
            <a:off x="3179146" y="7164799"/>
            <a:ext cx="3065120" cy="206058"/>
          </a:xfrm>
          <a:prstGeom prst="rect">
            <a:avLst/>
          </a:prstGeom>
        </p:spPr>
        <p:txBody>
          <a:bodyPr lIns="0" tIns="0" rIns="0" bIns="0" rtlCol="0" anchor="t">
            <a:spAutoFit/>
          </a:bodyPr>
          <a:lstStyle/>
          <a:p>
            <a:pPr algn="ctr">
              <a:lnSpc>
                <a:spcPts val="1609"/>
              </a:lnSpc>
            </a:pPr>
            <a:r>
              <a:rPr lang="en-US" sz="1149" spc="-45">
                <a:solidFill>
                  <a:srgbClr val="F1F1F1"/>
                </a:solidFill>
                <a:latin typeface="Rubik Bold"/>
              </a:rPr>
              <a:t>October: Natural Gas Marketed Production</a:t>
            </a:r>
          </a:p>
        </p:txBody>
      </p:sp>
      <p:sp>
        <p:nvSpPr>
          <p:cNvPr id="40" name="TextBox 40"/>
          <p:cNvSpPr txBox="1"/>
          <p:nvPr/>
        </p:nvSpPr>
        <p:spPr>
          <a:xfrm>
            <a:off x="4910796" y="6642398"/>
            <a:ext cx="1104382" cy="419350"/>
          </a:xfrm>
          <a:prstGeom prst="rect">
            <a:avLst/>
          </a:prstGeom>
        </p:spPr>
        <p:txBody>
          <a:bodyPr lIns="0" tIns="0" rIns="0" bIns="0" rtlCol="0" anchor="t">
            <a:spAutoFit/>
          </a:bodyPr>
          <a:lstStyle/>
          <a:p>
            <a:pPr algn="r">
              <a:lnSpc>
                <a:spcPts val="3458"/>
              </a:lnSpc>
            </a:pPr>
            <a:r>
              <a:rPr lang="en-US" sz="2470" spc="-98">
                <a:solidFill>
                  <a:srgbClr val="F1F1F1"/>
                </a:solidFill>
                <a:latin typeface="Rubik Bold"/>
              </a:rPr>
              <a:t>bcf/d</a:t>
            </a:r>
          </a:p>
        </p:txBody>
      </p:sp>
      <p:sp>
        <p:nvSpPr>
          <p:cNvPr id="41" name="Freeform 41"/>
          <p:cNvSpPr/>
          <p:nvPr/>
        </p:nvSpPr>
        <p:spPr>
          <a:xfrm>
            <a:off x="1871267" y="6031730"/>
            <a:ext cx="1307879" cy="1307879"/>
          </a:xfrm>
          <a:custGeom>
            <a:avLst/>
            <a:gdLst/>
            <a:ahLst/>
            <a:cxnLst/>
            <a:rect l="l" t="t" r="r" b="b"/>
            <a:pathLst>
              <a:path w="1307879" h="1307879">
                <a:moveTo>
                  <a:pt x="0" y="0"/>
                </a:moveTo>
                <a:lnTo>
                  <a:pt x="1307879" y="0"/>
                </a:lnTo>
                <a:lnTo>
                  <a:pt x="1307879" y="1307879"/>
                </a:lnTo>
                <a:lnTo>
                  <a:pt x="0" y="13078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2" name="Group 42"/>
          <p:cNvGrpSpPr/>
          <p:nvPr/>
        </p:nvGrpSpPr>
        <p:grpSpPr>
          <a:xfrm>
            <a:off x="3931342" y="7895791"/>
            <a:ext cx="5396063" cy="1837032"/>
            <a:chOff x="0" y="0"/>
            <a:chExt cx="1853719" cy="631079"/>
          </a:xfrm>
        </p:grpSpPr>
        <p:sp>
          <p:nvSpPr>
            <p:cNvPr id="43" name="Freeform 43"/>
            <p:cNvSpPr/>
            <p:nvPr/>
          </p:nvSpPr>
          <p:spPr>
            <a:xfrm>
              <a:off x="0" y="0"/>
              <a:ext cx="1853719" cy="631079"/>
            </a:xfrm>
            <a:custGeom>
              <a:avLst/>
              <a:gdLst/>
              <a:ahLst/>
              <a:cxnLst/>
              <a:rect l="l" t="t" r="r" b="b"/>
              <a:pathLst>
                <a:path w="1853719" h="631079">
                  <a:moveTo>
                    <a:pt x="43042" y="0"/>
                  </a:moveTo>
                  <a:lnTo>
                    <a:pt x="1810677" y="0"/>
                  </a:lnTo>
                  <a:cubicBezTo>
                    <a:pt x="1834449" y="0"/>
                    <a:pt x="1853719" y="19271"/>
                    <a:pt x="1853719" y="43042"/>
                  </a:cubicBezTo>
                  <a:lnTo>
                    <a:pt x="1853719" y="588037"/>
                  </a:lnTo>
                  <a:cubicBezTo>
                    <a:pt x="1853719" y="599452"/>
                    <a:pt x="1849184" y="610400"/>
                    <a:pt x="1841112" y="618472"/>
                  </a:cubicBezTo>
                  <a:cubicBezTo>
                    <a:pt x="1833041" y="626544"/>
                    <a:pt x="1822093" y="631079"/>
                    <a:pt x="1810677" y="631079"/>
                  </a:cubicBezTo>
                  <a:lnTo>
                    <a:pt x="43042" y="631079"/>
                  </a:lnTo>
                  <a:cubicBezTo>
                    <a:pt x="19271" y="631079"/>
                    <a:pt x="0" y="611808"/>
                    <a:pt x="0" y="588037"/>
                  </a:cubicBezTo>
                  <a:lnTo>
                    <a:pt x="0" y="43042"/>
                  </a:lnTo>
                  <a:cubicBezTo>
                    <a:pt x="0" y="19271"/>
                    <a:pt x="19271" y="0"/>
                    <a:pt x="43042" y="0"/>
                  </a:cubicBezTo>
                  <a:close/>
                </a:path>
              </a:pathLst>
            </a:custGeom>
            <a:solidFill>
              <a:srgbClr val="D92038"/>
            </a:solidFill>
          </p:spPr>
          <p:txBody>
            <a:bodyPr/>
            <a:lstStyle/>
            <a:p>
              <a:endParaRPr lang="en-US"/>
            </a:p>
          </p:txBody>
        </p:sp>
        <p:sp>
          <p:nvSpPr>
            <p:cNvPr id="44" name="TextBox 44"/>
            <p:cNvSpPr txBox="1"/>
            <p:nvPr/>
          </p:nvSpPr>
          <p:spPr>
            <a:xfrm>
              <a:off x="0" y="9525"/>
              <a:ext cx="1853719" cy="621554"/>
            </a:xfrm>
            <a:prstGeom prst="rect">
              <a:avLst/>
            </a:prstGeom>
          </p:spPr>
          <p:txBody>
            <a:bodyPr lIns="18487" tIns="18487" rIns="18487" bIns="18487" rtlCol="0" anchor="ctr"/>
            <a:lstStyle/>
            <a:p>
              <a:pPr algn="ctr">
                <a:lnSpc>
                  <a:spcPts val="1104"/>
                </a:lnSpc>
              </a:pPr>
              <a:endParaRPr/>
            </a:p>
          </p:txBody>
        </p:sp>
      </p:grpSp>
      <p:sp>
        <p:nvSpPr>
          <p:cNvPr id="45" name="TextBox 45"/>
          <p:cNvSpPr txBox="1"/>
          <p:nvPr/>
        </p:nvSpPr>
        <p:spPr>
          <a:xfrm>
            <a:off x="5564468" y="7702024"/>
            <a:ext cx="2759868" cy="1736228"/>
          </a:xfrm>
          <a:prstGeom prst="rect">
            <a:avLst/>
          </a:prstGeom>
        </p:spPr>
        <p:txBody>
          <a:bodyPr lIns="0" tIns="0" rIns="0" bIns="0" rtlCol="0" anchor="t">
            <a:spAutoFit/>
          </a:bodyPr>
          <a:lstStyle/>
          <a:p>
            <a:pPr algn="just">
              <a:lnSpc>
                <a:spcPts val="14165"/>
              </a:lnSpc>
            </a:pPr>
            <a:r>
              <a:rPr lang="en-US" sz="10118" spc="-404">
                <a:solidFill>
                  <a:srgbClr val="F1F1F1"/>
                </a:solidFill>
                <a:latin typeface="Rubik Bold"/>
              </a:rPr>
              <a:t>19.3</a:t>
            </a:r>
          </a:p>
        </p:txBody>
      </p:sp>
      <p:sp>
        <p:nvSpPr>
          <p:cNvPr id="46" name="TextBox 46"/>
          <p:cNvSpPr txBox="1"/>
          <p:nvPr/>
        </p:nvSpPr>
        <p:spPr>
          <a:xfrm>
            <a:off x="5828237" y="9299499"/>
            <a:ext cx="3026759" cy="206058"/>
          </a:xfrm>
          <a:prstGeom prst="rect">
            <a:avLst/>
          </a:prstGeom>
        </p:spPr>
        <p:txBody>
          <a:bodyPr lIns="0" tIns="0" rIns="0" bIns="0" rtlCol="0" anchor="t">
            <a:spAutoFit/>
          </a:bodyPr>
          <a:lstStyle/>
          <a:p>
            <a:pPr algn="ctr">
              <a:lnSpc>
                <a:spcPts val="1609"/>
              </a:lnSpc>
            </a:pPr>
            <a:r>
              <a:rPr lang="en-US" sz="1149" spc="-45">
                <a:solidFill>
                  <a:srgbClr val="F1F1F1"/>
                </a:solidFill>
                <a:latin typeface="Rubik Bold"/>
              </a:rPr>
              <a:t>October: Natural Gas Exports</a:t>
            </a:r>
          </a:p>
        </p:txBody>
      </p:sp>
      <p:sp>
        <p:nvSpPr>
          <p:cNvPr id="47" name="TextBox 47"/>
          <p:cNvSpPr txBox="1"/>
          <p:nvPr/>
        </p:nvSpPr>
        <p:spPr>
          <a:xfrm>
            <a:off x="7934959" y="8777097"/>
            <a:ext cx="1104382" cy="419350"/>
          </a:xfrm>
          <a:prstGeom prst="rect">
            <a:avLst/>
          </a:prstGeom>
        </p:spPr>
        <p:txBody>
          <a:bodyPr lIns="0" tIns="0" rIns="0" bIns="0" rtlCol="0" anchor="t">
            <a:spAutoFit/>
          </a:bodyPr>
          <a:lstStyle/>
          <a:p>
            <a:pPr algn="r">
              <a:lnSpc>
                <a:spcPts val="3458"/>
              </a:lnSpc>
            </a:pPr>
            <a:r>
              <a:rPr lang="en-US" sz="2470" spc="-98">
                <a:solidFill>
                  <a:srgbClr val="F1F1F1"/>
                </a:solidFill>
                <a:latin typeface="Rubik Bold"/>
              </a:rPr>
              <a:t>bcf/d</a:t>
            </a:r>
          </a:p>
        </p:txBody>
      </p:sp>
      <p:sp>
        <p:nvSpPr>
          <p:cNvPr id="48" name="Freeform 48"/>
          <p:cNvSpPr/>
          <p:nvPr/>
        </p:nvSpPr>
        <p:spPr>
          <a:xfrm>
            <a:off x="4175158" y="8160367"/>
            <a:ext cx="1307879" cy="1307879"/>
          </a:xfrm>
          <a:custGeom>
            <a:avLst/>
            <a:gdLst/>
            <a:ahLst/>
            <a:cxnLst/>
            <a:rect l="l" t="t" r="r" b="b"/>
            <a:pathLst>
              <a:path w="1307879" h="1307879">
                <a:moveTo>
                  <a:pt x="0" y="0"/>
                </a:moveTo>
                <a:lnTo>
                  <a:pt x="1307879" y="0"/>
                </a:lnTo>
                <a:lnTo>
                  <a:pt x="1307879" y="1307879"/>
                </a:lnTo>
                <a:lnTo>
                  <a:pt x="0" y="13078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9" name="Group 49"/>
          <p:cNvGrpSpPr/>
          <p:nvPr/>
        </p:nvGrpSpPr>
        <p:grpSpPr>
          <a:xfrm>
            <a:off x="6660369" y="5761091"/>
            <a:ext cx="4814798" cy="1837032"/>
            <a:chOff x="0" y="0"/>
            <a:chExt cx="1654036" cy="631079"/>
          </a:xfrm>
        </p:grpSpPr>
        <p:sp>
          <p:nvSpPr>
            <p:cNvPr id="50" name="Freeform 50"/>
            <p:cNvSpPr/>
            <p:nvPr/>
          </p:nvSpPr>
          <p:spPr>
            <a:xfrm>
              <a:off x="0" y="0"/>
              <a:ext cx="1654036" cy="631079"/>
            </a:xfrm>
            <a:custGeom>
              <a:avLst/>
              <a:gdLst/>
              <a:ahLst/>
              <a:cxnLst/>
              <a:rect l="l" t="t" r="r" b="b"/>
              <a:pathLst>
                <a:path w="1654036" h="631079">
                  <a:moveTo>
                    <a:pt x="48238" y="0"/>
                  </a:moveTo>
                  <a:lnTo>
                    <a:pt x="1605798" y="0"/>
                  </a:lnTo>
                  <a:cubicBezTo>
                    <a:pt x="1618592" y="0"/>
                    <a:pt x="1630861" y="5082"/>
                    <a:pt x="1639908" y="14129"/>
                  </a:cubicBezTo>
                  <a:cubicBezTo>
                    <a:pt x="1648954" y="23175"/>
                    <a:pt x="1654036" y="35445"/>
                    <a:pt x="1654036" y="48238"/>
                  </a:cubicBezTo>
                  <a:lnTo>
                    <a:pt x="1654036" y="582841"/>
                  </a:lnTo>
                  <a:cubicBezTo>
                    <a:pt x="1654036" y="609482"/>
                    <a:pt x="1632439" y="631079"/>
                    <a:pt x="1605798" y="631079"/>
                  </a:cubicBezTo>
                  <a:lnTo>
                    <a:pt x="48238" y="631079"/>
                  </a:lnTo>
                  <a:cubicBezTo>
                    <a:pt x="21597" y="631079"/>
                    <a:pt x="0" y="609482"/>
                    <a:pt x="0" y="582841"/>
                  </a:cubicBezTo>
                  <a:lnTo>
                    <a:pt x="0" y="48238"/>
                  </a:lnTo>
                  <a:cubicBezTo>
                    <a:pt x="0" y="21597"/>
                    <a:pt x="21597" y="0"/>
                    <a:pt x="48238" y="0"/>
                  </a:cubicBezTo>
                  <a:close/>
                </a:path>
              </a:pathLst>
            </a:custGeom>
            <a:solidFill>
              <a:srgbClr val="D92038"/>
            </a:solidFill>
          </p:spPr>
          <p:txBody>
            <a:bodyPr/>
            <a:lstStyle/>
            <a:p>
              <a:endParaRPr lang="en-US"/>
            </a:p>
          </p:txBody>
        </p:sp>
        <p:sp>
          <p:nvSpPr>
            <p:cNvPr id="51" name="TextBox 51"/>
            <p:cNvSpPr txBox="1"/>
            <p:nvPr/>
          </p:nvSpPr>
          <p:spPr>
            <a:xfrm>
              <a:off x="0" y="9525"/>
              <a:ext cx="1654036" cy="621554"/>
            </a:xfrm>
            <a:prstGeom prst="rect">
              <a:avLst/>
            </a:prstGeom>
          </p:spPr>
          <p:txBody>
            <a:bodyPr lIns="19641" tIns="19641" rIns="19641" bIns="19641" rtlCol="0" anchor="ctr"/>
            <a:lstStyle/>
            <a:p>
              <a:pPr algn="ctr">
                <a:lnSpc>
                  <a:spcPts val="1104"/>
                </a:lnSpc>
              </a:pPr>
              <a:endParaRPr/>
            </a:p>
          </p:txBody>
        </p:sp>
      </p:grpSp>
      <p:sp>
        <p:nvSpPr>
          <p:cNvPr id="52" name="TextBox 52"/>
          <p:cNvSpPr txBox="1"/>
          <p:nvPr/>
        </p:nvSpPr>
        <p:spPr>
          <a:xfrm>
            <a:off x="8424216" y="5561066"/>
            <a:ext cx="2155420" cy="1731843"/>
          </a:xfrm>
          <a:prstGeom prst="rect">
            <a:avLst/>
          </a:prstGeom>
        </p:spPr>
        <p:txBody>
          <a:bodyPr lIns="0" tIns="0" rIns="0" bIns="0" rtlCol="0" anchor="t">
            <a:spAutoFit/>
          </a:bodyPr>
          <a:lstStyle/>
          <a:p>
            <a:pPr algn="just">
              <a:lnSpc>
                <a:spcPts val="14165"/>
              </a:lnSpc>
            </a:pPr>
            <a:r>
              <a:rPr lang="en-US" sz="10118" spc="-404">
                <a:solidFill>
                  <a:srgbClr val="F1F1F1"/>
                </a:solidFill>
                <a:latin typeface="Rubik Bold"/>
              </a:rPr>
              <a:t>5.6</a:t>
            </a:r>
          </a:p>
        </p:txBody>
      </p:sp>
      <p:sp>
        <p:nvSpPr>
          <p:cNvPr id="53" name="TextBox 53"/>
          <p:cNvSpPr txBox="1"/>
          <p:nvPr/>
        </p:nvSpPr>
        <p:spPr>
          <a:xfrm>
            <a:off x="10082722" y="6642398"/>
            <a:ext cx="1104382" cy="419350"/>
          </a:xfrm>
          <a:prstGeom prst="rect">
            <a:avLst/>
          </a:prstGeom>
        </p:spPr>
        <p:txBody>
          <a:bodyPr lIns="0" tIns="0" rIns="0" bIns="0" rtlCol="0" anchor="t">
            <a:spAutoFit/>
          </a:bodyPr>
          <a:lstStyle/>
          <a:p>
            <a:pPr algn="r">
              <a:lnSpc>
                <a:spcPts val="3458"/>
              </a:lnSpc>
            </a:pPr>
            <a:r>
              <a:rPr lang="en-US" sz="2470" spc="-98">
                <a:solidFill>
                  <a:srgbClr val="F1F1F1"/>
                </a:solidFill>
                <a:latin typeface="Rubik Bold"/>
              </a:rPr>
              <a:t>mb/d</a:t>
            </a:r>
          </a:p>
        </p:txBody>
      </p:sp>
      <p:sp>
        <p:nvSpPr>
          <p:cNvPr id="54" name="TextBox 54"/>
          <p:cNvSpPr txBox="1"/>
          <p:nvPr/>
        </p:nvSpPr>
        <p:spPr>
          <a:xfrm>
            <a:off x="8292281" y="7164799"/>
            <a:ext cx="3026759" cy="206058"/>
          </a:xfrm>
          <a:prstGeom prst="rect">
            <a:avLst/>
          </a:prstGeom>
        </p:spPr>
        <p:txBody>
          <a:bodyPr lIns="0" tIns="0" rIns="0" bIns="0" rtlCol="0" anchor="t">
            <a:spAutoFit/>
          </a:bodyPr>
          <a:lstStyle/>
          <a:p>
            <a:pPr algn="ctr">
              <a:lnSpc>
                <a:spcPts val="1609"/>
              </a:lnSpc>
            </a:pPr>
            <a:r>
              <a:rPr lang="en-US" sz="1149" spc="-45">
                <a:solidFill>
                  <a:srgbClr val="F1F1F1"/>
                </a:solidFill>
                <a:latin typeface="Rubik Bold"/>
              </a:rPr>
              <a:t>July: Crude Oil Processing</a:t>
            </a:r>
          </a:p>
        </p:txBody>
      </p:sp>
      <p:sp>
        <p:nvSpPr>
          <p:cNvPr id="55" name="Freeform 55"/>
          <p:cNvSpPr/>
          <p:nvPr/>
        </p:nvSpPr>
        <p:spPr>
          <a:xfrm>
            <a:off x="6904186" y="6025668"/>
            <a:ext cx="1307879" cy="1307879"/>
          </a:xfrm>
          <a:custGeom>
            <a:avLst/>
            <a:gdLst/>
            <a:ahLst/>
            <a:cxnLst/>
            <a:rect l="l" t="t" r="r" b="b"/>
            <a:pathLst>
              <a:path w="1307879" h="1307879">
                <a:moveTo>
                  <a:pt x="0" y="0"/>
                </a:moveTo>
                <a:lnTo>
                  <a:pt x="1307878" y="0"/>
                </a:lnTo>
                <a:lnTo>
                  <a:pt x="1307878" y="1307879"/>
                </a:lnTo>
                <a:lnTo>
                  <a:pt x="0" y="13078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6" name="Group 56"/>
          <p:cNvGrpSpPr/>
          <p:nvPr/>
        </p:nvGrpSpPr>
        <p:grpSpPr>
          <a:xfrm>
            <a:off x="11811694" y="5761091"/>
            <a:ext cx="4848855" cy="1837032"/>
            <a:chOff x="0" y="0"/>
            <a:chExt cx="1665736" cy="631079"/>
          </a:xfrm>
        </p:grpSpPr>
        <p:sp>
          <p:nvSpPr>
            <p:cNvPr id="57" name="Freeform 57"/>
            <p:cNvSpPr/>
            <p:nvPr/>
          </p:nvSpPr>
          <p:spPr>
            <a:xfrm>
              <a:off x="0" y="0"/>
              <a:ext cx="1665736" cy="631079"/>
            </a:xfrm>
            <a:custGeom>
              <a:avLst/>
              <a:gdLst/>
              <a:ahLst/>
              <a:cxnLst/>
              <a:rect l="l" t="t" r="r" b="b"/>
              <a:pathLst>
                <a:path w="1665736" h="631079">
                  <a:moveTo>
                    <a:pt x="47899" y="0"/>
                  </a:moveTo>
                  <a:lnTo>
                    <a:pt x="1617836" y="0"/>
                  </a:lnTo>
                  <a:cubicBezTo>
                    <a:pt x="1630540" y="0"/>
                    <a:pt x="1642724" y="5047"/>
                    <a:pt x="1651707" y="14029"/>
                  </a:cubicBezTo>
                  <a:cubicBezTo>
                    <a:pt x="1660689" y="23012"/>
                    <a:pt x="1665736" y="35196"/>
                    <a:pt x="1665736" y="47899"/>
                  </a:cubicBezTo>
                  <a:lnTo>
                    <a:pt x="1665736" y="583179"/>
                  </a:lnTo>
                  <a:cubicBezTo>
                    <a:pt x="1665736" y="595883"/>
                    <a:pt x="1660689" y="608067"/>
                    <a:pt x="1651707" y="617049"/>
                  </a:cubicBezTo>
                  <a:cubicBezTo>
                    <a:pt x="1642724" y="626032"/>
                    <a:pt x="1630540" y="631079"/>
                    <a:pt x="1617836" y="631079"/>
                  </a:cubicBezTo>
                  <a:lnTo>
                    <a:pt x="47899" y="631079"/>
                  </a:lnTo>
                  <a:cubicBezTo>
                    <a:pt x="35196" y="631079"/>
                    <a:pt x="23012" y="626032"/>
                    <a:pt x="14029" y="617049"/>
                  </a:cubicBezTo>
                  <a:cubicBezTo>
                    <a:pt x="5047" y="608067"/>
                    <a:pt x="0" y="595883"/>
                    <a:pt x="0" y="583179"/>
                  </a:cubicBezTo>
                  <a:lnTo>
                    <a:pt x="0" y="47899"/>
                  </a:lnTo>
                  <a:cubicBezTo>
                    <a:pt x="0" y="35196"/>
                    <a:pt x="5047" y="23012"/>
                    <a:pt x="14029" y="14029"/>
                  </a:cubicBezTo>
                  <a:cubicBezTo>
                    <a:pt x="23012" y="5047"/>
                    <a:pt x="35196" y="0"/>
                    <a:pt x="47899" y="0"/>
                  </a:cubicBezTo>
                  <a:close/>
                </a:path>
              </a:pathLst>
            </a:custGeom>
            <a:solidFill>
              <a:srgbClr val="D92038"/>
            </a:solidFill>
          </p:spPr>
          <p:txBody>
            <a:bodyPr/>
            <a:lstStyle/>
            <a:p>
              <a:endParaRPr lang="en-US"/>
            </a:p>
          </p:txBody>
        </p:sp>
        <p:sp>
          <p:nvSpPr>
            <p:cNvPr id="58" name="TextBox 58"/>
            <p:cNvSpPr txBox="1"/>
            <p:nvPr/>
          </p:nvSpPr>
          <p:spPr>
            <a:xfrm>
              <a:off x="0" y="9525"/>
              <a:ext cx="1665736" cy="621554"/>
            </a:xfrm>
            <a:prstGeom prst="rect">
              <a:avLst/>
            </a:prstGeom>
          </p:spPr>
          <p:txBody>
            <a:bodyPr lIns="19641" tIns="19641" rIns="19641" bIns="19641" rtlCol="0" anchor="ctr"/>
            <a:lstStyle/>
            <a:p>
              <a:pPr algn="ctr">
                <a:lnSpc>
                  <a:spcPts val="1104"/>
                </a:lnSpc>
              </a:pPr>
              <a:endParaRPr/>
            </a:p>
          </p:txBody>
        </p:sp>
      </p:grpSp>
      <p:sp>
        <p:nvSpPr>
          <p:cNvPr id="59" name="TextBox 59"/>
          <p:cNvSpPr txBox="1"/>
          <p:nvPr/>
        </p:nvSpPr>
        <p:spPr>
          <a:xfrm>
            <a:off x="13533949" y="5561066"/>
            <a:ext cx="2155420" cy="1736228"/>
          </a:xfrm>
          <a:prstGeom prst="rect">
            <a:avLst/>
          </a:prstGeom>
        </p:spPr>
        <p:txBody>
          <a:bodyPr lIns="0" tIns="0" rIns="0" bIns="0" rtlCol="0" anchor="t">
            <a:spAutoFit/>
          </a:bodyPr>
          <a:lstStyle/>
          <a:p>
            <a:pPr algn="just">
              <a:lnSpc>
                <a:spcPts val="14165"/>
              </a:lnSpc>
            </a:pPr>
            <a:r>
              <a:rPr lang="en-US" sz="10118" spc="-404">
                <a:solidFill>
                  <a:srgbClr val="F1F1F1"/>
                </a:solidFill>
                <a:latin typeface="Rubik Bold"/>
              </a:rPr>
              <a:t>2.4</a:t>
            </a:r>
          </a:p>
        </p:txBody>
      </p:sp>
      <p:sp>
        <p:nvSpPr>
          <p:cNvPr id="60" name="TextBox 60"/>
          <p:cNvSpPr txBox="1"/>
          <p:nvPr/>
        </p:nvSpPr>
        <p:spPr>
          <a:xfrm>
            <a:off x="13477662" y="7164799"/>
            <a:ext cx="3026759" cy="206058"/>
          </a:xfrm>
          <a:prstGeom prst="rect">
            <a:avLst/>
          </a:prstGeom>
        </p:spPr>
        <p:txBody>
          <a:bodyPr lIns="0" tIns="0" rIns="0" bIns="0" rtlCol="0" anchor="t">
            <a:spAutoFit/>
          </a:bodyPr>
          <a:lstStyle/>
          <a:p>
            <a:pPr algn="ctr">
              <a:lnSpc>
                <a:spcPts val="1609"/>
              </a:lnSpc>
            </a:pPr>
            <a:r>
              <a:rPr lang="en-US" sz="1149" spc="-45">
                <a:solidFill>
                  <a:srgbClr val="F1F1F1"/>
                </a:solidFill>
                <a:latin typeface="Rubik Bold"/>
              </a:rPr>
              <a:t>November: NGL exports</a:t>
            </a:r>
          </a:p>
        </p:txBody>
      </p:sp>
      <p:sp>
        <p:nvSpPr>
          <p:cNvPr id="61" name="TextBox 61"/>
          <p:cNvSpPr txBox="1"/>
          <p:nvPr/>
        </p:nvSpPr>
        <p:spPr>
          <a:xfrm>
            <a:off x="15268103" y="6642398"/>
            <a:ext cx="1104382" cy="419350"/>
          </a:xfrm>
          <a:prstGeom prst="rect">
            <a:avLst/>
          </a:prstGeom>
        </p:spPr>
        <p:txBody>
          <a:bodyPr lIns="0" tIns="0" rIns="0" bIns="0" rtlCol="0" anchor="t">
            <a:spAutoFit/>
          </a:bodyPr>
          <a:lstStyle/>
          <a:p>
            <a:pPr algn="r">
              <a:lnSpc>
                <a:spcPts val="3458"/>
              </a:lnSpc>
            </a:pPr>
            <a:r>
              <a:rPr lang="en-US" sz="2470" spc="-98">
                <a:solidFill>
                  <a:srgbClr val="F1F1F1"/>
                </a:solidFill>
                <a:latin typeface="Rubik Bold"/>
              </a:rPr>
              <a:t>mb/d</a:t>
            </a:r>
          </a:p>
        </p:txBody>
      </p:sp>
      <p:sp>
        <p:nvSpPr>
          <p:cNvPr id="62" name="Freeform 62"/>
          <p:cNvSpPr/>
          <p:nvPr/>
        </p:nvSpPr>
        <p:spPr>
          <a:xfrm>
            <a:off x="12055510" y="6025668"/>
            <a:ext cx="1307879" cy="1307879"/>
          </a:xfrm>
          <a:custGeom>
            <a:avLst/>
            <a:gdLst/>
            <a:ahLst/>
            <a:cxnLst/>
            <a:rect l="l" t="t" r="r" b="b"/>
            <a:pathLst>
              <a:path w="1307879" h="1307879">
                <a:moveTo>
                  <a:pt x="0" y="0"/>
                </a:moveTo>
                <a:lnTo>
                  <a:pt x="1307879" y="0"/>
                </a:lnTo>
                <a:lnTo>
                  <a:pt x="1307879" y="1307879"/>
                </a:lnTo>
                <a:lnTo>
                  <a:pt x="0" y="13078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3" name="TextBox 63"/>
          <p:cNvSpPr txBox="1"/>
          <p:nvPr/>
        </p:nvSpPr>
        <p:spPr>
          <a:xfrm>
            <a:off x="1200189" y="2238284"/>
            <a:ext cx="15887622" cy="748030"/>
          </a:xfrm>
          <a:prstGeom prst="rect">
            <a:avLst/>
          </a:prstGeom>
        </p:spPr>
        <p:txBody>
          <a:bodyPr lIns="0" tIns="0" rIns="0" bIns="0" rtlCol="0" anchor="t">
            <a:spAutoFit/>
          </a:bodyPr>
          <a:lstStyle/>
          <a:p>
            <a:pPr algn="ctr">
              <a:lnSpc>
                <a:spcPts val="6019"/>
              </a:lnSpc>
              <a:spcBef>
                <a:spcPct val="0"/>
              </a:spcBef>
            </a:pPr>
            <a:r>
              <a:rPr lang="en-US" sz="4299">
                <a:solidFill>
                  <a:srgbClr val="FFFFFF"/>
                </a:solidFill>
                <a:latin typeface="Rubik Semi-Bold"/>
              </a:rPr>
              <a:t>In 2023, Texas rewrote the oil and natural gas record book.</a:t>
            </a:r>
          </a:p>
        </p:txBody>
      </p:sp>
      <p:sp>
        <p:nvSpPr>
          <p:cNvPr id="64" name="AutoShape 3">
            <a:extLst>
              <a:ext uri="{FF2B5EF4-FFF2-40B4-BE49-F238E27FC236}">
                <a16:creationId xmlns:a16="http://schemas.microsoft.com/office/drawing/2014/main" id="{94D4AA34-F151-B889-2C8F-4931A6C084FC}"/>
              </a:ext>
            </a:extLst>
          </p:cNvPr>
          <p:cNvSpPr/>
          <p:nvPr/>
        </p:nvSpPr>
        <p:spPr>
          <a:xfrm>
            <a:off x="7759301" y="625265"/>
            <a:ext cx="0" cy="1032179"/>
          </a:xfrm>
          <a:prstGeom prst="line">
            <a:avLst/>
          </a:prstGeom>
          <a:ln w="23735" cap="flat">
            <a:solidFill>
              <a:srgbClr val="FFFFFF"/>
            </a:solidFill>
            <a:prstDash val="solid"/>
            <a:headEnd type="none" w="sm" len="sm"/>
            <a:tailEnd type="none" w="sm" len="sm"/>
          </a:ln>
        </p:spPr>
        <p:txBody>
          <a:bodyPr/>
          <a:lstStyle/>
          <a:p>
            <a:endParaRPr lang="en-US"/>
          </a:p>
        </p:txBody>
      </p:sp>
      <p:sp>
        <p:nvSpPr>
          <p:cNvPr id="65" name="Freeform 4">
            <a:extLst>
              <a:ext uri="{FF2B5EF4-FFF2-40B4-BE49-F238E27FC236}">
                <a16:creationId xmlns:a16="http://schemas.microsoft.com/office/drawing/2014/main" id="{EA487FBC-9AD7-4953-4273-47F3B11377B1}"/>
              </a:ext>
            </a:extLst>
          </p:cNvPr>
          <p:cNvSpPr/>
          <p:nvPr/>
        </p:nvSpPr>
        <p:spPr>
          <a:xfrm>
            <a:off x="4794363" y="762517"/>
            <a:ext cx="2577804" cy="754594"/>
          </a:xfrm>
          <a:custGeom>
            <a:avLst/>
            <a:gdLst/>
            <a:ahLst/>
            <a:cxnLst/>
            <a:rect l="l" t="t" r="r" b="b"/>
            <a:pathLst>
              <a:path w="3437072" h="1006125">
                <a:moveTo>
                  <a:pt x="0" y="0"/>
                </a:moveTo>
                <a:lnTo>
                  <a:pt x="3437072" y="0"/>
                </a:lnTo>
                <a:lnTo>
                  <a:pt x="3437072" y="1006124"/>
                </a:lnTo>
                <a:lnTo>
                  <a:pt x="0" y="10061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6" name="TextBox 5">
            <a:extLst>
              <a:ext uri="{FF2B5EF4-FFF2-40B4-BE49-F238E27FC236}">
                <a16:creationId xmlns:a16="http://schemas.microsoft.com/office/drawing/2014/main" id="{B9CFE3BF-E4DB-239D-75BF-D9406279B6B1}"/>
              </a:ext>
            </a:extLst>
          </p:cNvPr>
          <p:cNvSpPr txBox="1"/>
          <p:nvPr/>
        </p:nvSpPr>
        <p:spPr>
          <a:xfrm>
            <a:off x="8229600" y="876301"/>
            <a:ext cx="1721610" cy="1131440"/>
          </a:xfrm>
          <a:prstGeom prst="rect">
            <a:avLst/>
          </a:prstGeom>
        </p:spPr>
        <p:txBody>
          <a:bodyPr lIns="0" tIns="0" rIns="0" bIns="0" rtlCol="0" anchor="t">
            <a:spAutoFit/>
          </a:bodyPr>
          <a:lstStyle/>
          <a:p>
            <a:pPr>
              <a:lnSpc>
                <a:spcPts val="7605"/>
              </a:lnSpc>
            </a:pPr>
            <a:r>
              <a:rPr lang="en-US" sz="8843" dirty="0">
                <a:solidFill>
                  <a:srgbClr val="4976C8"/>
                </a:solidFill>
                <a:latin typeface="AC Compacta"/>
              </a:rPr>
              <a:t>2023</a:t>
            </a:r>
          </a:p>
        </p:txBody>
      </p:sp>
      <p:sp>
        <p:nvSpPr>
          <p:cNvPr id="67" name="TextBox 6">
            <a:extLst>
              <a:ext uri="{FF2B5EF4-FFF2-40B4-BE49-F238E27FC236}">
                <a16:creationId xmlns:a16="http://schemas.microsoft.com/office/drawing/2014/main" id="{3350026E-39AF-1724-7CD0-52F579D0A78E}"/>
              </a:ext>
            </a:extLst>
          </p:cNvPr>
          <p:cNvSpPr txBox="1"/>
          <p:nvPr/>
        </p:nvSpPr>
        <p:spPr>
          <a:xfrm>
            <a:off x="9829800" y="788513"/>
            <a:ext cx="3672816" cy="830292"/>
          </a:xfrm>
          <a:prstGeom prst="rect">
            <a:avLst/>
          </a:prstGeom>
        </p:spPr>
        <p:txBody>
          <a:bodyPr lIns="0" tIns="0" rIns="0" bIns="0" rtlCol="0" anchor="t">
            <a:spAutoFit/>
          </a:bodyPr>
          <a:lstStyle/>
          <a:p>
            <a:pPr>
              <a:lnSpc>
                <a:spcPts val="2135"/>
              </a:lnSpc>
            </a:pPr>
            <a:r>
              <a:rPr lang="en-US" sz="2604" dirty="0">
                <a:solidFill>
                  <a:srgbClr val="F1F1F1"/>
                </a:solidFill>
                <a:latin typeface="Agrandir Ultra-Bold"/>
              </a:rPr>
              <a:t>ANNUAL ENERGY </a:t>
            </a:r>
            <a:r>
              <a:rPr lang="en-US" sz="2604" dirty="0">
                <a:solidFill>
                  <a:srgbClr val="D92038"/>
                </a:solidFill>
                <a:latin typeface="Agrandir Ultra-Bold"/>
              </a:rPr>
              <a:t>&amp;</a:t>
            </a:r>
            <a:r>
              <a:rPr lang="en-US" sz="2604" dirty="0">
                <a:solidFill>
                  <a:srgbClr val="F1F1F1"/>
                </a:solidFill>
                <a:latin typeface="Agrandir Ultra-Bold"/>
              </a:rPr>
              <a:t> </a:t>
            </a:r>
          </a:p>
          <a:p>
            <a:pPr>
              <a:lnSpc>
                <a:spcPts val="2135"/>
              </a:lnSpc>
            </a:pPr>
            <a:r>
              <a:rPr lang="en-US" sz="2604" dirty="0">
                <a:solidFill>
                  <a:srgbClr val="F1F1F1"/>
                </a:solidFill>
                <a:latin typeface="Agrandir Ultra-Bold"/>
              </a:rPr>
              <a:t>ECONOMIC IMPACT </a:t>
            </a:r>
          </a:p>
          <a:p>
            <a:pPr>
              <a:lnSpc>
                <a:spcPts val="2135"/>
              </a:lnSpc>
            </a:pPr>
            <a:r>
              <a:rPr lang="en-US" sz="2604" dirty="0">
                <a:solidFill>
                  <a:srgbClr val="F1F1F1"/>
                </a:solidFill>
                <a:latin typeface="Agrandir Ultra-Bold"/>
              </a:rPr>
              <a:t>REPORT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7" name="TextBox 7"/>
          <p:cNvSpPr txBox="1"/>
          <p:nvPr/>
        </p:nvSpPr>
        <p:spPr>
          <a:xfrm>
            <a:off x="1402402" y="7632330"/>
            <a:ext cx="15483196" cy="1510030"/>
          </a:xfrm>
          <a:prstGeom prst="rect">
            <a:avLst/>
          </a:prstGeom>
        </p:spPr>
        <p:txBody>
          <a:bodyPr lIns="0" tIns="0" rIns="0" bIns="0" rtlCol="0" anchor="t">
            <a:spAutoFit/>
          </a:bodyPr>
          <a:lstStyle/>
          <a:p>
            <a:pPr algn="ctr">
              <a:lnSpc>
                <a:spcPts val="6019"/>
              </a:lnSpc>
              <a:spcBef>
                <a:spcPct val="0"/>
              </a:spcBef>
            </a:pPr>
            <a:r>
              <a:rPr lang="en-US" sz="4299">
                <a:solidFill>
                  <a:srgbClr val="FFFFFF"/>
                </a:solidFill>
                <a:latin typeface="Rubik Semi-Bold"/>
              </a:rPr>
              <a:t>and for every direct job in the Texas oil and natural gas industry creates an additional </a:t>
            </a:r>
            <a:r>
              <a:rPr lang="en-US" sz="4299">
                <a:solidFill>
                  <a:srgbClr val="D92038"/>
                </a:solidFill>
                <a:latin typeface="Rubik Semi-Bold"/>
              </a:rPr>
              <a:t>two Texas jobs</a:t>
            </a:r>
            <a:r>
              <a:rPr lang="en-US" sz="4299">
                <a:solidFill>
                  <a:srgbClr val="FFFFFF"/>
                </a:solidFill>
                <a:latin typeface="Rubik Semi-Bold"/>
              </a:rPr>
              <a:t>.</a:t>
            </a:r>
          </a:p>
        </p:txBody>
      </p:sp>
      <p:sp>
        <p:nvSpPr>
          <p:cNvPr id="8" name="TextBox 8"/>
          <p:cNvSpPr txBox="1"/>
          <p:nvPr/>
        </p:nvSpPr>
        <p:spPr>
          <a:xfrm>
            <a:off x="1106181" y="2869479"/>
            <a:ext cx="16075639" cy="748030"/>
          </a:xfrm>
          <a:prstGeom prst="rect">
            <a:avLst/>
          </a:prstGeom>
        </p:spPr>
        <p:txBody>
          <a:bodyPr lIns="0" tIns="0" rIns="0" bIns="0" rtlCol="0" anchor="t">
            <a:spAutoFit/>
          </a:bodyPr>
          <a:lstStyle/>
          <a:p>
            <a:pPr algn="ctr">
              <a:lnSpc>
                <a:spcPts val="6019"/>
              </a:lnSpc>
              <a:spcBef>
                <a:spcPct val="0"/>
              </a:spcBef>
            </a:pPr>
            <a:r>
              <a:rPr lang="en-US" sz="4299">
                <a:solidFill>
                  <a:srgbClr val="F1F1F1"/>
                </a:solidFill>
                <a:latin typeface="Rubik Semi-Bold"/>
              </a:rPr>
              <a:t>In FY 2023, the Texas oil and natural gas industry employed</a:t>
            </a:r>
          </a:p>
        </p:txBody>
      </p:sp>
      <p:sp>
        <p:nvSpPr>
          <p:cNvPr id="9" name="TextBox 9"/>
          <p:cNvSpPr txBox="1"/>
          <p:nvPr/>
        </p:nvSpPr>
        <p:spPr>
          <a:xfrm>
            <a:off x="4344287" y="4212855"/>
            <a:ext cx="9599426" cy="3133725"/>
          </a:xfrm>
          <a:prstGeom prst="rect">
            <a:avLst/>
          </a:prstGeom>
        </p:spPr>
        <p:txBody>
          <a:bodyPr lIns="0" tIns="0" rIns="0" bIns="0" rtlCol="0" anchor="t">
            <a:spAutoFit/>
          </a:bodyPr>
          <a:lstStyle/>
          <a:p>
            <a:pPr algn="ctr">
              <a:lnSpc>
                <a:spcPts val="12000"/>
              </a:lnSpc>
            </a:pPr>
            <a:r>
              <a:rPr lang="en-US" sz="12000">
                <a:solidFill>
                  <a:srgbClr val="D92038"/>
                </a:solidFill>
                <a:latin typeface="Rubik Mono"/>
              </a:rPr>
              <a:t>480,176</a:t>
            </a:r>
          </a:p>
          <a:p>
            <a:pPr algn="ctr">
              <a:lnSpc>
                <a:spcPts val="12000"/>
              </a:lnSpc>
            </a:pPr>
            <a:r>
              <a:rPr lang="en-US" sz="12000">
                <a:solidFill>
                  <a:srgbClr val="D92038"/>
                </a:solidFill>
                <a:latin typeface="Rubik Mono"/>
              </a:rPr>
              <a:t>texans</a:t>
            </a:r>
          </a:p>
        </p:txBody>
      </p:sp>
      <p:sp>
        <p:nvSpPr>
          <p:cNvPr id="10" name="AutoShape 3">
            <a:extLst>
              <a:ext uri="{FF2B5EF4-FFF2-40B4-BE49-F238E27FC236}">
                <a16:creationId xmlns:a16="http://schemas.microsoft.com/office/drawing/2014/main" id="{E43F0270-103F-EE67-6FB6-2730F58033F0}"/>
              </a:ext>
            </a:extLst>
          </p:cNvPr>
          <p:cNvSpPr/>
          <p:nvPr/>
        </p:nvSpPr>
        <p:spPr>
          <a:xfrm>
            <a:off x="7759301" y="625265"/>
            <a:ext cx="0" cy="1032179"/>
          </a:xfrm>
          <a:prstGeom prst="line">
            <a:avLst/>
          </a:prstGeom>
          <a:ln w="23735" cap="flat">
            <a:solidFill>
              <a:srgbClr val="FFFFFF"/>
            </a:solidFill>
            <a:prstDash val="solid"/>
            <a:headEnd type="none" w="sm" len="sm"/>
            <a:tailEnd type="none" w="sm" len="sm"/>
          </a:ln>
        </p:spPr>
        <p:txBody>
          <a:bodyPr/>
          <a:lstStyle/>
          <a:p>
            <a:endParaRPr lang="en-US"/>
          </a:p>
        </p:txBody>
      </p:sp>
      <p:sp>
        <p:nvSpPr>
          <p:cNvPr id="11" name="Freeform 4">
            <a:extLst>
              <a:ext uri="{FF2B5EF4-FFF2-40B4-BE49-F238E27FC236}">
                <a16:creationId xmlns:a16="http://schemas.microsoft.com/office/drawing/2014/main" id="{8B9549DF-ED16-AD03-F870-F57299D35AF2}"/>
              </a:ext>
            </a:extLst>
          </p:cNvPr>
          <p:cNvSpPr/>
          <p:nvPr/>
        </p:nvSpPr>
        <p:spPr>
          <a:xfrm>
            <a:off x="4794363" y="762517"/>
            <a:ext cx="2577804" cy="754594"/>
          </a:xfrm>
          <a:custGeom>
            <a:avLst/>
            <a:gdLst/>
            <a:ahLst/>
            <a:cxnLst/>
            <a:rect l="l" t="t" r="r" b="b"/>
            <a:pathLst>
              <a:path w="3437072" h="1006125">
                <a:moveTo>
                  <a:pt x="0" y="0"/>
                </a:moveTo>
                <a:lnTo>
                  <a:pt x="3437072" y="0"/>
                </a:lnTo>
                <a:lnTo>
                  <a:pt x="3437072" y="1006124"/>
                </a:lnTo>
                <a:lnTo>
                  <a:pt x="0" y="10061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5">
            <a:extLst>
              <a:ext uri="{FF2B5EF4-FFF2-40B4-BE49-F238E27FC236}">
                <a16:creationId xmlns:a16="http://schemas.microsoft.com/office/drawing/2014/main" id="{51BDBB84-006F-C9DF-C26E-02A14DF119A4}"/>
              </a:ext>
            </a:extLst>
          </p:cNvPr>
          <p:cNvSpPr txBox="1"/>
          <p:nvPr/>
        </p:nvSpPr>
        <p:spPr>
          <a:xfrm>
            <a:off x="8229600" y="876301"/>
            <a:ext cx="1721610" cy="1131440"/>
          </a:xfrm>
          <a:prstGeom prst="rect">
            <a:avLst/>
          </a:prstGeom>
        </p:spPr>
        <p:txBody>
          <a:bodyPr lIns="0" tIns="0" rIns="0" bIns="0" rtlCol="0" anchor="t">
            <a:spAutoFit/>
          </a:bodyPr>
          <a:lstStyle/>
          <a:p>
            <a:pPr>
              <a:lnSpc>
                <a:spcPts val="7605"/>
              </a:lnSpc>
            </a:pPr>
            <a:r>
              <a:rPr lang="en-US" sz="8843" dirty="0">
                <a:solidFill>
                  <a:srgbClr val="4976C8"/>
                </a:solidFill>
                <a:latin typeface="AC Compacta"/>
              </a:rPr>
              <a:t>2023</a:t>
            </a:r>
          </a:p>
        </p:txBody>
      </p:sp>
      <p:sp>
        <p:nvSpPr>
          <p:cNvPr id="13" name="TextBox 6">
            <a:extLst>
              <a:ext uri="{FF2B5EF4-FFF2-40B4-BE49-F238E27FC236}">
                <a16:creationId xmlns:a16="http://schemas.microsoft.com/office/drawing/2014/main" id="{0AC3E8F8-05B1-E009-918F-4B85A00E7B44}"/>
              </a:ext>
            </a:extLst>
          </p:cNvPr>
          <p:cNvSpPr txBox="1"/>
          <p:nvPr/>
        </p:nvSpPr>
        <p:spPr>
          <a:xfrm>
            <a:off x="9829800" y="788513"/>
            <a:ext cx="3672816" cy="830292"/>
          </a:xfrm>
          <a:prstGeom prst="rect">
            <a:avLst/>
          </a:prstGeom>
        </p:spPr>
        <p:txBody>
          <a:bodyPr lIns="0" tIns="0" rIns="0" bIns="0" rtlCol="0" anchor="t">
            <a:spAutoFit/>
          </a:bodyPr>
          <a:lstStyle/>
          <a:p>
            <a:pPr>
              <a:lnSpc>
                <a:spcPts val="2135"/>
              </a:lnSpc>
            </a:pPr>
            <a:r>
              <a:rPr lang="en-US" sz="2604" dirty="0">
                <a:solidFill>
                  <a:srgbClr val="F1F1F1"/>
                </a:solidFill>
                <a:latin typeface="Agrandir Ultra-Bold"/>
              </a:rPr>
              <a:t>ANNUAL ENERGY </a:t>
            </a:r>
            <a:r>
              <a:rPr lang="en-US" sz="2604" dirty="0">
                <a:solidFill>
                  <a:srgbClr val="D92038"/>
                </a:solidFill>
                <a:latin typeface="Agrandir Ultra-Bold"/>
              </a:rPr>
              <a:t>&amp;</a:t>
            </a:r>
            <a:r>
              <a:rPr lang="en-US" sz="2604" dirty="0">
                <a:solidFill>
                  <a:srgbClr val="F1F1F1"/>
                </a:solidFill>
                <a:latin typeface="Agrandir Ultra-Bold"/>
              </a:rPr>
              <a:t> </a:t>
            </a:r>
          </a:p>
          <a:p>
            <a:pPr>
              <a:lnSpc>
                <a:spcPts val="2135"/>
              </a:lnSpc>
            </a:pPr>
            <a:r>
              <a:rPr lang="en-US" sz="2604" dirty="0">
                <a:solidFill>
                  <a:srgbClr val="F1F1F1"/>
                </a:solidFill>
                <a:latin typeface="Agrandir Ultra-Bold"/>
              </a:rPr>
              <a:t>ECONOMIC IMPACT </a:t>
            </a:r>
          </a:p>
          <a:p>
            <a:pPr>
              <a:lnSpc>
                <a:spcPts val="2135"/>
              </a:lnSpc>
            </a:pPr>
            <a:r>
              <a:rPr lang="en-US" sz="2604" dirty="0">
                <a:solidFill>
                  <a:srgbClr val="F1F1F1"/>
                </a:solidFill>
                <a:latin typeface="Agrandir Ultra-Bold"/>
              </a:rPr>
              <a:t>REPORT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7" name="Freeform 7"/>
          <p:cNvSpPr/>
          <p:nvPr/>
        </p:nvSpPr>
        <p:spPr>
          <a:xfrm>
            <a:off x="1630808" y="3127260"/>
            <a:ext cx="1914761" cy="1914761"/>
          </a:xfrm>
          <a:custGeom>
            <a:avLst/>
            <a:gdLst/>
            <a:ahLst/>
            <a:cxnLst/>
            <a:rect l="l" t="t" r="r" b="b"/>
            <a:pathLst>
              <a:path w="1914761" h="1914761">
                <a:moveTo>
                  <a:pt x="0" y="0"/>
                </a:moveTo>
                <a:lnTo>
                  <a:pt x="1914761" y="0"/>
                </a:lnTo>
                <a:lnTo>
                  <a:pt x="1914761" y="1914762"/>
                </a:lnTo>
                <a:lnTo>
                  <a:pt x="0" y="19147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3545569" y="3476847"/>
            <a:ext cx="6735359" cy="931066"/>
          </a:xfrm>
          <a:prstGeom prst="rect">
            <a:avLst/>
          </a:prstGeom>
        </p:spPr>
        <p:txBody>
          <a:bodyPr lIns="0" tIns="0" rIns="0" bIns="0" rtlCol="0" anchor="t">
            <a:spAutoFit/>
          </a:bodyPr>
          <a:lstStyle/>
          <a:p>
            <a:pPr algn="ctr">
              <a:lnSpc>
                <a:spcPts val="6879"/>
              </a:lnSpc>
            </a:pPr>
            <a:r>
              <a:rPr lang="en-US" sz="7560">
                <a:solidFill>
                  <a:srgbClr val="D92038"/>
                </a:solidFill>
                <a:latin typeface="Rubik Mono"/>
              </a:rPr>
              <a:t>$124,158</a:t>
            </a:r>
          </a:p>
        </p:txBody>
      </p:sp>
      <p:sp>
        <p:nvSpPr>
          <p:cNvPr id="9" name="TextBox 9"/>
          <p:cNvSpPr txBox="1"/>
          <p:nvPr/>
        </p:nvSpPr>
        <p:spPr>
          <a:xfrm>
            <a:off x="3545569" y="4407537"/>
            <a:ext cx="6735359" cy="503973"/>
          </a:xfrm>
          <a:prstGeom prst="rect">
            <a:avLst/>
          </a:prstGeom>
        </p:spPr>
        <p:txBody>
          <a:bodyPr lIns="0" tIns="0" rIns="0" bIns="0" rtlCol="0" anchor="t">
            <a:spAutoFit/>
          </a:bodyPr>
          <a:lstStyle/>
          <a:p>
            <a:pPr algn="ctr">
              <a:lnSpc>
                <a:spcPts val="4028"/>
              </a:lnSpc>
              <a:spcBef>
                <a:spcPct val="0"/>
              </a:spcBef>
            </a:pPr>
            <a:r>
              <a:rPr lang="en-US" sz="2877">
                <a:solidFill>
                  <a:srgbClr val="D92038"/>
                </a:solidFill>
                <a:latin typeface="Rubik Semi-Bold"/>
              </a:rPr>
              <a:t>Texas oil and natural gas employees</a:t>
            </a:r>
          </a:p>
        </p:txBody>
      </p:sp>
      <p:sp>
        <p:nvSpPr>
          <p:cNvPr id="10" name="Freeform 10"/>
          <p:cNvSpPr/>
          <p:nvPr/>
        </p:nvSpPr>
        <p:spPr>
          <a:xfrm>
            <a:off x="10898190" y="3506437"/>
            <a:ext cx="1274793" cy="1274793"/>
          </a:xfrm>
          <a:custGeom>
            <a:avLst/>
            <a:gdLst/>
            <a:ahLst/>
            <a:cxnLst/>
            <a:rect l="l" t="t" r="r" b="b"/>
            <a:pathLst>
              <a:path w="1274793" h="1274793">
                <a:moveTo>
                  <a:pt x="0" y="0"/>
                </a:moveTo>
                <a:lnTo>
                  <a:pt x="1274794" y="0"/>
                </a:lnTo>
                <a:lnTo>
                  <a:pt x="1274794" y="1274794"/>
                </a:lnTo>
                <a:lnTo>
                  <a:pt x="0" y="12747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2172984" y="3736203"/>
            <a:ext cx="4484209" cy="614352"/>
          </a:xfrm>
          <a:prstGeom prst="rect">
            <a:avLst/>
          </a:prstGeom>
        </p:spPr>
        <p:txBody>
          <a:bodyPr lIns="0" tIns="0" rIns="0" bIns="0" rtlCol="0" anchor="t">
            <a:spAutoFit/>
          </a:bodyPr>
          <a:lstStyle/>
          <a:p>
            <a:pPr algn="ctr">
              <a:lnSpc>
                <a:spcPts val="4580"/>
              </a:lnSpc>
            </a:pPr>
            <a:r>
              <a:rPr lang="en-US" sz="5033">
                <a:solidFill>
                  <a:srgbClr val="4976C8"/>
                </a:solidFill>
                <a:latin typeface="Rubik Mono"/>
              </a:rPr>
              <a:t>$70,738</a:t>
            </a:r>
          </a:p>
        </p:txBody>
      </p:sp>
      <p:sp>
        <p:nvSpPr>
          <p:cNvPr id="12" name="TextBox 12"/>
          <p:cNvSpPr txBox="1"/>
          <p:nvPr/>
        </p:nvSpPr>
        <p:spPr>
          <a:xfrm>
            <a:off x="12172984" y="4365099"/>
            <a:ext cx="4484209" cy="301096"/>
          </a:xfrm>
          <a:prstGeom prst="rect">
            <a:avLst/>
          </a:prstGeom>
        </p:spPr>
        <p:txBody>
          <a:bodyPr lIns="0" tIns="0" rIns="0" bIns="0" rtlCol="0" anchor="t">
            <a:spAutoFit/>
          </a:bodyPr>
          <a:lstStyle/>
          <a:p>
            <a:pPr algn="ctr">
              <a:lnSpc>
                <a:spcPts val="2558"/>
              </a:lnSpc>
              <a:spcBef>
                <a:spcPct val="0"/>
              </a:spcBef>
            </a:pPr>
            <a:r>
              <a:rPr lang="en-US" sz="1827">
                <a:solidFill>
                  <a:srgbClr val="4976C8"/>
                </a:solidFill>
                <a:latin typeface="Rubik Semi-Bold"/>
              </a:rPr>
              <a:t>Other Texas private sector employees</a:t>
            </a:r>
          </a:p>
        </p:txBody>
      </p:sp>
      <p:sp>
        <p:nvSpPr>
          <p:cNvPr id="13" name="TextBox 13"/>
          <p:cNvSpPr txBox="1"/>
          <p:nvPr/>
        </p:nvSpPr>
        <p:spPr>
          <a:xfrm>
            <a:off x="1028700" y="5652462"/>
            <a:ext cx="16230600" cy="3097466"/>
          </a:xfrm>
          <a:prstGeom prst="rect">
            <a:avLst/>
          </a:prstGeom>
        </p:spPr>
        <p:txBody>
          <a:bodyPr lIns="0" tIns="0" rIns="0" bIns="0" rtlCol="0" anchor="t">
            <a:spAutoFit/>
          </a:bodyPr>
          <a:lstStyle/>
          <a:p>
            <a:pPr algn="ctr">
              <a:lnSpc>
                <a:spcPts val="6198"/>
              </a:lnSpc>
              <a:spcBef>
                <a:spcPct val="0"/>
              </a:spcBef>
            </a:pPr>
            <a:r>
              <a:rPr lang="en-US" sz="4427">
                <a:solidFill>
                  <a:srgbClr val="F1F1F1"/>
                </a:solidFill>
                <a:latin typeface="Rubik Semi-Bold"/>
              </a:rPr>
              <a:t>Texas oil and natural gas employers paid an average of </a:t>
            </a:r>
            <a:r>
              <a:rPr lang="en-US" sz="4427">
                <a:solidFill>
                  <a:srgbClr val="D92038"/>
                </a:solidFill>
                <a:latin typeface="Rubik Semi-Bold"/>
              </a:rPr>
              <a:t>$124,158</a:t>
            </a:r>
            <a:r>
              <a:rPr lang="en-US" sz="4427">
                <a:solidFill>
                  <a:srgbClr val="F1F1F1"/>
                </a:solidFill>
                <a:latin typeface="Rubik Semi-Bold"/>
              </a:rPr>
              <a:t> per job in 2023. Other private sectors averaged </a:t>
            </a:r>
            <a:r>
              <a:rPr lang="en-US" sz="4427">
                <a:solidFill>
                  <a:srgbClr val="4976C8"/>
                </a:solidFill>
                <a:latin typeface="Rubik Semi-Bold"/>
              </a:rPr>
              <a:t>$70,738</a:t>
            </a:r>
            <a:r>
              <a:rPr lang="en-US" sz="4427">
                <a:solidFill>
                  <a:srgbClr val="F1F1F1"/>
                </a:solidFill>
                <a:latin typeface="Rubik Semi-Bold"/>
              </a:rPr>
              <a:t>, roughly 43 percent less than what oil and natural gas companies paid their employees.</a:t>
            </a:r>
          </a:p>
        </p:txBody>
      </p:sp>
      <p:sp>
        <p:nvSpPr>
          <p:cNvPr id="14" name="AutoShape 3">
            <a:extLst>
              <a:ext uri="{FF2B5EF4-FFF2-40B4-BE49-F238E27FC236}">
                <a16:creationId xmlns:a16="http://schemas.microsoft.com/office/drawing/2014/main" id="{23707E2B-BDDA-4530-392C-23DA3FB8BCBA}"/>
              </a:ext>
            </a:extLst>
          </p:cNvPr>
          <p:cNvSpPr/>
          <p:nvPr/>
        </p:nvSpPr>
        <p:spPr>
          <a:xfrm>
            <a:off x="7759301" y="625265"/>
            <a:ext cx="0" cy="1032179"/>
          </a:xfrm>
          <a:prstGeom prst="line">
            <a:avLst/>
          </a:prstGeom>
          <a:ln w="23735" cap="flat">
            <a:solidFill>
              <a:srgbClr val="FFFFFF"/>
            </a:solidFill>
            <a:prstDash val="solid"/>
            <a:headEnd type="none" w="sm" len="sm"/>
            <a:tailEnd type="none" w="sm" len="sm"/>
          </a:ln>
        </p:spPr>
        <p:txBody>
          <a:bodyPr/>
          <a:lstStyle/>
          <a:p>
            <a:endParaRPr lang="en-US"/>
          </a:p>
        </p:txBody>
      </p:sp>
      <p:sp>
        <p:nvSpPr>
          <p:cNvPr id="15" name="Freeform 4">
            <a:extLst>
              <a:ext uri="{FF2B5EF4-FFF2-40B4-BE49-F238E27FC236}">
                <a16:creationId xmlns:a16="http://schemas.microsoft.com/office/drawing/2014/main" id="{DA9ECD73-0B6A-CA3B-F778-D68118EBEB62}"/>
              </a:ext>
            </a:extLst>
          </p:cNvPr>
          <p:cNvSpPr/>
          <p:nvPr/>
        </p:nvSpPr>
        <p:spPr>
          <a:xfrm>
            <a:off x="4794363" y="762517"/>
            <a:ext cx="2577804" cy="754594"/>
          </a:xfrm>
          <a:custGeom>
            <a:avLst/>
            <a:gdLst/>
            <a:ahLst/>
            <a:cxnLst/>
            <a:rect l="l" t="t" r="r" b="b"/>
            <a:pathLst>
              <a:path w="3437072" h="1006125">
                <a:moveTo>
                  <a:pt x="0" y="0"/>
                </a:moveTo>
                <a:lnTo>
                  <a:pt x="3437072" y="0"/>
                </a:lnTo>
                <a:lnTo>
                  <a:pt x="3437072" y="1006124"/>
                </a:lnTo>
                <a:lnTo>
                  <a:pt x="0" y="10061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TextBox 5">
            <a:extLst>
              <a:ext uri="{FF2B5EF4-FFF2-40B4-BE49-F238E27FC236}">
                <a16:creationId xmlns:a16="http://schemas.microsoft.com/office/drawing/2014/main" id="{8D554B20-FEC6-BBD4-397A-75FDFF7689AE}"/>
              </a:ext>
            </a:extLst>
          </p:cNvPr>
          <p:cNvSpPr txBox="1"/>
          <p:nvPr/>
        </p:nvSpPr>
        <p:spPr>
          <a:xfrm>
            <a:off x="8229600" y="876301"/>
            <a:ext cx="1721610" cy="1131440"/>
          </a:xfrm>
          <a:prstGeom prst="rect">
            <a:avLst/>
          </a:prstGeom>
        </p:spPr>
        <p:txBody>
          <a:bodyPr lIns="0" tIns="0" rIns="0" bIns="0" rtlCol="0" anchor="t">
            <a:spAutoFit/>
          </a:bodyPr>
          <a:lstStyle/>
          <a:p>
            <a:pPr>
              <a:lnSpc>
                <a:spcPts val="7605"/>
              </a:lnSpc>
            </a:pPr>
            <a:r>
              <a:rPr lang="en-US" sz="8843" dirty="0">
                <a:solidFill>
                  <a:srgbClr val="4976C8"/>
                </a:solidFill>
                <a:latin typeface="AC Compacta"/>
              </a:rPr>
              <a:t>2023</a:t>
            </a:r>
          </a:p>
        </p:txBody>
      </p:sp>
      <p:sp>
        <p:nvSpPr>
          <p:cNvPr id="17" name="TextBox 6">
            <a:extLst>
              <a:ext uri="{FF2B5EF4-FFF2-40B4-BE49-F238E27FC236}">
                <a16:creationId xmlns:a16="http://schemas.microsoft.com/office/drawing/2014/main" id="{0DE0F0CB-B3CF-D839-31DA-C77CB6CBB29A}"/>
              </a:ext>
            </a:extLst>
          </p:cNvPr>
          <p:cNvSpPr txBox="1"/>
          <p:nvPr/>
        </p:nvSpPr>
        <p:spPr>
          <a:xfrm>
            <a:off x="9829800" y="788513"/>
            <a:ext cx="3672816" cy="830292"/>
          </a:xfrm>
          <a:prstGeom prst="rect">
            <a:avLst/>
          </a:prstGeom>
        </p:spPr>
        <p:txBody>
          <a:bodyPr lIns="0" tIns="0" rIns="0" bIns="0" rtlCol="0" anchor="t">
            <a:spAutoFit/>
          </a:bodyPr>
          <a:lstStyle/>
          <a:p>
            <a:pPr>
              <a:lnSpc>
                <a:spcPts val="2135"/>
              </a:lnSpc>
            </a:pPr>
            <a:r>
              <a:rPr lang="en-US" sz="2604" dirty="0">
                <a:solidFill>
                  <a:srgbClr val="F1F1F1"/>
                </a:solidFill>
                <a:latin typeface="Agrandir Ultra-Bold"/>
              </a:rPr>
              <a:t>ANNUAL ENERGY </a:t>
            </a:r>
            <a:r>
              <a:rPr lang="en-US" sz="2604" dirty="0">
                <a:solidFill>
                  <a:srgbClr val="D92038"/>
                </a:solidFill>
                <a:latin typeface="Agrandir Ultra-Bold"/>
              </a:rPr>
              <a:t>&amp;</a:t>
            </a:r>
            <a:r>
              <a:rPr lang="en-US" sz="2604" dirty="0">
                <a:solidFill>
                  <a:srgbClr val="F1F1F1"/>
                </a:solidFill>
                <a:latin typeface="Agrandir Ultra-Bold"/>
              </a:rPr>
              <a:t> </a:t>
            </a:r>
          </a:p>
          <a:p>
            <a:pPr>
              <a:lnSpc>
                <a:spcPts val="2135"/>
              </a:lnSpc>
            </a:pPr>
            <a:r>
              <a:rPr lang="en-US" sz="2604" dirty="0">
                <a:solidFill>
                  <a:srgbClr val="F1F1F1"/>
                </a:solidFill>
                <a:latin typeface="Agrandir Ultra-Bold"/>
              </a:rPr>
              <a:t>ECONOMIC IMPACT </a:t>
            </a:r>
          </a:p>
          <a:p>
            <a:pPr>
              <a:lnSpc>
                <a:spcPts val="2135"/>
              </a:lnSpc>
            </a:pPr>
            <a:r>
              <a:rPr lang="en-US" sz="2604" dirty="0">
                <a:solidFill>
                  <a:srgbClr val="F1F1F1"/>
                </a:solidFill>
                <a:latin typeface="Agrandir Ultra-Bold"/>
              </a:rPr>
              <a:t>REPORT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7" name="TextBox 7"/>
          <p:cNvSpPr txBox="1"/>
          <p:nvPr/>
        </p:nvSpPr>
        <p:spPr>
          <a:xfrm>
            <a:off x="431796" y="5538888"/>
            <a:ext cx="17424407" cy="1601349"/>
          </a:xfrm>
          <a:prstGeom prst="rect">
            <a:avLst/>
          </a:prstGeom>
        </p:spPr>
        <p:txBody>
          <a:bodyPr lIns="0" tIns="0" rIns="0" bIns="0" rtlCol="0" anchor="t">
            <a:spAutoFit/>
          </a:bodyPr>
          <a:lstStyle/>
          <a:p>
            <a:pPr algn="ctr">
              <a:lnSpc>
                <a:spcPts val="12045"/>
              </a:lnSpc>
            </a:pPr>
            <a:r>
              <a:rPr lang="en-US" sz="12045">
                <a:solidFill>
                  <a:srgbClr val="D92038"/>
                </a:solidFill>
                <a:latin typeface="Rubik Mono"/>
              </a:rPr>
              <a:t>$1.8 billion</a:t>
            </a:r>
          </a:p>
        </p:txBody>
      </p:sp>
      <p:sp>
        <p:nvSpPr>
          <p:cNvPr id="8" name="TextBox 8"/>
          <p:cNvSpPr txBox="1"/>
          <p:nvPr/>
        </p:nvSpPr>
        <p:spPr>
          <a:xfrm>
            <a:off x="1402402" y="7450353"/>
            <a:ext cx="15483196" cy="1510030"/>
          </a:xfrm>
          <a:prstGeom prst="rect">
            <a:avLst/>
          </a:prstGeom>
        </p:spPr>
        <p:txBody>
          <a:bodyPr lIns="0" tIns="0" rIns="0" bIns="0" rtlCol="0" anchor="t">
            <a:spAutoFit/>
          </a:bodyPr>
          <a:lstStyle/>
          <a:p>
            <a:pPr algn="ctr">
              <a:lnSpc>
                <a:spcPts val="6019"/>
              </a:lnSpc>
              <a:spcBef>
                <a:spcPct val="0"/>
              </a:spcBef>
            </a:pPr>
            <a:r>
              <a:rPr lang="en-US" sz="4299">
                <a:solidFill>
                  <a:srgbClr val="FFFFFF"/>
                </a:solidFill>
                <a:latin typeface="Rubik Semi-Bold"/>
              </a:rPr>
              <a:t>the second highest on record and more than double the amounts from FY 2021.</a:t>
            </a:r>
          </a:p>
        </p:txBody>
      </p:sp>
      <p:sp>
        <p:nvSpPr>
          <p:cNvPr id="9" name="TextBox 9"/>
          <p:cNvSpPr txBox="1"/>
          <p:nvPr/>
        </p:nvSpPr>
        <p:spPr>
          <a:xfrm>
            <a:off x="1941212" y="3394892"/>
            <a:ext cx="14405577" cy="1510030"/>
          </a:xfrm>
          <a:prstGeom prst="rect">
            <a:avLst/>
          </a:prstGeom>
        </p:spPr>
        <p:txBody>
          <a:bodyPr lIns="0" tIns="0" rIns="0" bIns="0" rtlCol="0" anchor="t">
            <a:spAutoFit/>
          </a:bodyPr>
          <a:lstStyle/>
          <a:p>
            <a:pPr algn="ctr">
              <a:lnSpc>
                <a:spcPts val="6019"/>
              </a:lnSpc>
              <a:spcBef>
                <a:spcPct val="0"/>
              </a:spcBef>
            </a:pPr>
            <a:r>
              <a:rPr lang="en-US" sz="4299">
                <a:solidFill>
                  <a:srgbClr val="F1F1F1"/>
                </a:solidFill>
                <a:latin typeface="Rubik Semi-Bold"/>
              </a:rPr>
              <a:t>In FY 2023, the Permanent University Fund and Permanent School Fund each fund received over </a:t>
            </a:r>
          </a:p>
        </p:txBody>
      </p:sp>
      <p:sp>
        <p:nvSpPr>
          <p:cNvPr id="10" name="AutoShape 3">
            <a:extLst>
              <a:ext uri="{FF2B5EF4-FFF2-40B4-BE49-F238E27FC236}">
                <a16:creationId xmlns:a16="http://schemas.microsoft.com/office/drawing/2014/main" id="{D242FBBC-17A2-D305-62FF-36FFDCF7BD05}"/>
              </a:ext>
            </a:extLst>
          </p:cNvPr>
          <p:cNvSpPr/>
          <p:nvPr/>
        </p:nvSpPr>
        <p:spPr>
          <a:xfrm>
            <a:off x="7759301" y="625265"/>
            <a:ext cx="0" cy="1032179"/>
          </a:xfrm>
          <a:prstGeom prst="line">
            <a:avLst/>
          </a:prstGeom>
          <a:ln w="23735" cap="flat">
            <a:solidFill>
              <a:srgbClr val="FFFFFF"/>
            </a:solidFill>
            <a:prstDash val="solid"/>
            <a:headEnd type="none" w="sm" len="sm"/>
            <a:tailEnd type="none" w="sm" len="sm"/>
          </a:ln>
        </p:spPr>
        <p:txBody>
          <a:bodyPr/>
          <a:lstStyle/>
          <a:p>
            <a:endParaRPr lang="en-US"/>
          </a:p>
        </p:txBody>
      </p:sp>
      <p:sp>
        <p:nvSpPr>
          <p:cNvPr id="11" name="Freeform 4">
            <a:extLst>
              <a:ext uri="{FF2B5EF4-FFF2-40B4-BE49-F238E27FC236}">
                <a16:creationId xmlns:a16="http://schemas.microsoft.com/office/drawing/2014/main" id="{57DDBE67-6A16-6F11-9CE5-0E56F6ED89A5}"/>
              </a:ext>
            </a:extLst>
          </p:cNvPr>
          <p:cNvSpPr/>
          <p:nvPr/>
        </p:nvSpPr>
        <p:spPr>
          <a:xfrm>
            <a:off x="4794363" y="762517"/>
            <a:ext cx="2577804" cy="754594"/>
          </a:xfrm>
          <a:custGeom>
            <a:avLst/>
            <a:gdLst/>
            <a:ahLst/>
            <a:cxnLst/>
            <a:rect l="l" t="t" r="r" b="b"/>
            <a:pathLst>
              <a:path w="3437072" h="1006125">
                <a:moveTo>
                  <a:pt x="0" y="0"/>
                </a:moveTo>
                <a:lnTo>
                  <a:pt x="3437072" y="0"/>
                </a:lnTo>
                <a:lnTo>
                  <a:pt x="3437072" y="1006124"/>
                </a:lnTo>
                <a:lnTo>
                  <a:pt x="0" y="10061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5">
            <a:extLst>
              <a:ext uri="{FF2B5EF4-FFF2-40B4-BE49-F238E27FC236}">
                <a16:creationId xmlns:a16="http://schemas.microsoft.com/office/drawing/2014/main" id="{5263C01C-D984-E24A-4CB8-D7386F6DCB61}"/>
              </a:ext>
            </a:extLst>
          </p:cNvPr>
          <p:cNvSpPr txBox="1"/>
          <p:nvPr/>
        </p:nvSpPr>
        <p:spPr>
          <a:xfrm>
            <a:off x="8229600" y="876301"/>
            <a:ext cx="1721610" cy="1131440"/>
          </a:xfrm>
          <a:prstGeom prst="rect">
            <a:avLst/>
          </a:prstGeom>
        </p:spPr>
        <p:txBody>
          <a:bodyPr lIns="0" tIns="0" rIns="0" bIns="0" rtlCol="0" anchor="t">
            <a:spAutoFit/>
          </a:bodyPr>
          <a:lstStyle/>
          <a:p>
            <a:pPr>
              <a:lnSpc>
                <a:spcPts val="7605"/>
              </a:lnSpc>
            </a:pPr>
            <a:r>
              <a:rPr lang="en-US" sz="8843" dirty="0">
                <a:solidFill>
                  <a:srgbClr val="4976C8"/>
                </a:solidFill>
                <a:latin typeface="AC Compacta"/>
              </a:rPr>
              <a:t>2023</a:t>
            </a:r>
          </a:p>
        </p:txBody>
      </p:sp>
      <p:sp>
        <p:nvSpPr>
          <p:cNvPr id="13" name="TextBox 6">
            <a:extLst>
              <a:ext uri="{FF2B5EF4-FFF2-40B4-BE49-F238E27FC236}">
                <a16:creationId xmlns:a16="http://schemas.microsoft.com/office/drawing/2014/main" id="{7A79D9F8-3E15-8A74-B233-77E2F098F96B}"/>
              </a:ext>
            </a:extLst>
          </p:cNvPr>
          <p:cNvSpPr txBox="1"/>
          <p:nvPr/>
        </p:nvSpPr>
        <p:spPr>
          <a:xfrm>
            <a:off x="9829800" y="788513"/>
            <a:ext cx="3672816" cy="830292"/>
          </a:xfrm>
          <a:prstGeom prst="rect">
            <a:avLst/>
          </a:prstGeom>
        </p:spPr>
        <p:txBody>
          <a:bodyPr lIns="0" tIns="0" rIns="0" bIns="0" rtlCol="0" anchor="t">
            <a:spAutoFit/>
          </a:bodyPr>
          <a:lstStyle/>
          <a:p>
            <a:pPr>
              <a:lnSpc>
                <a:spcPts val="2135"/>
              </a:lnSpc>
            </a:pPr>
            <a:r>
              <a:rPr lang="en-US" sz="2604" dirty="0">
                <a:solidFill>
                  <a:srgbClr val="F1F1F1"/>
                </a:solidFill>
                <a:latin typeface="Agrandir Ultra-Bold"/>
              </a:rPr>
              <a:t>ANNUAL ENERGY </a:t>
            </a:r>
            <a:r>
              <a:rPr lang="en-US" sz="2604" dirty="0">
                <a:solidFill>
                  <a:srgbClr val="D92038"/>
                </a:solidFill>
                <a:latin typeface="Agrandir Ultra-Bold"/>
              </a:rPr>
              <a:t>&amp;</a:t>
            </a:r>
            <a:r>
              <a:rPr lang="en-US" sz="2604" dirty="0">
                <a:solidFill>
                  <a:srgbClr val="F1F1F1"/>
                </a:solidFill>
                <a:latin typeface="Agrandir Ultra-Bold"/>
              </a:rPr>
              <a:t> </a:t>
            </a:r>
          </a:p>
          <a:p>
            <a:pPr>
              <a:lnSpc>
                <a:spcPts val="2135"/>
              </a:lnSpc>
            </a:pPr>
            <a:r>
              <a:rPr lang="en-US" sz="2604" dirty="0">
                <a:solidFill>
                  <a:srgbClr val="F1F1F1"/>
                </a:solidFill>
                <a:latin typeface="Agrandir Ultra-Bold"/>
              </a:rPr>
              <a:t>ECONOMIC IMPACT </a:t>
            </a:r>
          </a:p>
          <a:p>
            <a:pPr>
              <a:lnSpc>
                <a:spcPts val="2135"/>
              </a:lnSpc>
            </a:pPr>
            <a:r>
              <a:rPr lang="en-US" sz="2604" dirty="0">
                <a:solidFill>
                  <a:srgbClr val="F1F1F1"/>
                </a:solidFill>
                <a:latin typeface="Agrandir Ultra-Bold"/>
              </a:rPr>
              <a:t>REPORT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2E54">
                <a:alpha val="100000"/>
              </a:srgbClr>
            </a:gs>
            <a:gs pos="100000">
              <a:srgbClr val="112240">
                <a:alpha val="100000"/>
              </a:srgbClr>
            </a:gs>
          </a:gsLst>
          <a:lin ang="0"/>
        </a:gradFill>
        <a:effectLst/>
      </p:bgPr>
    </p:bg>
    <p:spTree>
      <p:nvGrpSpPr>
        <p:cNvPr id="1" name=""/>
        <p:cNvGrpSpPr/>
        <p:nvPr/>
      </p:nvGrpSpPr>
      <p:grpSpPr>
        <a:xfrm>
          <a:off x="0" y="0"/>
          <a:ext cx="0" cy="0"/>
          <a:chOff x="0" y="0"/>
          <a:chExt cx="0" cy="0"/>
        </a:xfrm>
      </p:grpSpPr>
      <p:sp>
        <p:nvSpPr>
          <p:cNvPr id="7" name="TextBox 7"/>
          <p:cNvSpPr txBox="1"/>
          <p:nvPr/>
        </p:nvSpPr>
        <p:spPr>
          <a:xfrm>
            <a:off x="431796" y="4037709"/>
            <a:ext cx="17424407" cy="1601349"/>
          </a:xfrm>
          <a:prstGeom prst="rect">
            <a:avLst/>
          </a:prstGeom>
        </p:spPr>
        <p:txBody>
          <a:bodyPr lIns="0" tIns="0" rIns="0" bIns="0" rtlCol="0" anchor="t">
            <a:spAutoFit/>
          </a:bodyPr>
          <a:lstStyle/>
          <a:p>
            <a:pPr algn="ctr">
              <a:lnSpc>
                <a:spcPts val="12045"/>
              </a:lnSpc>
            </a:pPr>
            <a:r>
              <a:rPr lang="en-US" sz="12045">
                <a:solidFill>
                  <a:srgbClr val="D92038"/>
                </a:solidFill>
                <a:latin typeface="Rubik Mono"/>
              </a:rPr>
              <a:t>$2.81 billion</a:t>
            </a:r>
          </a:p>
        </p:txBody>
      </p:sp>
      <p:sp>
        <p:nvSpPr>
          <p:cNvPr id="8" name="TextBox 8"/>
          <p:cNvSpPr txBox="1"/>
          <p:nvPr/>
        </p:nvSpPr>
        <p:spPr>
          <a:xfrm>
            <a:off x="1402402" y="5949173"/>
            <a:ext cx="15483196" cy="1510030"/>
          </a:xfrm>
          <a:prstGeom prst="rect">
            <a:avLst/>
          </a:prstGeom>
        </p:spPr>
        <p:txBody>
          <a:bodyPr lIns="0" tIns="0" rIns="0" bIns="0" rtlCol="0" anchor="t">
            <a:spAutoFit/>
          </a:bodyPr>
          <a:lstStyle/>
          <a:p>
            <a:pPr algn="ctr">
              <a:lnSpc>
                <a:spcPts val="6019"/>
              </a:lnSpc>
              <a:spcBef>
                <a:spcPct val="0"/>
              </a:spcBef>
            </a:pPr>
            <a:r>
              <a:rPr lang="en-US" sz="4299">
                <a:solidFill>
                  <a:srgbClr val="FFFFFF"/>
                </a:solidFill>
                <a:latin typeface="Rubik Bold"/>
              </a:rPr>
              <a:t>and Texas counties received oil and natural gas property taxes totaling over</a:t>
            </a:r>
          </a:p>
        </p:txBody>
      </p:sp>
      <p:sp>
        <p:nvSpPr>
          <p:cNvPr id="9" name="TextBox 9"/>
          <p:cNvSpPr txBox="1"/>
          <p:nvPr/>
        </p:nvSpPr>
        <p:spPr>
          <a:xfrm>
            <a:off x="721503" y="2655713"/>
            <a:ext cx="16844993" cy="748030"/>
          </a:xfrm>
          <a:prstGeom prst="rect">
            <a:avLst/>
          </a:prstGeom>
        </p:spPr>
        <p:txBody>
          <a:bodyPr lIns="0" tIns="0" rIns="0" bIns="0" rtlCol="0" anchor="t">
            <a:spAutoFit/>
          </a:bodyPr>
          <a:lstStyle/>
          <a:p>
            <a:pPr algn="ctr">
              <a:lnSpc>
                <a:spcPts val="6019"/>
              </a:lnSpc>
              <a:spcBef>
                <a:spcPct val="0"/>
              </a:spcBef>
            </a:pPr>
            <a:r>
              <a:rPr lang="en-US" sz="4299">
                <a:solidFill>
                  <a:srgbClr val="F1F1F1"/>
                </a:solidFill>
                <a:latin typeface="Rubik Semi-Bold"/>
              </a:rPr>
              <a:t>Texas ISD received oil and natural gas property taxes totaling</a:t>
            </a:r>
          </a:p>
        </p:txBody>
      </p:sp>
      <p:sp>
        <p:nvSpPr>
          <p:cNvPr id="10" name="TextBox 10"/>
          <p:cNvSpPr txBox="1"/>
          <p:nvPr/>
        </p:nvSpPr>
        <p:spPr>
          <a:xfrm>
            <a:off x="431796" y="8097378"/>
            <a:ext cx="17424407" cy="1601349"/>
          </a:xfrm>
          <a:prstGeom prst="rect">
            <a:avLst/>
          </a:prstGeom>
        </p:spPr>
        <p:txBody>
          <a:bodyPr lIns="0" tIns="0" rIns="0" bIns="0" rtlCol="0" anchor="t">
            <a:spAutoFit/>
          </a:bodyPr>
          <a:lstStyle/>
          <a:p>
            <a:pPr algn="ctr">
              <a:lnSpc>
                <a:spcPts val="12045"/>
              </a:lnSpc>
            </a:pPr>
            <a:r>
              <a:rPr lang="en-US" sz="12045">
                <a:solidFill>
                  <a:srgbClr val="D92038"/>
                </a:solidFill>
                <a:latin typeface="Rubik Mono"/>
              </a:rPr>
              <a:t>$885 million</a:t>
            </a:r>
          </a:p>
        </p:txBody>
      </p:sp>
      <p:sp>
        <p:nvSpPr>
          <p:cNvPr id="11" name="AutoShape 3">
            <a:extLst>
              <a:ext uri="{FF2B5EF4-FFF2-40B4-BE49-F238E27FC236}">
                <a16:creationId xmlns:a16="http://schemas.microsoft.com/office/drawing/2014/main" id="{8F0EA076-6BA7-38D8-EC87-BD5799B604F4}"/>
              </a:ext>
            </a:extLst>
          </p:cNvPr>
          <p:cNvSpPr/>
          <p:nvPr/>
        </p:nvSpPr>
        <p:spPr>
          <a:xfrm>
            <a:off x="7759301" y="625265"/>
            <a:ext cx="0" cy="1032179"/>
          </a:xfrm>
          <a:prstGeom prst="line">
            <a:avLst/>
          </a:prstGeom>
          <a:ln w="23735" cap="flat">
            <a:solidFill>
              <a:srgbClr val="FFFFFF"/>
            </a:solidFill>
            <a:prstDash val="solid"/>
            <a:headEnd type="none" w="sm" len="sm"/>
            <a:tailEnd type="none" w="sm" len="sm"/>
          </a:ln>
        </p:spPr>
        <p:txBody>
          <a:bodyPr/>
          <a:lstStyle/>
          <a:p>
            <a:endParaRPr lang="en-US"/>
          </a:p>
        </p:txBody>
      </p:sp>
      <p:sp>
        <p:nvSpPr>
          <p:cNvPr id="12" name="Freeform 4">
            <a:extLst>
              <a:ext uri="{FF2B5EF4-FFF2-40B4-BE49-F238E27FC236}">
                <a16:creationId xmlns:a16="http://schemas.microsoft.com/office/drawing/2014/main" id="{B2A2B746-1E83-26BF-666C-7C0E9E952CF0}"/>
              </a:ext>
            </a:extLst>
          </p:cNvPr>
          <p:cNvSpPr/>
          <p:nvPr/>
        </p:nvSpPr>
        <p:spPr>
          <a:xfrm>
            <a:off x="4794363" y="762517"/>
            <a:ext cx="2577804" cy="754594"/>
          </a:xfrm>
          <a:custGeom>
            <a:avLst/>
            <a:gdLst/>
            <a:ahLst/>
            <a:cxnLst/>
            <a:rect l="l" t="t" r="r" b="b"/>
            <a:pathLst>
              <a:path w="3437072" h="1006125">
                <a:moveTo>
                  <a:pt x="0" y="0"/>
                </a:moveTo>
                <a:lnTo>
                  <a:pt x="3437072" y="0"/>
                </a:lnTo>
                <a:lnTo>
                  <a:pt x="3437072" y="1006124"/>
                </a:lnTo>
                <a:lnTo>
                  <a:pt x="0" y="10061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5">
            <a:extLst>
              <a:ext uri="{FF2B5EF4-FFF2-40B4-BE49-F238E27FC236}">
                <a16:creationId xmlns:a16="http://schemas.microsoft.com/office/drawing/2014/main" id="{04A0922F-483B-729D-7CD0-4E94299796CB}"/>
              </a:ext>
            </a:extLst>
          </p:cNvPr>
          <p:cNvSpPr txBox="1"/>
          <p:nvPr/>
        </p:nvSpPr>
        <p:spPr>
          <a:xfrm>
            <a:off x="8229600" y="876301"/>
            <a:ext cx="1721610" cy="1131440"/>
          </a:xfrm>
          <a:prstGeom prst="rect">
            <a:avLst/>
          </a:prstGeom>
        </p:spPr>
        <p:txBody>
          <a:bodyPr lIns="0" tIns="0" rIns="0" bIns="0" rtlCol="0" anchor="t">
            <a:spAutoFit/>
          </a:bodyPr>
          <a:lstStyle/>
          <a:p>
            <a:pPr>
              <a:lnSpc>
                <a:spcPts val="7605"/>
              </a:lnSpc>
            </a:pPr>
            <a:r>
              <a:rPr lang="en-US" sz="8843" dirty="0">
                <a:solidFill>
                  <a:srgbClr val="4976C8"/>
                </a:solidFill>
                <a:latin typeface="AC Compacta"/>
              </a:rPr>
              <a:t>2023</a:t>
            </a:r>
          </a:p>
        </p:txBody>
      </p:sp>
      <p:sp>
        <p:nvSpPr>
          <p:cNvPr id="14" name="TextBox 6">
            <a:extLst>
              <a:ext uri="{FF2B5EF4-FFF2-40B4-BE49-F238E27FC236}">
                <a16:creationId xmlns:a16="http://schemas.microsoft.com/office/drawing/2014/main" id="{3DFBB70B-09C1-5E94-8C89-DBF3909B476A}"/>
              </a:ext>
            </a:extLst>
          </p:cNvPr>
          <p:cNvSpPr txBox="1"/>
          <p:nvPr/>
        </p:nvSpPr>
        <p:spPr>
          <a:xfrm>
            <a:off x="9829800" y="788513"/>
            <a:ext cx="3672816" cy="830292"/>
          </a:xfrm>
          <a:prstGeom prst="rect">
            <a:avLst/>
          </a:prstGeom>
        </p:spPr>
        <p:txBody>
          <a:bodyPr lIns="0" tIns="0" rIns="0" bIns="0" rtlCol="0" anchor="t">
            <a:spAutoFit/>
          </a:bodyPr>
          <a:lstStyle/>
          <a:p>
            <a:pPr>
              <a:lnSpc>
                <a:spcPts val="2135"/>
              </a:lnSpc>
            </a:pPr>
            <a:r>
              <a:rPr lang="en-US" sz="2604" dirty="0">
                <a:solidFill>
                  <a:srgbClr val="F1F1F1"/>
                </a:solidFill>
                <a:latin typeface="Agrandir Ultra-Bold"/>
              </a:rPr>
              <a:t>ANNUAL ENERGY </a:t>
            </a:r>
            <a:r>
              <a:rPr lang="en-US" sz="2604" dirty="0">
                <a:solidFill>
                  <a:srgbClr val="D92038"/>
                </a:solidFill>
                <a:latin typeface="Agrandir Ultra-Bold"/>
              </a:rPr>
              <a:t>&amp;</a:t>
            </a:r>
            <a:r>
              <a:rPr lang="en-US" sz="2604" dirty="0">
                <a:solidFill>
                  <a:srgbClr val="F1F1F1"/>
                </a:solidFill>
                <a:latin typeface="Agrandir Ultra-Bold"/>
              </a:rPr>
              <a:t> </a:t>
            </a:r>
          </a:p>
          <a:p>
            <a:pPr>
              <a:lnSpc>
                <a:spcPts val="2135"/>
              </a:lnSpc>
            </a:pPr>
            <a:r>
              <a:rPr lang="en-US" sz="2604" dirty="0">
                <a:solidFill>
                  <a:srgbClr val="F1F1F1"/>
                </a:solidFill>
                <a:latin typeface="Agrandir Ultra-Bold"/>
              </a:rPr>
              <a:t>ECONOMIC IMPACT </a:t>
            </a:r>
          </a:p>
          <a:p>
            <a:pPr>
              <a:lnSpc>
                <a:spcPts val="2135"/>
              </a:lnSpc>
            </a:pPr>
            <a:r>
              <a:rPr lang="en-US" sz="2604" dirty="0">
                <a:solidFill>
                  <a:srgbClr val="F1F1F1"/>
                </a:solidFill>
                <a:latin typeface="Agrandir Ultra-Bold"/>
              </a:rPr>
              <a:t>REPORT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2251</Words>
  <Application>Microsoft Office PowerPoint</Application>
  <PresentationFormat>Custom</PresentationFormat>
  <Paragraphs>258</Paragraphs>
  <Slides>17</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Agrandir Ultra-Bold</vt:lpstr>
      <vt:lpstr>AC Compacta</vt:lpstr>
      <vt:lpstr>Rubik Semi-Bold</vt:lpstr>
      <vt:lpstr>Rubik Bold</vt:lpstr>
      <vt:lpstr>Cinzel Bold</vt:lpstr>
      <vt:lpstr>Rubik Mono</vt:lpstr>
      <vt:lpstr>Arial</vt:lpstr>
      <vt:lpstr>Calibri</vt:lpstr>
      <vt:lpstr>Anton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Property Tax Conference Slides</dc:title>
  <dc:creator>Smith, Shane S</dc:creator>
  <cp:lastModifiedBy>Smith, Shane S</cp:lastModifiedBy>
  <cp:revision>6</cp:revision>
  <dcterms:created xsi:type="dcterms:W3CDTF">2006-08-16T00:00:00Z</dcterms:created>
  <dcterms:modified xsi:type="dcterms:W3CDTF">2024-03-06T17:23:06Z</dcterms:modified>
  <dc:identifier>DAF-R-BHUTs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-1922606099</vt:i4>
  </property>
  <property fmtid="{D5CDD505-2E9C-101B-9397-08002B2CF9AE}" pid="3" name="_NewReviewCycle">
    <vt:lpwstr/>
  </property>
  <property fmtid="{D5CDD505-2E9C-101B-9397-08002B2CF9AE}" pid="4" name="_EmailSubject">
    <vt:lpwstr>TXOGA Presentation Email 3</vt:lpwstr>
  </property>
  <property fmtid="{D5CDD505-2E9C-101B-9397-08002B2CF9AE}" pid="5" name="_AuthorEmail">
    <vt:lpwstr>shane.s.smith@exxonmobil.com</vt:lpwstr>
  </property>
  <property fmtid="{D5CDD505-2E9C-101B-9397-08002B2CF9AE}" pid="6" name="_AuthorEmailDisplayName">
    <vt:lpwstr>Smith, Shane S</vt:lpwstr>
  </property>
</Properties>
</file>