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24" r:id="rId2"/>
    <p:sldId id="712" r:id="rId3"/>
    <p:sldId id="646" r:id="rId4"/>
    <p:sldId id="713" r:id="rId5"/>
    <p:sldId id="650" r:id="rId6"/>
    <p:sldId id="671" r:id="rId7"/>
    <p:sldId id="684" r:id="rId8"/>
    <p:sldId id="714" r:id="rId9"/>
    <p:sldId id="644" r:id="rId10"/>
    <p:sldId id="672" r:id="rId11"/>
    <p:sldId id="715" r:id="rId12"/>
    <p:sldId id="721" r:id="rId13"/>
    <p:sldId id="722" r:id="rId14"/>
    <p:sldId id="725" r:id="rId15"/>
    <p:sldId id="727" r:id="rId16"/>
    <p:sldId id="731" r:id="rId17"/>
    <p:sldId id="732" r:id="rId18"/>
    <p:sldId id="729" r:id="rId19"/>
    <p:sldId id="730" r:id="rId20"/>
    <p:sldId id="685" r:id="rId21"/>
    <p:sldId id="733" r:id="rId22"/>
    <p:sldId id="6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099"/>
    <a:srgbClr val="4D5498"/>
    <a:srgbClr val="EBCE26"/>
    <a:srgbClr val="0063A5"/>
    <a:srgbClr val="A688DC"/>
    <a:srgbClr val="009EE3"/>
    <a:srgbClr val="E2271E"/>
    <a:srgbClr val="99BCCF"/>
    <a:srgbClr val="231F20"/>
    <a:srgbClr val="00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71" autoAdjust="0"/>
  </p:normalViewPr>
  <p:slideViewPr>
    <p:cSldViewPr snapToGrid="0">
      <p:cViewPr>
        <p:scale>
          <a:sx n="60" d="100"/>
          <a:sy n="60" d="100"/>
        </p:scale>
        <p:origin x="174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6CCC-DE9E-426B-B100-3410AFD336C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BB68A-D604-4EF4-BDA6-4229039C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B68A-D604-4EF4-BDA6-4229039CB1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B68A-D604-4EF4-BDA6-4229039CB1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4522-BEAA-EE8F-F0B6-A4DC05AD4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D51D3-1D30-7460-E261-1D39F2C4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22535-B1A5-3270-FDD5-C9587825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0455A-9FCA-3010-92EA-B92B11C3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F512-A6EB-CB82-C6A4-3FEC50A7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AF01-E012-F03D-203C-567EB629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F0135-4104-18C0-22B3-C77C0B6D3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00B31-5A08-BBB7-CFED-88D0FFBF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2D6F-95F9-7BA8-4FB6-B8581C3B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D733C-3893-425B-824A-008DA66A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6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A3E7-344A-FF90-94C0-C0D4C3906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ECAB7-68F5-90A0-8C71-F71212D9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14C89-A3D1-7E31-1F1E-BACAFDE7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626F9-09D2-5880-C72D-4532A4FC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035B-CAAB-C052-7278-E35FE5AC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58E3-ABA2-0807-B071-07028DA1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F8A1-5B88-BEBA-3C14-4C2F8E06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77FA-4833-B87B-80ED-0682A7F7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B3231-AFD3-0B06-CB59-DAA16697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CC25-DB51-1B28-9C79-88F2230A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CE75-5BE8-2D85-21AE-DCB41419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6C1E-865D-241B-CE57-21DAE28F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668D-0118-7B21-0808-6C149A4F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7569-855F-DD39-B134-442A7B54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BA8A4-2C24-2E78-29A8-EB248643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108C-55B0-EC5B-EF5C-67B936F5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F84D-B08B-EB0D-62A7-D203680F0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6E8E0-A546-31EB-CC44-E4C2FE97F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3110D-7C35-10B3-7E2F-8D13223E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0AFBF-733F-DAC6-3331-0E2E34A7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4E271-67BC-9DA3-51C1-05B3E842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1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0669-28D5-8BE5-0E70-8145AEB9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0BC99-E925-17E8-6FBC-0276BCAF1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033BB-54D8-DF73-FBDC-79E72EB1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5FAFC-919D-375D-A799-21DA796BC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7128C-EB66-F70A-A76F-DDD74EE6F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6A614-B83B-EEAF-5142-1D282B15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4035F-2661-5831-7F89-C837E87E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81A1B-B614-BB2B-21B3-38AEB807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935F-C7C3-A5D9-6663-D7736B75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C9171-0BD8-2110-E2CD-E3F739D2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7621C-5B05-FF42-0839-477FA49E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CE297-D107-1BFA-2EC6-1343F999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80548-486F-F4A1-BEED-AAF2547B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19D78-7EB3-B038-4BCD-7D4C2F7B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8D76-F4EE-9893-ED22-EE5BCEA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96C5-3832-19D4-81C1-CEB1835B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3FDB-F005-736B-568A-A09DFC16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2B05E-9260-9CD4-2405-7F6A9B91E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AA4F5-234C-F4D4-DA1B-A9B9C5EA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91F45-F279-5D3B-419A-3B70A850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C1A18-A7A6-A0FC-11B6-4A4402A2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8449-E229-C725-0272-39E719B7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33E2E-3484-D058-86C2-04067A431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F5131-8599-49BD-4601-2CA83560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B6DB1-9802-F1C0-7351-AED088A5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C6F1-030B-08E9-9EE7-F5A53D27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D1ADA-ED9F-3EC1-2B2F-7FA68CCB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DF8B5-8092-3427-49F7-BC1451EF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38623-B63A-645F-D1C3-A326814A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5EA5-6299-AE16-7660-B227587DF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BD16-795F-4B64-B1E6-64B6E45C8F1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F997-A304-F5C3-EAE6-C96E5AD5F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7F1-D7EF-DA71-731C-5FFFCD7A4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885E-8D4C-4942-A3E5-CD23AE9F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ptroller.texas.gov/economy/development/prop-tax/jet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s://comptroller.texas.gov/economy/development/prop-tax/jeti/applications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con.dev@cpa.texas.gov" TargetMode="External"/><Relationship Id="rId2" Type="http://schemas.openxmlformats.org/officeDocument/2006/relationships/hyperlink" Target="mailto:John.villarreal@cpa.texas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griot.blogspot.com/2018/06/houston-puts-in-bid-for-2020-dnc.html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hyperlink" Target="https://www.pexels.com/photo/black-and-brown-wooden-wall-675505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chnofaq.org/posts/2020/03/how-industrial-robotics-are-revolutionizing-an-industry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s://www.publicdomainpictures.net/en/view-image.php?image=24323&amp;picture=bench-in-a-park" TargetMode="External"/><Relationship Id="rId4" Type="http://schemas.openxmlformats.org/officeDocument/2006/relationships/hyperlink" Target="https://ggwash.org/view/31308/breakfast-links-economic-development" TargetMode="Externa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griot.blogspot.com/2018/06/houston-puts-in-bid-for-2020-dnc.html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hyperlink" Target="https://www.pexels.com/photo/black-and-brown-wooden-wall-675505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chnofaq.org/posts/2020/03/how-industrial-robotics-are-revolutionizing-an-industry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s://www.publicdomainpictures.net/en/view-image.php?image=24323&amp;picture=bench-in-a-park" TargetMode="External"/><Relationship Id="rId4" Type="http://schemas.openxmlformats.org/officeDocument/2006/relationships/hyperlink" Target="https://ggwash.org/view/31308/breakfast-links-economic-development" TargetMode="Externa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31308/breakfast-links-economic-developme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31308/breakfast-links-economic-developme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ptroller.texas.gov/economy/local/ch313/index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31308/breakfast-links-economic-developme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griot.blogspot.com/2018/06/houston-puts-in-bid-for-2020-dnc.html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hyperlink" Target="https://www.pexels.com/photo/black-and-brown-wooden-wall-675505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chnofaq.org/posts/2020/03/how-industrial-robotics-are-revolutionizing-an-industry/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s://www.publicdomainpictures.net/en/view-image.php?image=24323&amp;picture=bench-in-a-park" TargetMode="External"/><Relationship Id="rId4" Type="http://schemas.openxmlformats.org/officeDocument/2006/relationships/hyperlink" Target="https://ggwash.org/view/31308/breakfast-links-economic-development" TargetMode="Externa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3/how-industrial-robotics-are-revolutionizing-an-industr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7318061-431C-0562-CB45-EA3D0D717755}"/>
              </a:ext>
            </a:extLst>
          </p:cNvPr>
          <p:cNvSpPr txBox="1"/>
          <p:nvPr/>
        </p:nvSpPr>
        <p:spPr>
          <a:xfrm>
            <a:off x="577516" y="19700"/>
            <a:ext cx="591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7683E-0B0F-5EA8-1546-46EB753048A5}"/>
              </a:ext>
            </a:extLst>
          </p:cNvPr>
          <p:cNvSpPr txBox="1"/>
          <p:nvPr/>
        </p:nvSpPr>
        <p:spPr>
          <a:xfrm>
            <a:off x="3092029" y="0"/>
            <a:ext cx="696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C7897-0C84-383D-478C-A852A8AD8587}"/>
              </a:ext>
            </a:extLst>
          </p:cNvPr>
          <p:cNvSpPr txBox="1"/>
          <p:nvPr/>
        </p:nvSpPr>
        <p:spPr>
          <a:xfrm>
            <a:off x="470916" y="1430558"/>
            <a:ext cx="752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4C952-909C-BA6D-2776-4A9647095257}"/>
              </a:ext>
            </a:extLst>
          </p:cNvPr>
          <p:cNvSpPr txBox="1"/>
          <p:nvPr/>
        </p:nvSpPr>
        <p:spPr>
          <a:xfrm>
            <a:off x="577516" y="2935707"/>
            <a:ext cx="538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I</a:t>
            </a:r>
          </a:p>
        </p:txBody>
      </p:sp>
      <p:pic>
        <p:nvPicPr>
          <p:cNvPr id="27" name="Picture 26" descr="A picture containing sky, toy&#10;&#10;Description automatically generated">
            <a:extLst>
              <a:ext uri="{FF2B5EF4-FFF2-40B4-BE49-F238E27FC236}">
                <a16:creationId xmlns:a16="http://schemas.microsoft.com/office/drawing/2014/main" id="{8EB961AD-36E7-96EB-E2C1-1C6AA961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1757"/>
            <a:ext cx="7315200" cy="5486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EC7396-98D4-6B43-7733-96FE8FFC5F3C}"/>
              </a:ext>
            </a:extLst>
          </p:cNvPr>
          <p:cNvSpPr txBox="1"/>
          <p:nvPr/>
        </p:nvSpPr>
        <p:spPr>
          <a:xfrm>
            <a:off x="962526" y="10226"/>
            <a:ext cx="11044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4D5498"/>
                </a:solidFill>
                <a:latin typeface="Impact" panose="020B0806030902050204" pitchFamily="34" charset="0"/>
              </a:rPr>
              <a:t>obs</a:t>
            </a:r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,   </a:t>
            </a:r>
            <a:r>
              <a:rPr lang="en-US" sz="9600" dirty="0" err="1">
                <a:solidFill>
                  <a:srgbClr val="4D5498"/>
                </a:solidFill>
                <a:latin typeface="Impact" panose="020B0806030902050204" pitchFamily="34" charset="0"/>
              </a:rPr>
              <a:t>nergy</a:t>
            </a:r>
            <a:endParaRPr lang="en-US" sz="9600" dirty="0">
              <a:solidFill>
                <a:srgbClr val="4D5498"/>
              </a:solidFill>
              <a:latin typeface="Impact" panose="020B0806030902050204" pitchFamily="34" charset="0"/>
            </a:endParaRPr>
          </a:p>
          <a:p>
            <a:r>
              <a:rPr lang="en-US" sz="9600" dirty="0" err="1">
                <a:solidFill>
                  <a:srgbClr val="4D5498"/>
                </a:solidFill>
                <a:latin typeface="Impact" panose="020B0806030902050204" pitchFamily="34" charset="0"/>
              </a:rPr>
              <a:t>echnology</a:t>
            </a:r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  &amp; </a:t>
            </a:r>
          </a:p>
          <a:p>
            <a:r>
              <a:rPr lang="en-US" sz="9600" dirty="0" err="1">
                <a:solidFill>
                  <a:srgbClr val="4D5498"/>
                </a:solidFill>
                <a:latin typeface="Impact" panose="020B0806030902050204" pitchFamily="34" charset="0"/>
              </a:rPr>
              <a:t>nnovation</a:t>
            </a:r>
            <a:r>
              <a:rPr lang="en-US" sz="9600" dirty="0">
                <a:solidFill>
                  <a:srgbClr val="4D5498"/>
                </a:solidFill>
                <a:latin typeface="Impact" panose="020B0806030902050204" pitchFamily="34" charset="0"/>
              </a:rPr>
              <a:t> 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3AC84-9A74-2803-30B2-34DF7513C572}"/>
              </a:ext>
            </a:extLst>
          </p:cNvPr>
          <p:cNvSpPr txBox="1"/>
          <p:nvPr/>
        </p:nvSpPr>
        <p:spPr>
          <a:xfrm>
            <a:off x="577516" y="5727032"/>
            <a:ext cx="412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TXOGA Ad Valorem Tax Conference</a:t>
            </a:r>
          </a:p>
          <a:p>
            <a:r>
              <a:rPr lang="en-US" sz="2000" dirty="0"/>
              <a:t>March 8, 2024</a:t>
            </a:r>
          </a:p>
        </p:txBody>
      </p:sp>
    </p:spTree>
    <p:extLst>
      <p:ext uri="{BB962C8B-B14F-4D97-AF65-F5344CB8AC3E}">
        <p14:creationId xmlns:p14="http://schemas.microsoft.com/office/powerpoint/2010/main" val="21222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143948F4-C854-A5C5-F493-6977513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B7CEF3-B55A-230D-B769-B943CA13C298}"/>
              </a:ext>
            </a:extLst>
          </p:cNvPr>
          <p:cNvSpPr txBox="1"/>
          <p:nvPr/>
        </p:nvSpPr>
        <p:spPr>
          <a:xfrm>
            <a:off x="609600" y="457200"/>
            <a:ext cx="1150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Jobs, Energy, Technology &amp; Innovation</a:t>
            </a:r>
            <a:endParaRPr lang="en-US" sz="54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6D599-F658-B3A0-5EAF-4FFC821BA937}"/>
              </a:ext>
            </a:extLst>
          </p:cNvPr>
          <p:cNvSpPr txBox="1"/>
          <p:nvPr/>
        </p:nvSpPr>
        <p:spPr>
          <a:xfrm>
            <a:off x="533401" y="1743456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JETI was created with the passage of House Bill 5 (88RS) and aims to help Texas stay competitive by attracting new jobs and investment to the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Enables a company, school district and Governor’s office to enter into an agreement for a 10-year school district maintenance and operations (M&amp;O) tax appraised value limitation pursuant to statutorily mandated job creation and investment minimums.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C20CF-69D2-DE48-3193-37AA8EA64E4D}"/>
              </a:ext>
            </a:extLst>
          </p:cNvPr>
          <p:cNvSpPr txBox="1"/>
          <p:nvPr/>
        </p:nvSpPr>
        <p:spPr>
          <a:xfrm>
            <a:off x="609600" y="6477000"/>
            <a:ext cx="593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Jobs, Energy, Technology and Innovation Act (JETI) (texas.gov)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143948F4-C854-A5C5-F493-6977513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B7CEF3-B55A-230D-B769-B943CA13C298}"/>
              </a:ext>
            </a:extLst>
          </p:cNvPr>
          <p:cNvSpPr txBox="1"/>
          <p:nvPr/>
        </p:nvSpPr>
        <p:spPr>
          <a:xfrm>
            <a:off x="609600" y="457200"/>
            <a:ext cx="1150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Jobs, Energy, Technology &amp; Innovation</a:t>
            </a:r>
            <a:endParaRPr lang="en-US" sz="54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6D599-F658-B3A0-5EAF-4FFC821BA937}"/>
              </a:ext>
            </a:extLst>
          </p:cNvPr>
          <p:cNvSpPr txBox="1"/>
          <p:nvPr/>
        </p:nvSpPr>
        <p:spPr>
          <a:xfrm>
            <a:off x="533401" y="1743456"/>
            <a:ext cx="1158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Implementation: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Act effective Sept. 1, 2023; No applications until Jan. 1, 2024.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Rules were proposed on Sept. 29, 2023.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Rules were adopted Jan. 16, 2024.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Application was published on Jan. 18, 2024.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First application was received and published in early February.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709E7-DD94-DC53-3625-B5552019362F}"/>
              </a:ext>
            </a:extLst>
          </p:cNvPr>
          <p:cNvSpPr txBox="1"/>
          <p:nvPr/>
        </p:nvSpPr>
        <p:spPr>
          <a:xfrm>
            <a:off x="609600" y="6477000"/>
            <a:ext cx="809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https://comptroller.texas.gov/economy/development/prop-tax/jeti/applications.php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3F1E3-E8DF-12A2-870B-3556A4F8A18F}"/>
              </a:ext>
            </a:extLst>
          </p:cNvPr>
          <p:cNvSpPr txBox="1"/>
          <p:nvPr/>
        </p:nvSpPr>
        <p:spPr>
          <a:xfrm>
            <a:off x="12320225" y="6652114"/>
            <a:ext cx="2793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Chapter </a:t>
            </a:r>
          </a:p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313</a:t>
            </a:r>
            <a:endParaRPr lang="en-US" sz="5400" dirty="0">
              <a:solidFill>
                <a:schemeClr val="bg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06DBE3-0746-558A-2A8B-BCB50581AA63}"/>
              </a:ext>
            </a:extLst>
          </p:cNvPr>
          <p:cNvGrpSpPr/>
          <p:nvPr/>
        </p:nvGrpSpPr>
        <p:grpSpPr>
          <a:xfrm>
            <a:off x="12243568" y="-381000"/>
            <a:ext cx="12192000" cy="7620000"/>
            <a:chOff x="0" y="-381000"/>
            <a:chExt cx="12192000" cy="762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D6D36C-DE61-C7B7-96F4-67D8687C56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E7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293A64A-C54C-4969-8D8C-B1FE789086B5}"/>
                </a:ext>
              </a:extLst>
            </p:cNvPr>
            <p:cNvGrpSpPr/>
            <p:nvPr/>
          </p:nvGrpSpPr>
          <p:grpSpPr>
            <a:xfrm>
              <a:off x="0" y="-381000"/>
              <a:ext cx="12192000" cy="7620000"/>
              <a:chOff x="0" y="-381000"/>
              <a:chExt cx="12192000" cy="7620000"/>
            </a:xfrm>
          </p:grpSpPr>
          <p:pic>
            <p:nvPicPr>
              <p:cNvPr id="13" name="Picture 12" descr="A picture containing yellow, LEGO, toy&#10;&#10;Description automatically generated">
                <a:extLst>
                  <a:ext uri="{FF2B5EF4-FFF2-40B4-BE49-F238E27FC236}">
                    <a16:creationId xmlns:a16="http://schemas.microsoft.com/office/drawing/2014/main" id="{69EDA87B-C41F-6682-D96D-E3E3057CD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0" y="-381000"/>
                <a:ext cx="12192000" cy="7620000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826CD16-612D-ACA6-A150-94B620542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5522" y="2295930"/>
                <a:ext cx="4743450" cy="33718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1410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EA932C-DCCE-BA91-CB03-FFC087A594D1}"/>
              </a:ext>
            </a:extLst>
          </p:cNvPr>
          <p:cNvGrpSpPr/>
          <p:nvPr/>
        </p:nvGrpSpPr>
        <p:grpSpPr>
          <a:xfrm>
            <a:off x="0" y="-381000"/>
            <a:ext cx="12192000" cy="7620000"/>
            <a:chOff x="0" y="-381000"/>
            <a:chExt cx="12192000" cy="76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CC2FAD-E3E8-049B-E947-C8D5D912344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E7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1F4E7C-9C53-5DB1-9CE1-BB34BF2860CF}"/>
                </a:ext>
              </a:extLst>
            </p:cNvPr>
            <p:cNvGrpSpPr/>
            <p:nvPr/>
          </p:nvGrpSpPr>
          <p:grpSpPr>
            <a:xfrm>
              <a:off x="0" y="-381000"/>
              <a:ext cx="12192000" cy="7620000"/>
              <a:chOff x="0" y="-381000"/>
              <a:chExt cx="12192000" cy="7620000"/>
            </a:xfrm>
          </p:grpSpPr>
          <p:pic>
            <p:nvPicPr>
              <p:cNvPr id="3" name="Picture 2" descr="A picture containing yellow, LEGO, toy&#10;&#10;Description automatically generated">
                <a:extLst>
                  <a:ext uri="{FF2B5EF4-FFF2-40B4-BE49-F238E27FC236}">
                    <a16:creationId xmlns:a16="http://schemas.microsoft.com/office/drawing/2014/main" id="{143948F4-C854-A5C5-F493-69775136D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0" y="-381000"/>
                <a:ext cx="12192000" cy="7620000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7F79967-921C-E191-A67F-2E74E6740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5522" y="2295930"/>
                <a:ext cx="4743450" cy="3371850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B7CEF3-B55A-230D-B769-B943CA13C298}"/>
              </a:ext>
            </a:extLst>
          </p:cNvPr>
          <p:cNvSpPr txBox="1"/>
          <p:nvPr/>
        </p:nvSpPr>
        <p:spPr>
          <a:xfrm>
            <a:off x="609601" y="457200"/>
            <a:ext cx="4133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Jobs, Energy, Technology &amp; Innovation</a:t>
            </a:r>
            <a:endParaRPr lang="en-US" sz="5400" dirty="0">
              <a:solidFill>
                <a:schemeClr val="bg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54348-D8BB-299D-2D15-359FEB7553D1}"/>
              </a:ext>
            </a:extLst>
          </p:cNvPr>
          <p:cNvSpPr txBox="1"/>
          <p:nvPr/>
        </p:nvSpPr>
        <p:spPr>
          <a:xfrm>
            <a:off x="9047636" y="4690966"/>
            <a:ext cx="2793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Chapter </a:t>
            </a:r>
          </a:p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313</a:t>
            </a:r>
            <a:endParaRPr lang="en-US" sz="5400" dirty="0">
              <a:solidFill>
                <a:schemeClr val="bg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83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B7CEF3-B55A-230D-B769-B943CA13C298}"/>
              </a:ext>
            </a:extLst>
          </p:cNvPr>
          <p:cNvSpPr txBox="1"/>
          <p:nvPr/>
        </p:nvSpPr>
        <p:spPr>
          <a:xfrm rot="19039169">
            <a:off x="-3679842" y="-722288"/>
            <a:ext cx="4133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Jobs, Energy, Technology &amp; Innovation</a:t>
            </a:r>
            <a:endParaRPr lang="en-US" sz="5400" dirty="0">
              <a:solidFill>
                <a:schemeClr val="bg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54348-D8BB-299D-2D15-359FEB7553D1}"/>
              </a:ext>
            </a:extLst>
          </p:cNvPr>
          <p:cNvSpPr txBox="1"/>
          <p:nvPr/>
        </p:nvSpPr>
        <p:spPr>
          <a:xfrm rot="3090353">
            <a:off x="12351250" y="6792482"/>
            <a:ext cx="2793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Chapter </a:t>
            </a:r>
          </a:p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313</a:t>
            </a:r>
            <a:endParaRPr lang="en-US" sz="5400" dirty="0">
              <a:solidFill>
                <a:schemeClr val="bg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19CF8-E302-F1A4-D866-776E70FEACDB}"/>
              </a:ext>
            </a:extLst>
          </p:cNvPr>
          <p:cNvSpPr txBox="1"/>
          <p:nvPr/>
        </p:nvSpPr>
        <p:spPr>
          <a:xfrm>
            <a:off x="3694548" y="128336"/>
            <a:ext cx="4802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Eligible Projects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D6B3601-F355-8D08-A3C3-18AAE35D5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37735"/>
              </p:ext>
            </p:extLst>
          </p:nvPr>
        </p:nvGraphicFramePr>
        <p:xfrm>
          <a:off x="782880" y="1205441"/>
          <a:ext cx="10783478" cy="5516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91739">
                  <a:extLst>
                    <a:ext uri="{9D8B030D-6E8A-4147-A177-3AD203B41FA5}">
                      <a16:colId xmlns:a16="http://schemas.microsoft.com/office/drawing/2014/main" val="1988165981"/>
                    </a:ext>
                  </a:extLst>
                </a:gridCol>
                <a:gridCol w="5391739">
                  <a:extLst>
                    <a:ext uri="{9D8B030D-6E8A-4147-A177-3AD203B41FA5}">
                      <a16:colId xmlns:a16="http://schemas.microsoft.com/office/drawing/2014/main" val="287758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Chapter 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Dispatchable electric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Clean coal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Advanced clean energy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Electric power generation using integrated gasification combined cycle 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Nuclear electric power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Development of natural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No equivalent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5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Research, development, or manufacture of high-tech equipment or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Research and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1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Critical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No equivalent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5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No equivalent category, though likely permitted in connection with other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Computer center primarily used in connection with eligible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54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</a:rPr>
                        <a:t>No equivalent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Renewable energy electric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9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No equivalent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Texas priority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2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633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19CF8-E302-F1A4-D866-776E70FEACDB}"/>
              </a:ext>
            </a:extLst>
          </p:cNvPr>
          <p:cNvSpPr txBox="1"/>
          <p:nvPr/>
        </p:nvSpPr>
        <p:spPr>
          <a:xfrm>
            <a:off x="1191468" y="128336"/>
            <a:ext cx="9809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Job and Investment Requirements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D6B3601-F355-8D08-A3C3-18AAE35D5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4998"/>
              </p:ext>
            </p:extLst>
          </p:nvPr>
        </p:nvGraphicFramePr>
        <p:xfrm>
          <a:off x="782880" y="1205441"/>
          <a:ext cx="10783478" cy="49377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91739">
                  <a:extLst>
                    <a:ext uri="{9D8B030D-6E8A-4147-A177-3AD203B41FA5}">
                      <a16:colId xmlns:a16="http://schemas.microsoft.com/office/drawing/2014/main" val="1988165981"/>
                    </a:ext>
                  </a:extLst>
                </a:gridCol>
                <a:gridCol w="5391739">
                  <a:extLst>
                    <a:ext uri="{9D8B030D-6E8A-4147-A177-3AD203B41FA5}">
                      <a16:colId xmlns:a16="http://schemas.microsoft.com/office/drawing/2014/main" val="287758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Chapter 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Scaled based on categorization of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Scaled based on categorization of school district (Subchapter B or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Categorization based on county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Categorization based on total taxable value of industrial property in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Projects located in counties with fewer people have lower required job and investment minimums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Projects located in school districts considered rural (Subchapter C) required fewer jobs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Projects located in school districts with less industrial property value required lower investment minimums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5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Electric generation projects are exempt from required job and investment minimums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i="1" dirty="0"/>
                        <a:t>No projects were exempt from job and investment minimums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4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i="1" dirty="0"/>
                        <a:t>Job waivers are not permitted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School districts could waive the new job creation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3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7416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19CF8-E302-F1A4-D866-776E70FEACDB}"/>
              </a:ext>
            </a:extLst>
          </p:cNvPr>
          <p:cNvSpPr txBox="1"/>
          <p:nvPr/>
        </p:nvSpPr>
        <p:spPr>
          <a:xfrm>
            <a:off x="1215520" y="128336"/>
            <a:ext cx="976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Comptroller Action on Application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D6B3601-F355-8D08-A3C3-18AAE35D5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66847"/>
              </p:ext>
            </p:extLst>
          </p:nvPr>
        </p:nvGraphicFramePr>
        <p:xfrm>
          <a:off x="782880" y="1205441"/>
          <a:ext cx="10783478" cy="5303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91739">
                  <a:extLst>
                    <a:ext uri="{9D8B030D-6E8A-4147-A177-3AD203B41FA5}">
                      <a16:colId xmlns:a16="http://schemas.microsoft.com/office/drawing/2014/main" val="1988165981"/>
                    </a:ext>
                  </a:extLst>
                </a:gridCol>
                <a:gridCol w="5391739">
                  <a:extLst>
                    <a:ext uri="{9D8B030D-6E8A-4147-A177-3AD203B41FA5}">
                      <a16:colId xmlns:a16="http://schemas.microsoft.com/office/drawing/2014/main" val="287758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Chapter 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Receive application from applicant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Application submitted to school district.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Publish application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Publish application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50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Determine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Determine eligibility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Conduct 20-year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Conduct 25-year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2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Conduct compelling factor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Conduct “but for”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1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Confirm if project is in an opportunity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No equivalent under 313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5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Recommend or not recommend an application for approval (60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Issue a certificate of limitation on appraised value or provide a written explanation of decisions to NOT issue a certificate (90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Provide recommendation to Governor’s Office and school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Provide certificate to school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4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Statute does not explicitly prohibit action in conflict with Comptroller 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School district may not approve an application without a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3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1585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D5AD-5AFC-8775-A5D8-C2C39ED5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JETI Compelling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75B45-9FBE-EF13-377C-9CA762AD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Guardian Text Egyptian ACBJ Web"/>
              </a:rPr>
              <a:t>The JETI incentive must be a compelling factor as part of a competitive site selection process to locate the project in Texas.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Guardian Text Egyptian ACBJ Web"/>
              </a:rPr>
              <a:t>Competing locations must be outside the state of Texas.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Guardian Text Egyptian ACBJ Web"/>
              </a:rPr>
              <a:t>Applicants must provide proof of the alternate site as a possible location for the project.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Guardian Text Egyptian ACBJ Web"/>
              </a:rPr>
              <a:t>Offers from other states/countries can be kept confidential during the application review process. 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Guardian Text Egyptian ACBJ Web"/>
              </a:rPr>
              <a:t>Any definitive statements from the company’s executive leadership suggesting the project is locating in Texas prior to executing (signing) the agreement will make the project ineligible. </a:t>
            </a:r>
          </a:p>
        </p:txBody>
      </p:sp>
    </p:spTree>
    <p:extLst>
      <p:ext uri="{BB962C8B-B14F-4D97-AF65-F5344CB8AC3E}">
        <p14:creationId xmlns:p14="http://schemas.microsoft.com/office/powerpoint/2010/main" val="329656181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19CF8-E302-F1A4-D866-776E70FEACDB}"/>
              </a:ext>
            </a:extLst>
          </p:cNvPr>
          <p:cNvSpPr txBox="1"/>
          <p:nvPr/>
        </p:nvSpPr>
        <p:spPr>
          <a:xfrm>
            <a:off x="1215520" y="128336"/>
            <a:ext cx="976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Comptroller Action on Application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D6B3601-F355-8D08-A3C3-18AAE35D56BD}"/>
              </a:ext>
            </a:extLst>
          </p:cNvPr>
          <p:cNvGraphicFramePr>
            <a:graphicFrameLocks noGrp="1"/>
          </p:cNvGraphicFramePr>
          <p:nvPr/>
        </p:nvGraphicFramePr>
        <p:xfrm>
          <a:off x="782880" y="1205441"/>
          <a:ext cx="10783478" cy="5303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91739">
                  <a:extLst>
                    <a:ext uri="{9D8B030D-6E8A-4147-A177-3AD203B41FA5}">
                      <a16:colId xmlns:a16="http://schemas.microsoft.com/office/drawing/2014/main" val="1988165981"/>
                    </a:ext>
                  </a:extLst>
                </a:gridCol>
                <a:gridCol w="5391739">
                  <a:extLst>
                    <a:ext uri="{9D8B030D-6E8A-4147-A177-3AD203B41FA5}">
                      <a16:colId xmlns:a16="http://schemas.microsoft.com/office/drawing/2014/main" val="287758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Chapter 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Receive application from applicant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Application submitted to school district.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Publish application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Publish application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50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Determine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Determine eligibility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Conduct 20-year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Conduct 25-year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2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Conduct compelling factor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Conduct “but for”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1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Confirm if project is in an opportunity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No equivalent under 313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5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Recommend or not recommend an application for approval (60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Issue a certificate of limitation on appraised value or provide a written explanation of decisions to NOT issue a certificate (90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Provide recommendation to Governor’s Office and school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Provide certificate to school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4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Statute does not explicitly prohibit action in conflict with Comptroller 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School district may not approve an application without a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3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862122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19CF8-E302-F1A4-D866-776E70FEACDB}"/>
              </a:ext>
            </a:extLst>
          </p:cNvPr>
          <p:cNvSpPr txBox="1"/>
          <p:nvPr/>
        </p:nvSpPr>
        <p:spPr>
          <a:xfrm>
            <a:off x="1625088" y="128336"/>
            <a:ext cx="894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Governor Action on Application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D6B3601-F355-8D08-A3C3-18AAE35D5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46397"/>
              </p:ext>
            </p:extLst>
          </p:nvPr>
        </p:nvGraphicFramePr>
        <p:xfrm>
          <a:off x="782880" y="1205441"/>
          <a:ext cx="10783478" cy="2621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91739">
                  <a:extLst>
                    <a:ext uri="{9D8B030D-6E8A-4147-A177-3AD203B41FA5}">
                      <a16:colId xmlns:a16="http://schemas.microsoft.com/office/drawing/2014/main" val="1988165981"/>
                    </a:ext>
                  </a:extLst>
                </a:gridCol>
                <a:gridCol w="5391739">
                  <a:extLst>
                    <a:ext uri="{9D8B030D-6E8A-4147-A177-3AD203B41FA5}">
                      <a16:colId xmlns:a16="http://schemas.microsoft.com/office/drawing/2014/main" val="287758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Chapter 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Consider the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No equivalent under 313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Determine if governor is “agreeable” to entering into an agreement (30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equivalent under 313 program.</a:t>
                      </a:r>
                      <a:endPara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2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Provide written notice of determination to comptroller, school district, oversight committee and applicant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equivalent under 313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1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16687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19CF8-E302-F1A4-D866-776E70FEACDB}"/>
              </a:ext>
            </a:extLst>
          </p:cNvPr>
          <p:cNvSpPr txBox="1"/>
          <p:nvPr/>
        </p:nvSpPr>
        <p:spPr>
          <a:xfrm>
            <a:off x="836413" y="128336"/>
            <a:ext cx="10519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School District Action on Application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D6B3601-F355-8D08-A3C3-18AAE35D5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2874"/>
              </p:ext>
            </p:extLst>
          </p:nvPr>
        </p:nvGraphicFramePr>
        <p:xfrm>
          <a:off x="782880" y="1205441"/>
          <a:ext cx="10783478" cy="5334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391739">
                  <a:extLst>
                    <a:ext uri="{9D8B030D-6E8A-4147-A177-3AD203B41FA5}">
                      <a16:colId xmlns:a16="http://schemas.microsoft.com/office/drawing/2014/main" val="1988165981"/>
                    </a:ext>
                  </a:extLst>
                </a:gridCol>
                <a:gridCol w="5391739">
                  <a:extLst>
                    <a:ext uri="{9D8B030D-6E8A-4147-A177-3AD203B41FA5}">
                      <a16:colId xmlns:a16="http://schemas.microsoft.com/office/drawing/2014/main" val="287758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Chapter 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26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i="1" dirty="0"/>
                        <a:t>Application is first submitted to the Comptroller.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Receive application from applicant and elect to consider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Submit to Comptroller within seven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99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i="1" dirty="0"/>
                        <a:t>Not required under JETI; Economic Benefit Statement provided by applicant.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Provide economic impact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Determine if district is “agreeable” to entering into an agreement (30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Approve or disapprove the application (150 days after evaluation)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32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i="1" dirty="0"/>
                        <a:t>No equivalent provision under JETI.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May only approve with finding that application is true and correct, applicant is eligible and granting the application is in best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0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Provide notice for and hold a public hearing on the application (w/in the 30-day window)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equivalent under 313 program.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Provide written notice of determination to comptroller, governor and applicant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equivalent under 313 program by statute but notice provided by rule.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13449"/>
                  </a:ext>
                </a:extLst>
              </a:tr>
            </a:tbl>
          </a:graphicData>
        </a:graphic>
      </p:graphicFrame>
      <p:pic>
        <p:nvPicPr>
          <p:cNvPr id="3" name="Picture 2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8413A5E8-5FF8-66CA-93A2-637EFEE620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834434">
            <a:off x="-1267327" y="10190746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7318061-431C-0562-CB45-EA3D0D717755}"/>
              </a:ext>
            </a:extLst>
          </p:cNvPr>
          <p:cNvSpPr txBox="1"/>
          <p:nvPr/>
        </p:nvSpPr>
        <p:spPr>
          <a:xfrm>
            <a:off x="4083151" y="2105561"/>
            <a:ext cx="8899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4D5498"/>
                </a:solidFill>
                <a:latin typeface="Impact" panose="020B0806030902050204" pitchFamily="34" charset="0"/>
              </a:rPr>
              <a:t>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7683E-0B0F-5EA8-1546-46EB753048A5}"/>
              </a:ext>
            </a:extLst>
          </p:cNvPr>
          <p:cNvSpPr txBox="1"/>
          <p:nvPr/>
        </p:nvSpPr>
        <p:spPr>
          <a:xfrm>
            <a:off x="4989616" y="2105561"/>
            <a:ext cx="10695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4D5498"/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C7897-0C84-383D-478C-A852A8AD8587}"/>
              </a:ext>
            </a:extLst>
          </p:cNvPr>
          <p:cNvSpPr txBox="1"/>
          <p:nvPr/>
        </p:nvSpPr>
        <p:spPr>
          <a:xfrm>
            <a:off x="6075618" y="2105561"/>
            <a:ext cx="116570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4D5498"/>
                </a:solidFill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4C952-909C-BA6D-2776-4A9647095257}"/>
              </a:ext>
            </a:extLst>
          </p:cNvPr>
          <p:cNvSpPr txBox="1"/>
          <p:nvPr/>
        </p:nvSpPr>
        <p:spPr>
          <a:xfrm>
            <a:off x="7257800" y="2105561"/>
            <a:ext cx="7986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4D5498"/>
                </a:solidFill>
                <a:latin typeface="Impact" panose="020B0806030902050204" pitchFamily="34" charset="0"/>
              </a:rPr>
              <a:t>I</a:t>
            </a:r>
          </a:p>
        </p:txBody>
      </p:sp>
      <p:pic>
        <p:nvPicPr>
          <p:cNvPr id="27" name="Picture 26" descr="A picture containing sky, toy&#10;&#10;Description automatically generated">
            <a:extLst>
              <a:ext uri="{FF2B5EF4-FFF2-40B4-BE49-F238E27FC236}">
                <a16:creationId xmlns:a16="http://schemas.microsoft.com/office/drawing/2014/main" id="{8EB961AD-36E7-96EB-E2C1-1C6AA961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126" y="2661757"/>
            <a:ext cx="7315200" cy="5486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C83AC84-9A74-2803-30B2-34DF7513C572}"/>
              </a:ext>
            </a:extLst>
          </p:cNvPr>
          <p:cNvSpPr txBox="1"/>
          <p:nvPr/>
        </p:nvSpPr>
        <p:spPr>
          <a:xfrm>
            <a:off x="-4499810" y="5727032"/>
            <a:ext cx="412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TXOGA Ad Valorem Tax Conference</a:t>
            </a:r>
          </a:p>
          <a:p>
            <a:r>
              <a:rPr lang="en-US" sz="2000" dirty="0"/>
              <a:t>March 8, 2024</a:t>
            </a:r>
          </a:p>
        </p:txBody>
      </p:sp>
    </p:spTree>
    <p:extLst>
      <p:ext uri="{BB962C8B-B14F-4D97-AF65-F5344CB8AC3E}">
        <p14:creationId xmlns:p14="http://schemas.microsoft.com/office/powerpoint/2010/main" val="91959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143948F4-C854-A5C5-F493-6977513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B7CEF3-B55A-230D-B769-B943CA13C298}"/>
              </a:ext>
            </a:extLst>
          </p:cNvPr>
          <p:cNvSpPr txBox="1"/>
          <p:nvPr/>
        </p:nvSpPr>
        <p:spPr>
          <a:xfrm>
            <a:off x="609600" y="457200"/>
            <a:ext cx="1150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Notable Key Differences</a:t>
            </a:r>
            <a:endParaRPr lang="en-US" sz="54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6D599-F658-B3A0-5EAF-4FFC821BA937}"/>
              </a:ext>
            </a:extLst>
          </p:cNvPr>
          <p:cNvSpPr txBox="1"/>
          <p:nvPr/>
        </p:nvSpPr>
        <p:spPr>
          <a:xfrm>
            <a:off x="533401" y="1743456"/>
            <a:ext cx="1158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Performance Bonds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10% of the estimated gross tax benefit to the applicant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Must be in place at time of agreement execution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/>
              <a:t>Anticipate agreement to provide more details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192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143948F4-C854-A5C5-F493-6977513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B7CEF3-B55A-230D-B769-B943CA13C298}"/>
              </a:ext>
            </a:extLst>
          </p:cNvPr>
          <p:cNvSpPr txBox="1"/>
          <p:nvPr/>
        </p:nvSpPr>
        <p:spPr>
          <a:xfrm>
            <a:off x="609600" y="457200"/>
            <a:ext cx="1150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Notable Key Differences</a:t>
            </a:r>
            <a:endParaRPr lang="en-US" sz="54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6D599-F658-B3A0-5EAF-4FFC821BA937}"/>
              </a:ext>
            </a:extLst>
          </p:cNvPr>
          <p:cNvSpPr txBox="1"/>
          <p:nvPr/>
        </p:nvSpPr>
        <p:spPr>
          <a:xfrm>
            <a:off x="533401" y="1743456"/>
            <a:ext cx="1158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Job and Wage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Jobs primarily at the designated project site, allowing for hybrid work schedules but excluding 100% remote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110% of county average wage for all jobs in NAICS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Starting with 6-digit NAICS level down to 4-digit NAICS level.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Starting with county data and only if unavailable, moving to regional data and then to statewide average annual wage.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1B894BF-6738-0CE8-2130-BA5D3E45E3A8}"/>
              </a:ext>
            </a:extLst>
          </p:cNvPr>
          <p:cNvSpPr/>
          <p:nvPr/>
        </p:nvSpPr>
        <p:spPr>
          <a:xfrm rot="18977038">
            <a:off x="-5119615" y="4843625"/>
            <a:ext cx="5041964" cy="3790950"/>
          </a:xfrm>
          <a:prstGeom prst="parallelogram">
            <a:avLst/>
          </a:prstGeom>
          <a:solidFill>
            <a:srgbClr val="6E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4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612B77F-E638-F2BB-D9D2-796861E2AFDF}"/>
              </a:ext>
            </a:extLst>
          </p:cNvPr>
          <p:cNvSpPr/>
          <p:nvPr/>
        </p:nvSpPr>
        <p:spPr>
          <a:xfrm>
            <a:off x="1506543" y="0"/>
            <a:ext cx="9653515" cy="6858000"/>
          </a:xfrm>
          <a:prstGeom prst="parallelogram">
            <a:avLst/>
          </a:prstGeom>
          <a:solidFill>
            <a:srgbClr val="6E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0A27B-03AC-F52D-98A9-FD99DAE07363}"/>
              </a:ext>
            </a:extLst>
          </p:cNvPr>
          <p:cNvSpPr txBox="1"/>
          <p:nvPr/>
        </p:nvSpPr>
        <p:spPr>
          <a:xfrm>
            <a:off x="676829" y="395246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</a:rPr>
              <a:t>Help!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63025-84F3-84D8-3DDD-9BCF8072493A}"/>
              </a:ext>
            </a:extLst>
          </p:cNvPr>
          <p:cNvSpPr txBox="1"/>
          <p:nvPr/>
        </p:nvSpPr>
        <p:spPr>
          <a:xfrm>
            <a:off x="3107013" y="2553526"/>
            <a:ext cx="5419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John Villarreal</a:t>
            </a:r>
          </a:p>
          <a:p>
            <a:r>
              <a:rPr lang="en-US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John.villarreal@cpa.texas.gov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512-463-5241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73F07-35AA-2040-A047-F8371AF817BB}"/>
              </a:ext>
            </a:extLst>
          </p:cNvPr>
          <p:cNvSpPr txBox="1"/>
          <p:nvPr/>
        </p:nvSpPr>
        <p:spPr>
          <a:xfrm>
            <a:off x="3107013" y="610736"/>
            <a:ext cx="786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Local Government &amp; Economic Development</a:t>
            </a:r>
            <a:endParaRPr lang="en-US" sz="32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econ.dev@cpa.texas.gov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844-519-5672</a:t>
            </a:r>
          </a:p>
        </p:txBody>
      </p:sp>
    </p:spTree>
    <p:extLst>
      <p:ext uri="{BB962C8B-B14F-4D97-AF65-F5344CB8AC3E}">
        <p14:creationId xmlns:p14="http://schemas.microsoft.com/office/powerpoint/2010/main" val="2823173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53AA2-B38D-1877-D84D-358CF2844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ky, grass, outdoor&#10;&#10;Description automatically generated">
            <a:extLst>
              <a:ext uri="{FF2B5EF4-FFF2-40B4-BE49-F238E27FC236}">
                <a16:creationId xmlns:a16="http://schemas.microsoft.com/office/drawing/2014/main" id="{49E73C3A-FD6D-235A-7C3C-F36AF54F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54175" r="12188" b="22677"/>
          <a:stretch/>
        </p:blipFill>
        <p:spPr>
          <a:xfrm>
            <a:off x="8610600" y="4114802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E4D32FAB-6C45-A2C7-FA0A-90830C987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586" t="30290" r="12236" b="47157"/>
          <a:stretch>
            <a:fillRect/>
          </a:stretch>
        </p:blipFill>
        <p:spPr>
          <a:xfrm>
            <a:off x="8610600" y="685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C90782F1-21AC-881D-009F-A6226E23B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625" t="59000" r="42188" b="13500"/>
          <a:stretch>
            <a:fillRect/>
          </a:stretch>
        </p:blipFill>
        <p:spPr>
          <a:xfrm>
            <a:off x="4953000" y="4114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outdoor, city, building&#10;&#10;Description automatically generated">
            <a:extLst>
              <a:ext uri="{FF2B5EF4-FFF2-40B4-BE49-F238E27FC236}">
                <a16:creationId xmlns:a16="http://schemas.microsoft.com/office/drawing/2014/main" id="{D09EFCA5-B9F0-ACC8-2EFC-CED077F3C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000" t="10000" r="65778" b="59444"/>
          <a:stretch>
            <a:fillRect/>
          </a:stretch>
        </p:blipFill>
        <p:spPr>
          <a:xfrm>
            <a:off x="1295400" y="685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9" name="Picture 8" descr="A bench in a park&#10;&#10;Description automatically generated">
            <a:extLst>
              <a:ext uri="{FF2B5EF4-FFF2-40B4-BE49-F238E27FC236}">
                <a16:creationId xmlns:a16="http://schemas.microsoft.com/office/drawing/2014/main" id="{D5D57FAB-94B3-37D4-0064-9ABDDF906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0871" t="19917" r="42012" b="57261"/>
          <a:stretch>
            <a:fillRect/>
          </a:stretch>
        </p:blipFill>
        <p:spPr>
          <a:xfrm>
            <a:off x="4953002" y="685800"/>
            <a:ext cx="2095499" cy="2095500"/>
          </a:xfrm>
          <a:custGeom>
            <a:avLst/>
            <a:gdLst>
              <a:gd name="connsiteX0" fmla="*/ 1047749 w 2095499"/>
              <a:gd name="connsiteY0" fmla="*/ 0 h 2095500"/>
              <a:gd name="connsiteX1" fmla="*/ 2095499 w 2095499"/>
              <a:gd name="connsiteY1" fmla="*/ 0 h 2095500"/>
              <a:gd name="connsiteX2" fmla="*/ 2095499 w 2095499"/>
              <a:gd name="connsiteY2" fmla="*/ 1047750 h 2095500"/>
              <a:gd name="connsiteX3" fmla="*/ 1047749 w 2095499"/>
              <a:gd name="connsiteY3" fmla="*/ 2095500 h 2095500"/>
              <a:gd name="connsiteX4" fmla="*/ 0 w 2095499"/>
              <a:gd name="connsiteY4" fmla="*/ 1047750 h 2095500"/>
              <a:gd name="connsiteX5" fmla="*/ 1047749 w 2095499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499" h="2095500">
                <a:moveTo>
                  <a:pt x="1047749" y="0"/>
                </a:moveTo>
                <a:lnTo>
                  <a:pt x="2095499" y="0"/>
                </a:lnTo>
                <a:lnTo>
                  <a:pt x="2095499" y="1047750"/>
                </a:lnTo>
                <a:cubicBezTo>
                  <a:pt x="2095499" y="1626406"/>
                  <a:pt x="1626405" y="2095500"/>
                  <a:pt x="1047749" y="2095500"/>
                </a:cubicBezTo>
                <a:cubicBezTo>
                  <a:pt x="469093" y="2095500"/>
                  <a:pt x="0" y="1626406"/>
                  <a:pt x="0" y="1047750"/>
                </a:cubicBezTo>
                <a:cubicBezTo>
                  <a:pt x="0" y="469094"/>
                  <a:pt x="469093" y="0"/>
                  <a:pt x="1047749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1383FE-E017-8DE5-E5B4-515730F6D6A0}"/>
              </a:ext>
            </a:extLst>
          </p:cNvPr>
          <p:cNvSpPr txBox="1"/>
          <p:nvPr/>
        </p:nvSpPr>
        <p:spPr>
          <a:xfrm>
            <a:off x="8537040" y="4562385"/>
            <a:ext cx="2334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311/312</a:t>
            </a:r>
          </a:p>
        </p:txBody>
      </p:sp>
      <p:pic>
        <p:nvPicPr>
          <p:cNvPr id="18" name="Picture 17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636955F2-D74D-79A9-0D88-666BECA00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625" t="58438" r="72188" b="15781"/>
          <a:stretch>
            <a:fillRect/>
          </a:stretch>
        </p:blipFill>
        <p:spPr>
          <a:xfrm>
            <a:off x="1295400" y="4114802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AC8247-155B-E1B0-79F8-4318FF0AC40C}"/>
              </a:ext>
            </a:extLst>
          </p:cNvPr>
          <p:cNvSpPr txBox="1"/>
          <p:nvPr/>
        </p:nvSpPr>
        <p:spPr>
          <a:xfrm>
            <a:off x="1058183" y="4562384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380/381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E00A8-CB3C-DF2F-2C6A-EAC946F1A726}"/>
              </a:ext>
            </a:extLst>
          </p:cNvPr>
          <p:cNvSpPr txBox="1"/>
          <p:nvPr/>
        </p:nvSpPr>
        <p:spPr>
          <a:xfrm>
            <a:off x="5218322" y="1168307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EDCs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17357-A13C-5BDE-FC25-11358EE8C7DC}"/>
              </a:ext>
            </a:extLst>
          </p:cNvPr>
          <p:cNvSpPr txBox="1"/>
          <p:nvPr/>
        </p:nvSpPr>
        <p:spPr>
          <a:xfrm>
            <a:off x="1755744" y="1147469"/>
            <a:ext cx="126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HOT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F28C94-1E9B-CA3C-DE03-BA46900BFFBE}"/>
              </a:ext>
            </a:extLst>
          </p:cNvPr>
          <p:cNvSpPr txBox="1"/>
          <p:nvPr/>
        </p:nvSpPr>
        <p:spPr>
          <a:xfrm>
            <a:off x="9066681" y="1168307"/>
            <a:ext cx="118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313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764950-4A5E-D2ED-7EA9-0CA556EBEE09}"/>
              </a:ext>
            </a:extLst>
          </p:cNvPr>
          <p:cNvSpPr txBox="1"/>
          <p:nvPr/>
        </p:nvSpPr>
        <p:spPr>
          <a:xfrm>
            <a:off x="1574604" y="2830305"/>
            <a:ext cx="9042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Economic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65087-7B25-185B-3756-E4B501CB47FB}"/>
              </a:ext>
            </a:extLst>
          </p:cNvPr>
          <p:cNvSpPr txBox="1"/>
          <p:nvPr/>
        </p:nvSpPr>
        <p:spPr>
          <a:xfrm>
            <a:off x="5259132" y="4571994"/>
            <a:ext cx="166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</a:rPr>
              <a:t>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70B60-424E-09D6-5B18-65C19C70336C}"/>
              </a:ext>
            </a:extLst>
          </p:cNvPr>
          <p:cNvSpPr txBox="1"/>
          <p:nvPr/>
        </p:nvSpPr>
        <p:spPr>
          <a:xfrm>
            <a:off x="5588825" y="4571994"/>
            <a:ext cx="195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565FD-8289-2955-68C2-BB2D50FF6F5F}"/>
              </a:ext>
            </a:extLst>
          </p:cNvPr>
          <p:cNvSpPr txBox="1"/>
          <p:nvPr/>
        </p:nvSpPr>
        <p:spPr>
          <a:xfrm>
            <a:off x="6005527" y="4571994"/>
            <a:ext cx="2114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EF4AA-01FF-8A5C-17B4-C3EFC1D27508}"/>
              </a:ext>
            </a:extLst>
          </p:cNvPr>
          <p:cNvSpPr txBox="1"/>
          <p:nvPr/>
        </p:nvSpPr>
        <p:spPr>
          <a:xfrm>
            <a:off x="6468979" y="4571994"/>
            <a:ext cx="151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7433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53AA2-B38D-1877-D84D-358CF2844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ky, grass, outdoor&#10;&#10;Description automatically generated">
            <a:extLst>
              <a:ext uri="{FF2B5EF4-FFF2-40B4-BE49-F238E27FC236}">
                <a16:creationId xmlns:a16="http://schemas.microsoft.com/office/drawing/2014/main" id="{49E73C3A-FD6D-235A-7C3C-F36AF54F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54175" r="12188" b="22677"/>
          <a:stretch/>
        </p:blipFill>
        <p:spPr>
          <a:xfrm>
            <a:off x="8610600" y="4114802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E4D32FAB-6C45-A2C7-FA0A-90830C987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586" t="30290" r="12236" b="47157"/>
          <a:stretch>
            <a:fillRect/>
          </a:stretch>
        </p:blipFill>
        <p:spPr>
          <a:xfrm>
            <a:off x="8610600" y="685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C90782F1-21AC-881D-009F-A6226E23B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625" t="59000" r="42188" b="13500"/>
          <a:stretch>
            <a:fillRect/>
          </a:stretch>
        </p:blipFill>
        <p:spPr>
          <a:xfrm>
            <a:off x="4953000" y="4114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outdoor, city, building&#10;&#10;Description automatically generated">
            <a:extLst>
              <a:ext uri="{FF2B5EF4-FFF2-40B4-BE49-F238E27FC236}">
                <a16:creationId xmlns:a16="http://schemas.microsoft.com/office/drawing/2014/main" id="{D09EFCA5-B9F0-ACC8-2EFC-CED077F3C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000" t="10000" r="65778" b="59444"/>
          <a:stretch>
            <a:fillRect/>
          </a:stretch>
        </p:blipFill>
        <p:spPr>
          <a:xfrm>
            <a:off x="1295400" y="685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9" name="Picture 8" descr="A bench in a park&#10;&#10;Description automatically generated">
            <a:extLst>
              <a:ext uri="{FF2B5EF4-FFF2-40B4-BE49-F238E27FC236}">
                <a16:creationId xmlns:a16="http://schemas.microsoft.com/office/drawing/2014/main" id="{D5D57FAB-94B3-37D4-0064-9ABDDF906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0871" t="19917" r="42012" b="57261"/>
          <a:stretch>
            <a:fillRect/>
          </a:stretch>
        </p:blipFill>
        <p:spPr>
          <a:xfrm>
            <a:off x="4953002" y="685800"/>
            <a:ext cx="2095499" cy="2095500"/>
          </a:xfrm>
          <a:custGeom>
            <a:avLst/>
            <a:gdLst>
              <a:gd name="connsiteX0" fmla="*/ 1047749 w 2095499"/>
              <a:gd name="connsiteY0" fmla="*/ 0 h 2095500"/>
              <a:gd name="connsiteX1" fmla="*/ 2095499 w 2095499"/>
              <a:gd name="connsiteY1" fmla="*/ 0 h 2095500"/>
              <a:gd name="connsiteX2" fmla="*/ 2095499 w 2095499"/>
              <a:gd name="connsiteY2" fmla="*/ 1047750 h 2095500"/>
              <a:gd name="connsiteX3" fmla="*/ 1047749 w 2095499"/>
              <a:gd name="connsiteY3" fmla="*/ 2095500 h 2095500"/>
              <a:gd name="connsiteX4" fmla="*/ 0 w 2095499"/>
              <a:gd name="connsiteY4" fmla="*/ 1047750 h 2095500"/>
              <a:gd name="connsiteX5" fmla="*/ 1047749 w 2095499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499" h="2095500">
                <a:moveTo>
                  <a:pt x="1047749" y="0"/>
                </a:moveTo>
                <a:lnTo>
                  <a:pt x="2095499" y="0"/>
                </a:lnTo>
                <a:lnTo>
                  <a:pt x="2095499" y="1047750"/>
                </a:lnTo>
                <a:cubicBezTo>
                  <a:pt x="2095499" y="1626406"/>
                  <a:pt x="1626405" y="2095500"/>
                  <a:pt x="1047749" y="2095500"/>
                </a:cubicBezTo>
                <a:cubicBezTo>
                  <a:pt x="469093" y="2095500"/>
                  <a:pt x="0" y="1626406"/>
                  <a:pt x="0" y="1047750"/>
                </a:cubicBezTo>
                <a:cubicBezTo>
                  <a:pt x="0" y="469094"/>
                  <a:pt x="469093" y="0"/>
                  <a:pt x="1047749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1383FE-E017-8DE5-E5B4-515730F6D6A0}"/>
              </a:ext>
            </a:extLst>
          </p:cNvPr>
          <p:cNvSpPr txBox="1"/>
          <p:nvPr/>
        </p:nvSpPr>
        <p:spPr>
          <a:xfrm>
            <a:off x="8310317" y="7591338"/>
            <a:ext cx="3044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311/312</a:t>
            </a:r>
          </a:p>
        </p:txBody>
      </p:sp>
      <p:pic>
        <p:nvPicPr>
          <p:cNvPr id="18" name="Picture 17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636955F2-D74D-79A9-0D88-666BECA00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625" t="58438" r="72188" b="15781"/>
          <a:stretch>
            <a:fillRect/>
          </a:stretch>
        </p:blipFill>
        <p:spPr>
          <a:xfrm>
            <a:off x="1295400" y="4114802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AC8247-155B-E1B0-79F8-4318FF0AC40C}"/>
              </a:ext>
            </a:extLst>
          </p:cNvPr>
          <p:cNvSpPr txBox="1"/>
          <p:nvPr/>
        </p:nvSpPr>
        <p:spPr>
          <a:xfrm>
            <a:off x="662240" y="7543794"/>
            <a:ext cx="3361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380/381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E00A8-CB3C-DF2F-2C6A-EAC946F1A726}"/>
              </a:ext>
            </a:extLst>
          </p:cNvPr>
          <p:cNvSpPr txBox="1"/>
          <p:nvPr/>
        </p:nvSpPr>
        <p:spPr>
          <a:xfrm>
            <a:off x="4871763" y="-1810690"/>
            <a:ext cx="2023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EDCs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17357-A13C-5BDE-FC25-11358EE8C7DC}"/>
              </a:ext>
            </a:extLst>
          </p:cNvPr>
          <p:cNvSpPr txBox="1"/>
          <p:nvPr/>
        </p:nvSpPr>
        <p:spPr>
          <a:xfrm>
            <a:off x="1346289" y="-1933667"/>
            <a:ext cx="1628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HOT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F28C94-1E9B-CA3C-DE03-BA46900BFFBE}"/>
              </a:ext>
            </a:extLst>
          </p:cNvPr>
          <p:cNvSpPr txBox="1"/>
          <p:nvPr/>
        </p:nvSpPr>
        <p:spPr>
          <a:xfrm>
            <a:off x="8901572" y="1168307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atin typeface="Impact" panose="020B0806030902050204" pitchFamily="34" charset="0"/>
              </a:rPr>
              <a:t>313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65087-7B25-185B-3756-E4B501CB47FB}"/>
              </a:ext>
            </a:extLst>
          </p:cNvPr>
          <p:cNvSpPr txBox="1"/>
          <p:nvPr/>
        </p:nvSpPr>
        <p:spPr>
          <a:xfrm>
            <a:off x="5259132" y="4571994"/>
            <a:ext cx="166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70B60-424E-09D6-5B18-65C19C70336C}"/>
              </a:ext>
            </a:extLst>
          </p:cNvPr>
          <p:cNvSpPr txBox="1"/>
          <p:nvPr/>
        </p:nvSpPr>
        <p:spPr>
          <a:xfrm>
            <a:off x="5588825" y="4571994"/>
            <a:ext cx="195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565FD-8289-2955-68C2-BB2D50FF6F5F}"/>
              </a:ext>
            </a:extLst>
          </p:cNvPr>
          <p:cNvSpPr txBox="1"/>
          <p:nvPr/>
        </p:nvSpPr>
        <p:spPr>
          <a:xfrm>
            <a:off x="6005527" y="4571994"/>
            <a:ext cx="211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EF4AA-01FF-8A5C-17B4-C3EFC1D27508}"/>
              </a:ext>
            </a:extLst>
          </p:cNvPr>
          <p:cNvSpPr txBox="1"/>
          <p:nvPr/>
        </p:nvSpPr>
        <p:spPr>
          <a:xfrm>
            <a:off x="6468979" y="4571994"/>
            <a:ext cx="151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7325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CB64C3D1-7D47-D377-3631-AFA0CF0C7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128519"/>
            <a:ext cx="12198669" cy="9291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E8449-8DAF-EC47-4E01-CD9948D18FD7}"/>
              </a:ext>
            </a:extLst>
          </p:cNvPr>
          <p:cNvSpPr txBox="1"/>
          <p:nvPr/>
        </p:nvSpPr>
        <p:spPr>
          <a:xfrm>
            <a:off x="0" y="6828505"/>
            <a:ext cx="10597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gwash.org/view/31308/breakfast-links-economic-developmen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1D7C2-3594-79BD-EE99-2B93F84DD5F0}"/>
              </a:ext>
            </a:extLst>
          </p:cNvPr>
          <p:cNvSpPr txBox="1"/>
          <p:nvPr/>
        </p:nvSpPr>
        <p:spPr>
          <a:xfrm>
            <a:off x="8901572" y="1168307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atin typeface="Impact" panose="020B0806030902050204" pitchFamily="34" charset="0"/>
              </a:rPr>
              <a:t>313</a:t>
            </a:r>
          </a:p>
        </p:txBody>
      </p:sp>
    </p:spTree>
    <p:extLst>
      <p:ext uri="{BB962C8B-B14F-4D97-AF65-F5344CB8AC3E}">
        <p14:creationId xmlns:p14="http://schemas.microsoft.com/office/powerpoint/2010/main" val="203138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CB64C3D1-7D47-D377-3631-AFA0CF0C77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128519"/>
            <a:ext cx="12198669" cy="9291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F45D0-F786-5489-3807-6ECFF1160AE9}"/>
              </a:ext>
            </a:extLst>
          </p:cNvPr>
          <p:cNvSpPr txBox="1"/>
          <p:nvPr/>
        </p:nvSpPr>
        <p:spPr>
          <a:xfrm>
            <a:off x="609600" y="457200"/>
            <a:ext cx="1150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Texas Economic Development Act</a:t>
            </a:r>
            <a:endParaRPr lang="en-US" sz="54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CD49E-8EB8-A408-8B1E-126D23A470B1}"/>
              </a:ext>
            </a:extLst>
          </p:cNvPr>
          <p:cNvSpPr txBox="1"/>
          <p:nvPr/>
        </p:nvSpPr>
        <p:spPr>
          <a:xfrm>
            <a:off x="533401" y="1743456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Commonly referred to as the Chapter 313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Established on Jan. 1, 2002.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Chapter 313 appraised value limitation is an agreement in which a taxpayer agrees to build property and create jobs in exchange for a 10-year limitation on the taxable property value for school district maintenance and operations tax (M&amp;O) purposes.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Chapter expired on Dec. 31, 2022.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B24B7-1568-63E0-6103-9C707A751381}"/>
              </a:ext>
            </a:extLst>
          </p:cNvPr>
          <p:cNvSpPr txBox="1"/>
          <p:nvPr/>
        </p:nvSpPr>
        <p:spPr>
          <a:xfrm>
            <a:off x="609600" y="6477000"/>
            <a:ext cx="659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Tax Code Chapter 313 — Value Limitation and Tax Credits (texas.gov)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78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CB64C3D1-7D47-D377-3631-AFA0CF0C77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128519"/>
            <a:ext cx="12198669" cy="9291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F45D0-F786-5489-3807-6ECFF1160AE9}"/>
              </a:ext>
            </a:extLst>
          </p:cNvPr>
          <p:cNvSpPr txBox="1"/>
          <p:nvPr/>
        </p:nvSpPr>
        <p:spPr>
          <a:xfrm>
            <a:off x="609600" y="457200"/>
            <a:ext cx="1150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Examples of 313 Use</a:t>
            </a:r>
            <a:endParaRPr lang="en-US" sz="54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CD49E-8EB8-A408-8B1E-126D23A470B1}"/>
              </a:ext>
            </a:extLst>
          </p:cNvPr>
          <p:cNvSpPr txBox="1"/>
          <p:nvPr/>
        </p:nvSpPr>
        <p:spPr>
          <a:xfrm>
            <a:off x="533401" y="1743456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Taylor ISD – Samsung and Linde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In Dec. 2022, Taylor ISD's board, trustees approved nine applications for Samsung Electronic Co. Ltd.'s potential $167.6 billion expansion and a single application for a $271 million project from Linde Inc.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Estimated tax savings for Samsung is nearly $4.8 billion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Estimated tax savings for Linde is about $11.1 million</a:t>
            </a:r>
          </a:p>
        </p:txBody>
      </p:sp>
    </p:spTree>
    <p:extLst>
      <p:ext uri="{BB962C8B-B14F-4D97-AF65-F5344CB8AC3E}">
        <p14:creationId xmlns:p14="http://schemas.microsoft.com/office/powerpoint/2010/main" val="231671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53AA2-B38D-1877-D84D-358CF2844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ky, grass, outdoor&#10;&#10;Description automatically generated">
            <a:extLst>
              <a:ext uri="{FF2B5EF4-FFF2-40B4-BE49-F238E27FC236}">
                <a16:creationId xmlns:a16="http://schemas.microsoft.com/office/drawing/2014/main" id="{49E73C3A-FD6D-235A-7C3C-F36AF54F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5" t="54175" r="12188" b="22677"/>
          <a:stretch/>
        </p:blipFill>
        <p:spPr>
          <a:xfrm>
            <a:off x="8610600" y="4114802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E4D32FAB-6C45-A2C7-FA0A-90830C987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586" t="30290" r="12236" b="47157"/>
          <a:stretch>
            <a:fillRect/>
          </a:stretch>
        </p:blipFill>
        <p:spPr>
          <a:xfrm>
            <a:off x="8610600" y="685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C90782F1-21AC-881D-009F-A6226E23B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625" t="59000" r="42188" b="13500"/>
          <a:stretch>
            <a:fillRect/>
          </a:stretch>
        </p:blipFill>
        <p:spPr>
          <a:xfrm>
            <a:off x="4953000" y="4114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outdoor, city, building&#10;&#10;Description automatically generated">
            <a:extLst>
              <a:ext uri="{FF2B5EF4-FFF2-40B4-BE49-F238E27FC236}">
                <a16:creationId xmlns:a16="http://schemas.microsoft.com/office/drawing/2014/main" id="{D09EFCA5-B9F0-ACC8-2EFC-CED077F3C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000" t="10000" r="65778" b="59444"/>
          <a:stretch>
            <a:fillRect/>
          </a:stretch>
        </p:blipFill>
        <p:spPr>
          <a:xfrm>
            <a:off x="1295400" y="685800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pic>
        <p:nvPicPr>
          <p:cNvPr id="9" name="Picture 8" descr="A bench in a park&#10;&#10;Description automatically generated">
            <a:extLst>
              <a:ext uri="{FF2B5EF4-FFF2-40B4-BE49-F238E27FC236}">
                <a16:creationId xmlns:a16="http://schemas.microsoft.com/office/drawing/2014/main" id="{D5D57FAB-94B3-37D4-0064-9ABDDF906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0871" t="19917" r="42012" b="57261"/>
          <a:stretch>
            <a:fillRect/>
          </a:stretch>
        </p:blipFill>
        <p:spPr>
          <a:xfrm>
            <a:off x="4953002" y="685800"/>
            <a:ext cx="2095499" cy="2095500"/>
          </a:xfrm>
          <a:custGeom>
            <a:avLst/>
            <a:gdLst>
              <a:gd name="connsiteX0" fmla="*/ 1047749 w 2095499"/>
              <a:gd name="connsiteY0" fmla="*/ 0 h 2095500"/>
              <a:gd name="connsiteX1" fmla="*/ 2095499 w 2095499"/>
              <a:gd name="connsiteY1" fmla="*/ 0 h 2095500"/>
              <a:gd name="connsiteX2" fmla="*/ 2095499 w 2095499"/>
              <a:gd name="connsiteY2" fmla="*/ 1047750 h 2095500"/>
              <a:gd name="connsiteX3" fmla="*/ 1047749 w 2095499"/>
              <a:gd name="connsiteY3" fmla="*/ 2095500 h 2095500"/>
              <a:gd name="connsiteX4" fmla="*/ 0 w 2095499"/>
              <a:gd name="connsiteY4" fmla="*/ 1047750 h 2095500"/>
              <a:gd name="connsiteX5" fmla="*/ 1047749 w 2095499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499" h="2095500">
                <a:moveTo>
                  <a:pt x="1047749" y="0"/>
                </a:moveTo>
                <a:lnTo>
                  <a:pt x="2095499" y="0"/>
                </a:lnTo>
                <a:lnTo>
                  <a:pt x="2095499" y="1047750"/>
                </a:lnTo>
                <a:cubicBezTo>
                  <a:pt x="2095499" y="1626406"/>
                  <a:pt x="1626405" y="2095500"/>
                  <a:pt x="1047749" y="2095500"/>
                </a:cubicBezTo>
                <a:cubicBezTo>
                  <a:pt x="469093" y="2095500"/>
                  <a:pt x="0" y="1626406"/>
                  <a:pt x="0" y="1047750"/>
                </a:cubicBezTo>
                <a:cubicBezTo>
                  <a:pt x="0" y="469094"/>
                  <a:pt x="469093" y="0"/>
                  <a:pt x="1047749" y="0"/>
                </a:cubicBezTo>
                <a:close/>
              </a:path>
            </a:pathLst>
          </a:custGeom>
        </p:spPr>
      </p:pic>
      <p:pic>
        <p:nvPicPr>
          <p:cNvPr id="18" name="Picture 17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636955F2-D74D-79A9-0D88-666BECA00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0625" t="58438" r="72188" b="15781"/>
          <a:stretch>
            <a:fillRect/>
          </a:stretch>
        </p:blipFill>
        <p:spPr>
          <a:xfrm>
            <a:off x="1295400" y="4114802"/>
            <a:ext cx="2095500" cy="2095500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0 h 2095500"/>
              <a:gd name="connsiteX2" fmla="*/ 2095500 w 2095500"/>
              <a:gd name="connsiteY2" fmla="*/ 1047750 h 2095500"/>
              <a:gd name="connsiteX3" fmla="*/ 1047750 w 2095500"/>
              <a:gd name="connsiteY3" fmla="*/ 2095500 h 2095500"/>
              <a:gd name="connsiteX4" fmla="*/ 0 w 2095500"/>
              <a:gd name="connsiteY4" fmla="*/ 1047750 h 2095500"/>
              <a:gd name="connsiteX5" fmla="*/ 1047750 w 2095500"/>
              <a:gd name="connsiteY5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lnTo>
                  <a:pt x="2095500" y="0"/>
                </a:lnTo>
                <a:lnTo>
                  <a:pt x="2095500" y="1047750"/>
                </a:ln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F28C94-1E9B-CA3C-DE03-BA46900BFFBE}"/>
              </a:ext>
            </a:extLst>
          </p:cNvPr>
          <p:cNvSpPr txBox="1"/>
          <p:nvPr/>
        </p:nvSpPr>
        <p:spPr>
          <a:xfrm>
            <a:off x="8901572" y="1168307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atin typeface="Impact" panose="020B0806030902050204" pitchFamily="34" charset="0"/>
              </a:rPr>
              <a:t>313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65087-7B25-185B-3756-E4B501CB47FB}"/>
              </a:ext>
            </a:extLst>
          </p:cNvPr>
          <p:cNvSpPr txBox="1"/>
          <p:nvPr/>
        </p:nvSpPr>
        <p:spPr>
          <a:xfrm>
            <a:off x="5259132" y="4571994"/>
            <a:ext cx="166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70B60-424E-09D6-5B18-65C19C70336C}"/>
              </a:ext>
            </a:extLst>
          </p:cNvPr>
          <p:cNvSpPr txBox="1"/>
          <p:nvPr/>
        </p:nvSpPr>
        <p:spPr>
          <a:xfrm>
            <a:off x="5588825" y="4571994"/>
            <a:ext cx="195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565FD-8289-2955-68C2-BB2D50FF6F5F}"/>
              </a:ext>
            </a:extLst>
          </p:cNvPr>
          <p:cNvSpPr txBox="1"/>
          <p:nvPr/>
        </p:nvSpPr>
        <p:spPr>
          <a:xfrm>
            <a:off x="6005527" y="4571994"/>
            <a:ext cx="211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EF4AA-01FF-8A5C-17B4-C3EFC1D27508}"/>
              </a:ext>
            </a:extLst>
          </p:cNvPr>
          <p:cNvSpPr txBox="1"/>
          <p:nvPr/>
        </p:nvSpPr>
        <p:spPr>
          <a:xfrm>
            <a:off x="6468979" y="4571994"/>
            <a:ext cx="151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8656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LEGO, toy&#10;&#10;Description automatically generated">
            <a:extLst>
              <a:ext uri="{FF2B5EF4-FFF2-40B4-BE49-F238E27FC236}">
                <a16:creationId xmlns:a16="http://schemas.microsoft.com/office/drawing/2014/main" id="{143948F4-C854-A5C5-F493-6977513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A90C0-8BFF-04D0-137B-F782DE4CC366}"/>
              </a:ext>
            </a:extLst>
          </p:cNvPr>
          <p:cNvSpPr txBox="1"/>
          <p:nvPr/>
        </p:nvSpPr>
        <p:spPr>
          <a:xfrm>
            <a:off x="5259132" y="4571994"/>
            <a:ext cx="166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5DE17-0E54-CBF7-6508-D0CDD6EC22EF}"/>
              </a:ext>
            </a:extLst>
          </p:cNvPr>
          <p:cNvSpPr txBox="1"/>
          <p:nvPr/>
        </p:nvSpPr>
        <p:spPr>
          <a:xfrm>
            <a:off x="5588825" y="4571994"/>
            <a:ext cx="195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E7027-F7A6-D46B-19DC-3F4974851EA4}"/>
              </a:ext>
            </a:extLst>
          </p:cNvPr>
          <p:cNvSpPr txBox="1"/>
          <p:nvPr/>
        </p:nvSpPr>
        <p:spPr>
          <a:xfrm>
            <a:off x="6005527" y="4571994"/>
            <a:ext cx="211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E0B40-2505-4F9C-EB51-B52C2831F981}"/>
              </a:ext>
            </a:extLst>
          </p:cNvPr>
          <p:cNvSpPr txBox="1"/>
          <p:nvPr/>
        </p:nvSpPr>
        <p:spPr>
          <a:xfrm>
            <a:off x="6468979" y="4571994"/>
            <a:ext cx="151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18608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6397</TotalTime>
  <Words>1331</Words>
  <Application>Microsoft Office PowerPoint</Application>
  <PresentationFormat>Widescreen</PresentationFormat>
  <Paragraphs>205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Guardian Text Egyptian ACBJ Web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JETI Compelling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Korry Castillo</dc:creator>
  <cp:lastModifiedBy>Korry Castillo</cp:lastModifiedBy>
  <cp:revision>72</cp:revision>
  <dcterms:created xsi:type="dcterms:W3CDTF">2023-11-21T15:00:01Z</dcterms:created>
  <dcterms:modified xsi:type="dcterms:W3CDTF">2024-03-01T18:10:38Z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-1931013434</vt:i4>
  </property>
  <property fmtid="{D5CDD505-2E9C-101B-9397-08002B2CF9AE}" pid="3" name="_NewReviewCycle">
    <vt:lpwstr/>
  </property>
  <property fmtid="{D5CDD505-2E9C-101B-9397-08002B2CF9AE}" pid="4" name="_EmailSubject">
    <vt:lpwstr>TXOGA Presentations - Email 2</vt:lpwstr>
  </property>
  <property fmtid="{D5CDD505-2E9C-101B-9397-08002B2CF9AE}" pid="5" name="_AuthorEmail">
    <vt:lpwstr>shane.s.smith@exxonmobil.com</vt:lpwstr>
  </property>
  <property fmtid="{D5CDD505-2E9C-101B-9397-08002B2CF9AE}" pid="6" name="_AuthorEmailDisplayName">
    <vt:lpwstr>Smith, Shane S</vt:lpwstr>
  </property>
</Properties>
</file>