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62" r:id="rId5"/>
    <p:sldId id="292" r:id="rId6"/>
    <p:sldId id="301" r:id="rId7"/>
    <p:sldId id="308" r:id="rId8"/>
    <p:sldId id="309" r:id="rId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122" autoAdjust="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83A07CC4-D6C4-45B5-A497-455426AA89A1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48225FA-5014-4650-AD70-308647FA1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3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8225FA-5014-4650-AD70-308647FA11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85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8225FA-5014-4650-AD70-308647FA11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81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8225FA-5014-4650-AD70-308647FA11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44156-3DBE-4129-AF40-9E7A552779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A4C14F-27E5-42BC-B95B-71867EFC2A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33EDD-AD3D-435C-8CCA-91F918683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4EA0F-2A37-454C-97DF-12A37AA9C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703C5-4D29-4CA4-8639-8F19F101F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2851D-C4C2-4C61-9B69-EABAF103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66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03DF0-BA58-4120-9F55-86BF58B6E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1CE1B9-E9A9-4AEC-9A04-2325D7FCB0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8DE52-7E03-4B4B-BD4D-D30D4B903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9D2FA-F8DD-4B82-B26E-0B2695F59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F9E59-EF83-4700-B782-3E761A78B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2851D-C4C2-4C61-9B69-EABAF103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37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E5C77A-8672-4E88-A610-585FBD66F4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2902C4-3FE6-49AE-B69A-4E0B605623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1BCA8-E99F-4B73-AB42-4A3C9BA55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32FFB-0E88-4FCA-A64C-9FF1E4323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CEE6B-3DE9-4A68-BB35-D71415829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2851D-C4C2-4C61-9B69-EABAF103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582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243EF-8F65-427C-9FBA-720A69B40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61A7E-5B54-4792-BDEE-4C3F84275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F7F43-84AA-46F5-80E9-8CF3AD413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5F118-3027-48AD-83B3-CAB102EC9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6B5A96-1B61-4913-A37A-6AAFDDC77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2851D-C4C2-4C61-9B69-EABAF103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0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4EF45-1C49-423A-9BA5-0010D0595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D7D36A-2650-48F5-8BE1-90B33F81B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C215E-6C57-4199-8ED0-5933FB694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21276-BF11-42DE-AAE1-BB880D0DD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21869-D26D-4380-995F-A55C23C05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2851D-C4C2-4C61-9B69-EABAF103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391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8BD1C-B0DA-450D-9552-35D921393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5D51F-3799-4B8E-BD1A-200888BA3C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AE76B7-D385-4B97-A1DE-CCCDD41D1E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0689B-AC16-4F4C-8592-D2AEBF03E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8CFB7B-817A-4287-8DAF-E3EC7CA72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8FB5E4-D0EA-4F85-864E-EB6919A01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2851D-C4C2-4C61-9B69-EABAF103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27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90445-1B54-4407-B267-9DDC1166D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3311F2-7C7F-42D2-82F1-73D3DB756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9074CE-B376-44CE-B844-41CFC65B2A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A0E733-2724-4F6A-B50C-839E8AEA9D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3EEB2-904B-411C-BB2B-EA431D5C4C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F1EC01-4CCE-40BD-8C79-A6C0BD660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1A8E57-3918-4AA9-844B-42ED3428E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FAE829-5D30-48AB-B684-607E7086F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2851D-C4C2-4C61-9B69-EABAF103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94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44DB2-8DBB-4760-BA9B-88DB44B4E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873938-2177-4FBE-BD37-E83252D2E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C412EE-CF19-4D74-81A8-75D616C70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894A49-B387-4C8E-A144-C96CB28FE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2851D-C4C2-4C61-9B69-EABAF103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74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5D24E1-1C80-47DD-ACD2-77078955D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9B0A72-F0F1-41BC-88DF-8EA06D28A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874326-24DA-45BA-A399-D95A27A03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2851D-C4C2-4C61-9B69-EABAF103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11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8A009-225B-4488-9705-AEC3A14D7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31D75-E088-428F-B1BB-78E438A29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C67302-1C5A-4CA2-9AB1-EF6A9801A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51225C-640A-4063-A7B2-A6A862935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70567D-00F4-485E-B478-CB5245241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081BB1-7FED-48C5-981A-2D0E64528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2851D-C4C2-4C61-9B69-EABAF103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2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9E426-8CCA-4A25-B635-5109DF6AF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A8236F-6074-4E31-9427-A30A21654A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24FE91-9768-431D-861E-645D7DE28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1D63C3-1D36-47B4-984E-E7EF4EB43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D64C7-EC8B-4E55-94A5-680E570C8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E05786-25E6-40BC-8617-391B79A66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2851D-C4C2-4C61-9B69-EABAF103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21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3C4B81-1538-462B-8D95-09791763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F4339C-68B4-48B7-98D8-47FCDFFAD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0988B-C4B1-4A7A-9ED1-A8F8C7845F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982A9-D2F8-4AF0-BBC0-127F2926FD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EC6E2-3012-42D0-B6C6-845CB3B1A1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2851D-C4C2-4C61-9B69-EABAF103A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082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comptroller.texas.gov/economy/development/prop-tax/jeti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8E2CC403-21CD-41DF-BAC4-329D7FF03C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13A14C-2B1E-4491-957D-1ADC2738D1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5642" y="1147158"/>
            <a:ext cx="10892589" cy="4713316"/>
          </a:xfrm>
        </p:spPr>
        <p:txBody>
          <a:bodyPr anchor="ctr">
            <a:normAutofit/>
          </a:bodyPr>
          <a:lstStyle/>
          <a:p>
            <a:r>
              <a:rPr lang="en-US" sz="4800" b="1">
                <a:latin typeface="+mn-lt"/>
              </a:rPr>
              <a:t>TXOGA 2024 </a:t>
            </a:r>
            <a:r>
              <a:rPr lang="en-US" sz="4800" b="1" dirty="0">
                <a:latin typeface="+mn-lt"/>
              </a:rPr>
              <a:t>Property Tax Conference</a:t>
            </a:r>
            <a:br>
              <a:rPr lang="en-US" sz="4800" b="1" dirty="0">
                <a:latin typeface="+mn-lt"/>
              </a:rPr>
            </a:br>
            <a:r>
              <a:rPr lang="en-US" sz="4800" b="1" dirty="0">
                <a:solidFill>
                  <a:srgbClr val="0070C0"/>
                </a:solidFill>
                <a:latin typeface="+mn-lt"/>
              </a:rPr>
              <a:t>Legislative  Subcommittee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11B9EF-00C7-461F-BD54-A4518B1DA542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29800" y="208936"/>
            <a:ext cx="2183130" cy="988060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88900" dist="101600" dir="2400000" sx="98000" sy="98000" algn="tl" rotWithShape="0">
                    <a:prstClr val="black">
                      <a:alpha val="65000"/>
                    </a:prstClr>
                  </a:outerShdw>
                </a:effectLst>
              </a14:hiddenEffects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F0BC90-2E1C-49CD-9D25-8C12EEF97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2851D-C4C2-4C61-9B69-EABAF103ACF4}" type="slidenum">
              <a:rPr lang="en-US" smtClean="0"/>
              <a:t>1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FDCBBB-5657-40BA-A0F2-FF76EFD79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726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8E2CC403-21CD-41DF-BAC4-329D7FF03C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13A14C-2B1E-4491-957D-1ADC2738D1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1" y="435942"/>
            <a:ext cx="7305841" cy="1355410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4000" b="1" dirty="0">
                <a:latin typeface="+mn-lt"/>
              </a:rPr>
              <a:t>Legislative Subcommittee Members</a:t>
            </a:r>
            <a:br>
              <a:rPr lang="en-US" sz="3200" b="1" dirty="0"/>
            </a:br>
            <a:br>
              <a:rPr lang="en-US" sz="3200" b="1" dirty="0"/>
            </a:br>
            <a:endParaRPr lang="en-US" sz="32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11B9EF-00C7-461F-BD54-A4518B1DA542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29800" y="208936"/>
            <a:ext cx="2183130" cy="988060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88900" dist="101600" dir="2400000" sx="98000" sy="98000" algn="tl" rotWithShape="0">
                    <a:prstClr val="black">
                      <a:alpha val="65000"/>
                    </a:prstClr>
                  </a:outerShdw>
                </a:effectLst>
              </a14:hiddenEffects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F0BC90-2E1C-49CD-9D25-8C12EEF97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2851D-C4C2-4C61-9B69-EABAF103ACF4}" type="slidenum">
              <a:rPr lang="en-US" smtClean="0"/>
              <a:t>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FDCBBB-5657-40BA-A0F2-FF76EFD79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6913A14C-2B1E-4491-957D-1ADC2738D1AD}"/>
              </a:ext>
            </a:extLst>
          </p:cNvPr>
          <p:cNvSpPr txBox="1">
            <a:spLocks/>
          </p:cNvSpPr>
          <p:nvPr/>
        </p:nvSpPr>
        <p:spPr>
          <a:xfrm>
            <a:off x="803499" y="1605370"/>
            <a:ext cx="7305841" cy="5525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3200" b="1" dirty="0"/>
              <a:t>Darren Owen (chair) – ExxonMobil</a:t>
            </a:r>
          </a:p>
          <a:p>
            <a:pPr marL="457200" indent="-457200" algn="l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3200" b="1" dirty="0"/>
              <a:t>Bernard Hajny – BP America</a:t>
            </a:r>
          </a:p>
          <a:p>
            <a:pPr marL="457200" indent="-457200" algn="l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3200" b="1" dirty="0"/>
              <a:t>Matthew Kuhl – Chevron</a:t>
            </a:r>
          </a:p>
          <a:p>
            <a:pPr marL="457200" indent="-457200" algn="l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3200" b="1" dirty="0"/>
              <a:t>Greg Cardwell – ConocoPhillips</a:t>
            </a:r>
          </a:p>
          <a:p>
            <a:pPr marL="457200" indent="-457200" algn="l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3200" b="1" dirty="0"/>
              <a:t>Kelley Stewart – Hilcorp</a:t>
            </a:r>
          </a:p>
          <a:p>
            <a:pPr marL="457200" indent="-457200" algn="l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3200" b="1" dirty="0"/>
              <a:t>Michael Horne – OXY</a:t>
            </a:r>
          </a:p>
          <a:p>
            <a:pPr marL="457200" indent="-457200" algn="l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3200" b="1" dirty="0"/>
              <a:t>Andrea Carter-Virtanen – Cheniere Energy</a:t>
            </a:r>
          </a:p>
          <a:p>
            <a:pPr marL="457200" indent="-457200" algn="l">
              <a:lnSpc>
                <a:spcPct val="10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3200" b="1" dirty="0"/>
              <a:t>Greg Maxim – Cummings Westlake</a:t>
            </a:r>
          </a:p>
          <a:p>
            <a:pPr algn="l">
              <a:lnSpc>
                <a:spcPct val="100000"/>
              </a:lnSpc>
              <a:spcAft>
                <a:spcPts val="800"/>
              </a:spcAft>
            </a:pPr>
            <a:br>
              <a:rPr lang="en-US" sz="3200" b="1" dirty="0"/>
            </a:br>
            <a:br>
              <a:rPr lang="en-US" sz="3200" b="1" dirty="0"/>
            </a:b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71492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811B9EF-00C7-461F-BD54-A4518B1DA542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829800" y="208936"/>
            <a:ext cx="2183130" cy="988060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88900" dist="101600" dir="2400000" sx="98000" sy="98000" algn="tl" rotWithShape="0">
                    <a:prstClr val="black">
                      <a:alpha val="65000"/>
                    </a:prstClr>
                  </a:outerShdw>
                </a:effectLst>
              </a14:hiddenEffects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F0BC90-2E1C-49CD-9D25-8C12EEF97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2851D-C4C2-4C61-9B69-EABAF103ACF4}" type="slidenum">
              <a:rPr lang="en-US" smtClean="0"/>
              <a:t>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FDCBBB-5657-40BA-A0F2-FF76EFD79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742B58-06C3-44FB-A73C-874CFD084899}"/>
              </a:ext>
            </a:extLst>
          </p:cNvPr>
          <p:cNvSpPr txBox="1"/>
          <p:nvPr/>
        </p:nvSpPr>
        <p:spPr>
          <a:xfrm>
            <a:off x="617517" y="332513"/>
            <a:ext cx="9060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88</a:t>
            </a:r>
            <a:r>
              <a:rPr lang="en-US" sz="3600" b="1" baseline="30000" dirty="0"/>
              <a:t>th</a:t>
            </a:r>
            <a:r>
              <a:rPr lang="en-US" sz="3600" b="1" dirty="0"/>
              <a:t> Legislative Session Recap </a:t>
            </a:r>
          </a:p>
          <a:p>
            <a:endParaRPr 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617517" y="1352891"/>
            <a:ext cx="1088467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Regular session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Governor Abbott vetoed many bills (76; 49 </a:t>
            </a:r>
            <a:r>
              <a:rPr lang="en-US" sz="2400" dirty="0" err="1"/>
              <a:t>ptax</a:t>
            </a:r>
            <a:r>
              <a:rPr lang="en-US" sz="2400" dirty="0"/>
              <a:t>) in reaction to no </a:t>
            </a:r>
            <a:r>
              <a:rPr lang="en-US" sz="2400" dirty="0" err="1"/>
              <a:t>ptax</a:t>
            </a:r>
            <a:r>
              <a:rPr lang="en-US" sz="2400" dirty="0"/>
              <a:t> relief bill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u="sng" dirty="0"/>
              <a:t>HB 796 passed</a:t>
            </a:r>
            <a:r>
              <a:rPr lang="en-US" sz="2400" dirty="0"/>
              <a:t> 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Public data on protest hearings (ARB members, acct #, property category, CAD value, property owner value, ARB determination)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Effective 1/1/24; data available by Oct 1 each year; 5 years of data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2</a:t>
            </a:r>
            <a:r>
              <a:rPr lang="en-US" sz="2400" b="1" baseline="30000" dirty="0"/>
              <a:t>nd</a:t>
            </a:r>
            <a:r>
              <a:rPr lang="en-US" sz="2400" b="1" dirty="0"/>
              <a:t> Special Session</a:t>
            </a:r>
            <a:r>
              <a:rPr lang="en-US" sz="2400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u="sng" dirty="0"/>
              <a:t>Property Tax Relief</a:t>
            </a:r>
            <a:r>
              <a:rPr lang="en-US" sz="2400" dirty="0"/>
              <a:t> HJR 2, SB 2, SB 3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School tax rate compression 10.7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¢</a:t>
            </a:r>
            <a:r>
              <a:rPr lang="en-US" sz="2400" dirty="0">
                <a:cs typeface="Arial" panose="020B0604020202020204" pitchFamily="34" charset="0"/>
              </a:rPr>
              <a:t> in addition to 10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¢</a:t>
            </a:r>
            <a:r>
              <a:rPr lang="en-US" sz="2400" dirty="0">
                <a:cs typeface="Arial" panose="020B0604020202020204" pitchFamily="34" charset="0"/>
              </a:rPr>
              <a:t> in regular session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Only covers current fiscal budget thru Sept 2025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20% appraisal cap on non-homestead real properties under $5M (3-yrs)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3 elected CAD board members in counties over 75k population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5905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811B9EF-00C7-461F-BD54-A4518B1DA542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829800" y="208936"/>
            <a:ext cx="2183130" cy="988060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88900" dist="101600" dir="2400000" sx="98000" sy="98000" algn="tl" rotWithShape="0">
                    <a:prstClr val="black">
                      <a:alpha val="65000"/>
                    </a:prstClr>
                  </a:outerShdw>
                </a:effectLst>
              </a14:hiddenEffects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F0BC90-2E1C-49CD-9D25-8C12EEF97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2851D-C4C2-4C61-9B69-EABAF103ACF4}" type="slidenum">
              <a:rPr lang="en-US" smtClean="0"/>
              <a:t>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FDCBBB-5657-40BA-A0F2-FF76EFD79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742B58-06C3-44FB-A73C-874CFD084899}"/>
              </a:ext>
            </a:extLst>
          </p:cNvPr>
          <p:cNvSpPr txBox="1"/>
          <p:nvPr/>
        </p:nvSpPr>
        <p:spPr>
          <a:xfrm>
            <a:off x="617517" y="332513"/>
            <a:ext cx="9060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JETI - Jobs, Energy, Technology and Innovation</a:t>
            </a:r>
          </a:p>
          <a:p>
            <a:endParaRPr 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617517" y="1196996"/>
            <a:ext cx="108846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10-year </a:t>
            </a:r>
            <a:r>
              <a:rPr lang="en-US" sz="2400" dirty="0" err="1">
                <a:cs typeface="Arial" panose="020B0604020202020204" pitchFamily="34" charset="0"/>
              </a:rPr>
              <a:t>ptax</a:t>
            </a:r>
            <a:r>
              <a:rPr lang="en-US" sz="2400" dirty="0">
                <a:cs typeface="Arial" panose="020B0604020202020204" pitchFamily="34" charset="0"/>
              </a:rPr>
              <a:t> incentive:  school district maintenance and operations (M&amp;O) portion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Benefits:  50% of M&amp;O tax (75% if in qualified opportunity zone)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Eligible categories (NAICS: manufacturing, natural resources, etc.)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cs typeface="Arial" panose="020B0604020202020204" pitchFamily="34" charset="0"/>
              </a:rPr>
              <a:t>Job</a:t>
            </a:r>
            <a:r>
              <a:rPr lang="en-US" sz="2400" dirty="0">
                <a:cs typeface="Arial" panose="020B0604020202020204" pitchFamily="34" charset="0"/>
              </a:rPr>
              <a:t> and Investment Requirements: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Jobs at project site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cs typeface="Arial" panose="020B0604020202020204" pitchFamily="34" charset="0"/>
              </a:rPr>
              <a:t>No job waivers</a:t>
            </a:r>
            <a:endParaRPr lang="en-US" sz="2400" dirty="0">
              <a:solidFill>
                <a:srgbClr val="FF0000"/>
              </a:solidFill>
              <a:cs typeface="Arial" panose="020B0604020202020204" pitchFamily="34" charset="0"/>
              <a:hlinkClick r:id="rId4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cs typeface="Arial" panose="020B0604020202020204" pitchFamily="34" charset="0"/>
              <a:hlinkClick r:id="rId4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cs typeface="Arial" panose="020B0604020202020204" pitchFamily="34" charset="0"/>
              </a:rPr>
              <a:t>Wages</a:t>
            </a:r>
            <a:r>
              <a:rPr lang="en-US" sz="2400" dirty="0">
                <a:cs typeface="Arial" panose="020B0604020202020204" pitchFamily="34" charset="0"/>
              </a:rPr>
              <a:t> &gt;110% of county, region or state average (NAICS; TX Workforce Comm)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cs typeface="Arial" panose="020B0604020202020204" pitchFamily="34" charset="0"/>
              </a:rPr>
              <a:t>Compelling factor determination (“but for” test):  proof of alternate sites outside TX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cs typeface="Arial" panose="020B0604020202020204" pitchFamily="34" charset="0"/>
              </a:rPr>
              <a:t>Performance bond</a:t>
            </a:r>
            <a:r>
              <a:rPr lang="en-US" sz="2400" dirty="0">
                <a:cs typeface="Arial" panose="020B0604020202020204" pitchFamily="34" charset="0"/>
              </a:rPr>
              <a:t> required (10% of estimated gross tax benefit to the applicant)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$30k application fee; $$ Economic Benefit Statement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Comptroller determines application; Agreement w/applicant, school, and governor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Biennial compliance reporting requirements</a:t>
            </a:r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C27836-A4F5-4A60-7277-857C51B392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12026" y="2398067"/>
            <a:ext cx="3900421" cy="1810196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4BA72946-9209-DC6D-0326-A16EE93BBDBD}"/>
              </a:ext>
            </a:extLst>
          </p:cNvPr>
          <p:cNvSpPr/>
          <p:nvPr/>
        </p:nvSpPr>
        <p:spPr>
          <a:xfrm>
            <a:off x="6692202" y="2321170"/>
            <a:ext cx="1436914" cy="188709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239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811B9EF-00C7-461F-BD54-A4518B1DA542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829800" y="208936"/>
            <a:ext cx="2183130" cy="988060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88900" dist="101600" dir="2400000" sx="98000" sy="98000" algn="tl" rotWithShape="0">
                    <a:prstClr val="black">
                      <a:alpha val="65000"/>
                    </a:prstClr>
                  </a:outerShdw>
                </a:effectLst>
              </a14:hiddenEffects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F0BC90-2E1C-49CD-9D25-8C12EEF97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2851D-C4C2-4C61-9B69-EABAF103ACF4}" type="slidenum">
              <a:rPr lang="en-US" smtClean="0"/>
              <a:t>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FDCBBB-5657-40BA-A0F2-FF76EFD79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742B58-06C3-44FB-A73C-874CFD084899}"/>
              </a:ext>
            </a:extLst>
          </p:cNvPr>
          <p:cNvSpPr txBox="1"/>
          <p:nvPr/>
        </p:nvSpPr>
        <p:spPr>
          <a:xfrm>
            <a:off x="617517" y="332513"/>
            <a:ext cx="9060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Looking Ahead</a:t>
            </a:r>
          </a:p>
          <a:p>
            <a:endParaRPr 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617517" y="1352891"/>
            <a:ext cx="10884672" cy="6772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Next session:  </a:t>
            </a:r>
          </a:p>
          <a:p>
            <a:pPr marL="800100" lvl="1" indent="-342900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Budget surplus ~$20B</a:t>
            </a:r>
          </a:p>
          <a:p>
            <a:pPr marL="800100" lvl="1" indent="-342900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Appraisal caps (20% cap – adjustments, make permanent)</a:t>
            </a:r>
          </a:p>
          <a:p>
            <a:pPr marL="800100" lvl="1" indent="-342900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JETI revisions</a:t>
            </a:r>
          </a:p>
          <a:p>
            <a:pPr marL="800100" lvl="1" indent="-342900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CCS (TCEQ)</a:t>
            </a:r>
          </a:p>
          <a:p>
            <a:pPr marL="800100" lvl="1" indent="-342900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Elected officials </a:t>
            </a:r>
          </a:p>
          <a:p>
            <a:pPr marL="800100" lvl="1" indent="-342900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Sales / Property tax swap</a:t>
            </a:r>
          </a:p>
          <a:p>
            <a:pPr marL="800100" lvl="1" indent="-342900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Equal &amp; Uniform</a:t>
            </a:r>
          </a:p>
          <a:p>
            <a:pPr marL="800100" lvl="1" indent="-342900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Sales price disclosure</a:t>
            </a:r>
          </a:p>
          <a:p>
            <a:pPr marL="800100" lvl="1" indent="-342900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ARB reform</a:t>
            </a:r>
          </a:p>
          <a:p>
            <a:pPr marL="342900" indent="-342900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cs typeface="Arial" panose="020B0604020202020204" pitchFamily="34" charset="0"/>
              </a:rPr>
              <a:t>House Select Study Committee on Sustainable Property Tax Relief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endParaRPr lang="en-US" sz="2400" dirty="0">
              <a:cs typeface="Arial" panose="020B0604020202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2579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D8446CF6CFA84A94430A18BC3E30C2" ma:contentTypeVersion="13" ma:contentTypeDescription="Create a new document." ma:contentTypeScope="" ma:versionID="e449f4acf89108afa2709fbeded3b328">
  <xsd:schema xmlns:xsd="http://www.w3.org/2001/XMLSchema" xmlns:xs="http://www.w3.org/2001/XMLSchema" xmlns:p="http://schemas.microsoft.com/office/2006/metadata/properties" xmlns:ns3="aa60c92a-7507-4b8b-9d36-ae3e4c076fc7" xmlns:ns4="b299638c-3b05-41f4-84eb-01adfc15e356" targetNamespace="http://schemas.microsoft.com/office/2006/metadata/properties" ma:root="true" ma:fieldsID="d22ce5400388ef24a213e5a9b5d1dc90" ns3:_="" ns4:_="">
    <xsd:import namespace="aa60c92a-7507-4b8b-9d36-ae3e4c076fc7"/>
    <xsd:import namespace="b299638c-3b05-41f4-84eb-01adfc15e35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60c92a-7507-4b8b-9d36-ae3e4c076f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9638c-3b05-41f4-84eb-01adfc15e35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57A158-084D-4846-9B9D-EBD386CCBD4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6ABD91-F0F6-443D-B617-18529DB5FB47}">
  <ds:schemaRefs>
    <ds:schemaRef ds:uri="http://purl.org/dc/dcmitype/"/>
    <ds:schemaRef ds:uri="aa60c92a-7507-4b8b-9d36-ae3e4c076fc7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b299638c-3b05-41f4-84eb-01adfc15e35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0DA3D01-6D6C-4019-905A-B2AD34A6DB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60c92a-7507-4b8b-9d36-ae3e4c076fc7"/>
    <ds:schemaRef ds:uri="b299638c-3b05-41f4-84eb-01adfc15e3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6422</TotalTime>
  <Words>388</Words>
  <Application>Microsoft Office PowerPoint</Application>
  <PresentationFormat>Widescreen</PresentationFormat>
  <Paragraphs>66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TXOGA 2024 Property Tax Conference Legislative  Subcommittee</vt:lpstr>
      <vt:lpstr>Legislative Subcommittee Members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Refining &amp; Petrochemicals 2021 Valuations</dc:title>
  <dc:creator>Bartholomew, Karl D SHLOIL-FC/W</dc:creator>
  <cp:lastModifiedBy>Owen, Darren D</cp:lastModifiedBy>
  <cp:revision>138</cp:revision>
  <cp:lastPrinted>2022-01-31T13:12:37Z</cp:lastPrinted>
  <dcterms:created xsi:type="dcterms:W3CDTF">2021-01-07T13:46:16Z</dcterms:created>
  <dcterms:modified xsi:type="dcterms:W3CDTF">2024-02-29T18:55:46Z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0x010100E2D8446CF6CFA84A94430A18BC3E30C2</vt:lpwstr>
  </property>
  <property fmtid="{D5CDD505-2E9C-101B-9397-08002B2CF9AE}" pid="3" name="_AdHocReviewCycleID">
    <vt:i4>-713634470</vt:i4>
  </property>
  <property fmtid="{D5CDD505-2E9C-101B-9397-08002B2CF9AE}" pid="4" name="_NewReviewCycle">
    <vt:lpwstr/>
  </property>
  <property fmtid="{D5CDD505-2E9C-101B-9397-08002B2CF9AE}" pid="5" name="_EmailSubject">
    <vt:lpwstr>TXOGA Presentations - Email 2</vt:lpwstr>
  </property>
  <property fmtid="{D5CDD505-2E9C-101B-9397-08002B2CF9AE}" pid="6" name="_AuthorEmail">
    <vt:lpwstr>shane.s.smith@exxonmobil.com</vt:lpwstr>
  </property>
  <property fmtid="{D5CDD505-2E9C-101B-9397-08002B2CF9AE}" pid="7" name="_AuthorEmailDisplayName">
    <vt:lpwstr>Smith, Shane S</vt:lpwstr>
  </property>
  <property fmtid="{D5CDD505-2E9C-101B-9397-08002B2CF9AE}" pid="8" name="_PreviousAdHocReviewCycleID">
    <vt:i4>1202732473</vt:i4>
  </property>
</Properties>
</file>