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79" r:id="rId6"/>
    <p:sldId id="278" r:id="rId7"/>
    <p:sldId id="274" r:id="rId8"/>
    <p:sldId id="276" r:id="rId9"/>
    <p:sldId id="275"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95289B-31F7-43F4-B23E-A4D6C1905B86}" v="2" dt="2024-02-14T16:55:10.9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96" autoAdjust="0"/>
    <p:restoredTop sz="94660"/>
  </p:normalViewPr>
  <p:slideViewPr>
    <p:cSldViewPr snapToGrid="0">
      <p:cViewPr varScale="1">
        <p:scale>
          <a:sx n="130" d="100"/>
          <a:sy n="130" d="100"/>
        </p:scale>
        <p:origin x="96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CBF0-4D66-4836-8792-5EA5F5553EC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BC86146-C0B3-4475-8F3A-18940598E49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A32CDAD-B407-40A4-ABF5-1E2D22CF0D99}"/>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5" name="Footer Placeholder 4">
            <a:extLst>
              <a:ext uri="{FF2B5EF4-FFF2-40B4-BE49-F238E27FC236}">
                <a16:creationId xmlns:a16="http://schemas.microsoft.com/office/drawing/2014/main" id="{E1B938F3-35FF-4EFF-861C-FD388334C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B9D9A2-1593-4B71-B478-60689825DA97}"/>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242670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17D9B-9365-4D26-A9A8-AA7896A624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2BBD2A-85BB-4916-832F-5DBC22851D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791B8-C0EB-4498-8F6F-E1FC997E5B4A}"/>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5" name="Footer Placeholder 4">
            <a:extLst>
              <a:ext uri="{FF2B5EF4-FFF2-40B4-BE49-F238E27FC236}">
                <a16:creationId xmlns:a16="http://schemas.microsoft.com/office/drawing/2014/main" id="{E55FCC62-63D0-46D7-83E5-A0519E42A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48CFF-B936-4E78-8F88-C0455D2C6E9F}"/>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85550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F4262-DBE0-4A55-9069-67D8C57B944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36F24-7514-47E3-A85D-7F244D3AC25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FEEDB8-1C74-4A56-9955-0A26A1C46263}"/>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5" name="Footer Placeholder 4">
            <a:extLst>
              <a:ext uri="{FF2B5EF4-FFF2-40B4-BE49-F238E27FC236}">
                <a16:creationId xmlns:a16="http://schemas.microsoft.com/office/drawing/2014/main" id="{E53825EF-3533-47CA-9F4D-543AE47D68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77B5C-380A-457D-9347-9C5BFC0F13DD}"/>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204951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B21E8-948C-415A-A96E-7FF0B90D23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9FA31D-58BE-4B7F-9FF7-CA4D61D178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B6969-4623-4004-A96F-B8B6A65E6F9F}"/>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5" name="Footer Placeholder 4">
            <a:extLst>
              <a:ext uri="{FF2B5EF4-FFF2-40B4-BE49-F238E27FC236}">
                <a16:creationId xmlns:a16="http://schemas.microsoft.com/office/drawing/2014/main" id="{6C2B2544-C1DB-4BFD-B937-C62803FE26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84670-C738-498F-8164-5B66A1ACBBAD}"/>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222552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2F35-24B3-4207-A5F7-7F8CB9B004D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71FC63F-7330-4EA1-9CD2-F9CDCA13FAD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B5D54-FB76-4477-BA6A-7EE940FCB52A}"/>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5" name="Footer Placeholder 4">
            <a:extLst>
              <a:ext uri="{FF2B5EF4-FFF2-40B4-BE49-F238E27FC236}">
                <a16:creationId xmlns:a16="http://schemas.microsoft.com/office/drawing/2014/main" id="{C1BB72B7-D1D9-4070-A2B6-CB118783D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C65D0-DB0A-417F-8C51-D696F1901123}"/>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1151063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893C-BBCF-43BE-9EA1-D9DD8FDEFE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12ED34-DE1B-4572-A9C9-CA8AD1641C4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ACC46D-4D22-4803-B733-8444EA0124D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290DDF-0077-4268-8649-F323ED2570D5}"/>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6" name="Footer Placeholder 5">
            <a:extLst>
              <a:ext uri="{FF2B5EF4-FFF2-40B4-BE49-F238E27FC236}">
                <a16:creationId xmlns:a16="http://schemas.microsoft.com/office/drawing/2014/main" id="{2320AE56-8B3C-41E0-8322-F57AF12D3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48806-D51A-40DF-8229-060BEF739E21}"/>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417643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9020E-65DE-4A10-B6A8-7C106310DAC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C499B9-296E-473D-96FF-F50015DBA29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2E6E287-7238-4E3A-94BA-8558BEB072D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1375A7-5AB6-4CC2-9503-8873896EEFA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3D9C13-CF1E-40A4-9741-34D8999243B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C5F858-A36F-468A-A8F2-F2281A24D697}"/>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8" name="Footer Placeholder 7">
            <a:extLst>
              <a:ext uri="{FF2B5EF4-FFF2-40B4-BE49-F238E27FC236}">
                <a16:creationId xmlns:a16="http://schemas.microsoft.com/office/drawing/2014/main" id="{C99B0B58-79CE-4058-9759-1A32B8B3C8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E8998F-182A-4D45-AA20-8DCC604E61A4}"/>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3849291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EE1B-A52F-461B-8765-6D27FE4BE9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E310D9-8547-49A2-82D8-F1C1E93FCEAC}"/>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4" name="Footer Placeholder 3">
            <a:extLst>
              <a:ext uri="{FF2B5EF4-FFF2-40B4-BE49-F238E27FC236}">
                <a16:creationId xmlns:a16="http://schemas.microsoft.com/office/drawing/2014/main" id="{A80F6986-58BF-40A1-9109-EB993ADD1A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DF2E16-8723-41F7-9FA7-CC9E4CB6183F}"/>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241883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A79ED0-EEAE-478B-B02C-2570098928DA}"/>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3" name="Footer Placeholder 2">
            <a:extLst>
              <a:ext uri="{FF2B5EF4-FFF2-40B4-BE49-F238E27FC236}">
                <a16:creationId xmlns:a16="http://schemas.microsoft.com/office/drawing/2014/main" id="{80F04863-B4C5-4A19-8D09-9BFCDB22AA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E8D415-3B50-4473-9827-77FFCD5158AE}"/>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282715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DA067-F257-49B8-BC8A-BCF0FD0D60D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7BB26A9-4E1D-407A-B55D-EE9EC1C627B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28ED2C-CC54-48EE-BB2A-FF73F1840C1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B54B428-2A82-4360-98C5-E430BE4DB010}"/>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6" name="Footer Placeholder 5">
            <a:extLst>
              <a:ext uri="{FF2B5EF4-FFF2-40B4-BE49-F238E27FC236}">
                <a16:creationId xmlns:a16="http://schemas.microsoft.com/office/drawing/2014/main" id="{F132B50C-2354-49D2-A962-C3565A0A01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DAF859-87DD-4913-B974-CFDA58EF84CE}"/>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268759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4DE9-47D1-4B4E-99EE-5B20D6A95B7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F9D46EE-513C-456F-B63B-C1AF39FDE50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666D669-7F5B-4467-942A-ADFBF590F08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39630B3-0245-4AC7-9DF3-8660FFB6D404}"/>
              </a:ext>
            </a:extLst>
          </p:cNvPr>
          <p:cNvSpPr>
            <a:spLocks noGrp="1"/>
          </p:cNvSpPr>
          <p:nvPr>
            <p:ph type="dt" sz="half" idx="10"/>
          </p:nvPr>
        </p:nvSpPr>
        <p:spPr/>
        <p:txBody>
          <a:bodyPr/>
          <a:lstStyle/>
          <a:p>
            <a:fld id="{E1FCF7C5-1343-4647-BB02-5FBB891A470C}" type="datetimeFigureOut">
              <a:rPr lang="en-US" smtClean="0"/>
              <a:t>2/14/2024</a:t>
            </a:fld>
            <a:endParaRPr lang="en-US"/>
          </a:p>
        </p:txBody>
      </p:sp>
      <p:sp>
        <p:nvSpPr>
          <p:cNvPr id="6" name="Footer Placeholder 5">
            <a:extLst>
              <a:ext uri="{FF2B5EF4-FFF2-40B4-BE49-F238E27FC236}">
                <a16:creationId xmlns:a16="http://schemas.microsoft.com/office/drawing/2014/main" id="{8A42E403-7B80-4F25-9E4A-A3442311B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82FE6C-420E-4281-9FB5-23E43D9C430D}"/>
              </a:ext>
            </a:extLst>
          </p:cNvPr>
          <p:cNvSpPr>
            <a:spLocks noGrp="1"/>
          </p:cNvSpPr>
          <p:nvPr>
            <p:ph type="sldNum" sz="quarter" idx="12"/>
          </p:nvPr>
        </p:nvSpPr>
        <p:spPr/>
        <p:txBody>
          <a:bodyPr/>
          <a:lstStyle/>
          <a:p>
            <a:fld id="{6E2B7365-AF46-4BA6-ADC9-22C041523999}" type="slidenum">
              <a:rPr lang="en-US" smtClean="0"/>
              <a:t>‹#›</a:t>
            </a:fld>
            <a:endParaRPr lang="en-US"/>
          </a:p>
        </p:txBody>
      </p:sp>
    </p:spTree>
    <p:extLst>
      <p:ext uri="{BB962C8B-B14F-4D97-AF65-F5344CB8AC3E}">
        <p14:creationId xmlns:p14="http://schemas.microsoft.com/office/powerpoint/2010/main" val="291940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4ADB3A-8CF4-42F0-8780-452A0C9EECF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7FC3B3-1FD7-4645-B9A9-CFECF6E7048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4D06D-57F6-4159-BD39-06B682B699C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FCF7C5-1343-4647-BB02-5FBB891A470C}" type="datetimeFigureOut">
              <a:rPr lang="en-US" smtClean="0"/>
              <a:t>2/14/2024</a:t>
            </a:fld>
            <a:endParaRPr lang="en-US"/>
          </a:p>
        </p:txBody>
      </p:sp>
      <p:sp>
        <p:nvSpPr>
          <p:cNvPr id="5" name="Footer Placeholder 4">
            <a:extLst>
              <a:ext uri="{FF2B5EF4-FFF2-40B4-BE49-F238E27FC236}">
                <a16:creationId xmlns:a16="http://schemas.microsoft.com/office/drawing/2014/main" id="{CBDE424C-C833-4AF2-9652-2B46B50079B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4B03D5-A20F-4B06-B41E-7852B253DCB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2B7365-AF46-4BA6-ADC9-22C041523999}" type="slidenum">
              <a:rPr lang="en-US" smtClean="0"/>
              <a:t>‹#›</a:t>
            </a:fld>
            <a:endParaRPr lang="en-US"/>
          </a:p>
        </p:txBody>
      </p:sp>
    </p:spTree>
    <p:extLst>
      <p:ext uri="{BB962C8B-B14F-4D97-AF65-F5344CB8AC3E}">
        <p14:creationId xmlns:p14="http://schemas.microsoft.com/office/powerpoint/2010/main" val="28014835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FIN.TXOGA.exec.template2.jpg                                   00D62A7CMacintosh HD                   B746699A:">
            <a:extLst>
              <a:ext uri="{FF2B5EF4-FFF2-40B4-BE49-F238E27FC236}">
                <a16:creationId xmlns:a16="http://schemas.microsoft.com/office/drawing/2014/main" id="{63E3B460-BBED-4546-BB4B-8AE89474DC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47" y="-12808"/>
            <a:ext cx="9157547" cy="686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2CB2CDA5-ED88-4B0A-BAFC-D6E3DBACE44E}"/>
              </a:ext>
            </a:extLst>
          </p:cNvPr>
          <p:cNvSpPr>
            <a:spLocks noGrp="1"/>
          </p:cNvSpPr>
          <p:nvPr>
            <p:ph type="ctrTitle"/>
          </p:nvPr>
        </p:nvSpPr>
        <p:spPr>
          <a:xfrm>
            <a:off x="884903" y="1122363"/>
            <a:ext cx="7352071" cy="2387600"/>
          </a:xfrm>
        </p:spPr>
        <p:txBody>
          <a:bodyPr>
            <a:normAutofit/>
          </a:bodyPr>
          <a:lstStyle/>
          <a:p>
            <a:r>
              <a:rPr lang="en-US" sz="4800" b="1" dirty="0"/>
              <a:t>Tax Committee Update</a:t>
            </a:r>
          </a:p>
        </p:txBody>
      </p:sp>
      <p:sp>
        <p:nvSpPr>
          <p:cNvPr id="3" name="Subtitle 2">
            <a:extLst>
              <a:ext uri="{FF2B5EF4-FFF2-40B4-BE49-F238E27FC236}">
                <a16:creationId xmlns:a16="http://schemas.microsoft.com/office/drawing/2014/main" id="{50E7D99C-4AC5-4BFC-9C0D-79C6DCA2A3A8}"/>
              </a:ext>
            </a:extLst>
          </p:cNvPr>
          <p:cNvSpPr>
            <a:spLocks noGrp="1"/>
          </p:cNvSpPr>
          <p:nvPr>
            <p:ph type="subTitle" idx="1"/>
          </p:nvPr>
        </p:nvSpPr>
        <p:spPr>
          <a:xfrm>
            <a:off x="1143000" y="3662227"/>
            <a:ext cx="6858000" cy="1241612"/>
          </a:xfrm>
        </p:spPr>
        <p:txBody>
          <a:bodyPr>
            <a:normAutofit/>
          </a:bodyPr>
          <a:lstStyle/>
          <a:p>
            <a:r>
              <a:rPr lang="en-US" sz="2400" b="1" dirty="0"/>
              <a:t>TXOGA 2024 Ad Valorem Conference</a:t>
            </a:r>
          </a:p>
          <a:p>
            <a:r>
              <a:rPr lang="en-US" sz="2400" b="1" dirty="0"/>
              <a:t>March 7, 2024</a:t>
            </a:r>
            <a:endParaRPr lang="en-US" sz="2400" dirty="0"/>
          </a:p>
          <a:p>
            <a:endParaRPr lang="en-US" dirty="0"/>
          </a:p>
        </p:txBody>
      </p:sp>
    </p:spTree>
    <p:extLst>
      <p:ext uri="{BB962C8B-B14F-4D97-AF65-F5344CB8AC3E}">
        <p14:creationId xmlns:p14="http://schemas.microsoft.com/office/powerpoint/2010/main" val="351099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145D5-E181-74C1-28EE-95982C6CFD57}"/>
              </a:ext>
            </a:extLst>
          </p:cNvPr>
          <p:cNvSpPr>
            <a:spLocks noGrp="1"/>
          </p:cNvSpPr>
          <p:nvPr>
            <p:ph type="title"/>
          </p:nvPr>
        </p:nvSpPr>
        <p:spPr>
          <a:xfrm>
            <a:off x="628650" y="166029"/>
            <a:ext cx="7886700" cy="836868"/>
          </a:xfrm>
        </p:spPr>
        <p:txBody>
          <a:bodyPr>
            <a:normAutofit/>
          </a:bodyPr>
          <a:lstStyle/>
          <a:p>
            <a:r>
              <a:rPr lang="en-US" sz="2800" b="1" dirty="0"/>
              <a:t>2023 Session – Tax Recap</a:t>
            </a:r>
          </a:p>
        </p:txBody>
      </p:sp>
      <p:sp>
        <p:nvSpPr>
          <p:cNvPr id="3" name="Content Placeholder 2">
            <a:extLst>
              <a:ext uri="{FF2B5EF4-FFF2-40B4-BE49-F238E27FC236}">
                <a16:creationId xmlns:a16="http://schemas.microsoft.com/office/drawing/2014/main" id="{39D40139-37C1-8DD7-7EED-77A6F49D36C8}"/>
              </a:ext>
            </a:extLst>
          </p:cNvPr>
          <p:cNvSpPr>
            <a:spLocks noGrp="1"/>
          </p:cNvSpPr>
          <p:nvPr>
            <p:ph idx="1"/>
          </p:nvPr>
        </p:nvSpPr>
        <p:spPr>
          <a:xfrm>
            <a:off x="628650" y="1025020"/>
            <a:ext cx="7886700" cy="5063456"/>
          </a:xfrm>
        </p:spPr>
        <p:txBody>
          <a:bodyPr>
            <a:normAutofit fontScale="70000" lnSpcReduction="20000"/>
          </a:bodyPr>
          <a:lstStyle/>
          <a:p>
            <a:pPr marL="0" indent="0">
              <a:buNone/>
            </a:pPr>
            <a:r>
              <a:rPr lang="en-US" dirty="0"/>
              <a:t>Three major bills were passed mostly impacting </a:t>
            </a:r>
            <a:r>
              <a:rPr lang="en-US" b="1" dirty="0"/>
              <a:t>property tax</a:t>
            </a:r>
            <a:r>
              <a:rPr lang="en-US" dirty="0"/>
              <a:t>, but impacts </a:t>
            </a:r>
            <a:r>
              <a:rPr lang="en-US" b="1" dirty="0"/>
              <a:t>franchise tax </a:t>
            </a:r>
            <a:r>
              <a:rPr lang="en-US" dirty="0"/>
              <a:t>as well:</a:t>
            </a:r>
          </a:p>
          <a:p>
            <a:pPr marL="0" marR="0" indent="0">
              <a:spcBef>
                <a:spcPts val="0"/>
              </a:spcBef>
              <a:spcAft>
                <a:spcPts val="0"/>
              </a:spcAft>
              <a:buNone/>
            </a:pPr>
            <a:endParaRPr lang="en-US" sz="1900" dirty="0">
              <a:effectLst/>
              <a:ea typeface="Calibri" panose="020F0502020204030204" pitchFamily="34" charset="0"/>
            </a:endParaRPr>
          </a:p>
          <a:p>
            <a:pPr marL="0" marR="0" indent="0">
              <a:spcBef>
                <a:spcPts val="0"/>
              </a:spcBef>
              <a:spcAft>
                <a:spcPts val="0"/>
              </a:spcAft>
              <a:buNone/>
            </a:pPr>
            <a:r>
              <a:rPr lang="en-US" sz="2000" b="1" dirty="0">
                <a:effectLst/>
                <a:ea typeface="Calibri" panose="020F0502020204030204" pitchFamily="34" charset="0"/>
              </a:rPr>
              <a:t>HJR 2</a:t>
            </a:r>
            <a:r>
              <a:rPr lang="en-US" sz="2000" dirty="0">
                <a:effectLst/>
                <a:ea typeface="Calibri" panose="020F0502020204030204" pitchFamily="34" charset="0"/>
              </a:rPr>
              <a:t> by Metcalf, </a:t>
            </a:r>
            <a:r>
              <a:rPr lang="en-US" sz="2000" b="1" dirty="0">
                <a:effectLst/>
                <a:ea typeface="Calibri" panose="020F0502020204030204" pitchFamily="34" charset="0"/>
              </a:rPr>
              <a:t>SB 2</a:t>
            </a:r>
            <a:r>
              <a:rPr lang="en-US" sz="2000" dirty="0">
                <a:effectLst/>
                <a:ea typeface="Calibri" panose="020F0502020204030204" pitchFamily="34" charset="0"/>
              </a:rPr>
              <a:t> by Bettencourt, and </a:t>
            </a:r>
            <a:r>
              <a:rPr lang="en-US" sz="2000" b="1" dirty="0">
                <a:effectLst/>
                <a:ea typeface="Calibri" panose="020F0502020204030204" pitchFamily="34" charset="0"/>
              </a:rPr>
              <a:t>SB 3</a:t>
            </a:r>
            <a:r>
              <a:rPr lang="en-US" sz="2000" dirty="0">
                <a:effectLst/>
                <a:ea typeface="Calibri" panose="020F0502020204030204" pitchFamily="34" charset="0"/>
              </a:rPr>
              <a:t> by Bettencourt and Parker, containing the following provisions:</a:t>
            </a:r>
          </a:p>
          <a:p>
            <a:pPr marL="114300" marR="0" indent="-285750">
              <a:spcBef>
                <a:spcPts val="600"/>
              </a:spcBef>
              <a:spcAft>
                <a:spcPts val="0"/>
              </a:spcAft>
              <a:buFont typeface="Wingdings" panose="05000000000000000000" pitchFamily="2" charset="2"/>
              <a:buChar char="Ø"/>
            </a:pPr>
            <a:r>
              <a:rPr lang="en-US" sz="2000" dirty="0">
                <a:effectLst/>
                <a:ea typeface="Calibri" panose="020F0502020204030204" pitchFamily="34" charset="0"/>
              </a:rPr>
              <a:t>(1) An increase in the state-mandated school tax homestead exemption to $100,000, up from the current $40,000.</a:t>
            </a:r>
          </a:p>
          <a:p>
            <a:pPr marL="114300" marR="0" indent="-285750">
              <a:spcBef>
                <a:spcPts val="600"/>
              </a:spcBef>
              <a:spcAft>
                <a:spcPts val="0"/>
              </a:spcAft>
              <a:buFont typeface="Wingdings" panose="05000000000000000000" pitchFamily="2" charset="2"/>
              <a:buChar char="Ø"/>
            </a:pPr>
            <a:r>
              <a:rPr lang="en-US" sz="2000" dirty="0">
                <a:effectLst/>
                <a:ea typeface="Calibri" panose="020F0502020204030204" pitchFamily="34" charset="0"/>
              </a:rPr>
              <a:t>(2) A 10.7¢ (per $100 in property value) reduction in the school tax rate, across the board for all properties.  This is known as rate compression.</a:t>
            </a:r>
          </a:p>
          <a:p>
            <a:pPr marL="114300" marR="0" indent="-285750">
              <a:spcBef>
                <a:spcPts val="600"/>
              </a:spcBef>
              <a:spcAft>
                <a:spcPts val="0"/>
              </a:spcAft>
              <a:buFont typeface="Wingdings" panose="05000000000000000000" pitchFamily="2" charset="2"/>
              <a:buChar char="Ø"/>
            </a:pPr>
            <a:r>
              <a:rPr lang="en-US" sz="2000" dirty="0">
                <a:effectLst/>
                <a:ea typeface="Calibri" panose="020F0502020204030204" pitchFamily="34" charset="0"/>
              </a:rPr>
              <a:t>(3) A prohibition against cities, counties, and school districts from reducing any homestead exemption in place during tax year 2022.</a:t>
            </a:r>
            <a:endParaRPr lang="en-US" sz="2000" dirty="0">
              <a:ea typeface="Calibri" panose="020F0502020204030204" pitchFamily="34" charset="0"/>
            </a:endParaRPr>
          </a:p>
          <a:p>
            <a:pPr marL="114300" marR="0" indent="-285750">
              <a:spcBef>
                <a:spcPts val="600"/>
              </a:spcBef>
              <a:spcAft>
                <a:spcPts val="0"/>
              </a:spcAft>
              <a:buFont typeface="Wingdings" panose="05000000000000000000" pitchFamily="2" charset="2"/>
              <a:buChar char="Ø"/>
            </a:pPr>
            <a:r>
              <a:rPr lang="en-US" sz="2000" dirty="0">
                <a:effectLst/>
                <a:ea typeface="Calibri" panose="020F0502020204030204" pitchFamily="34" charset="0"/>
              </a:rPr>
              <a:t>(4) A new 20% cap on annual appraisal increases of non-homestead real properties valued below $5 million.  The bill refers to the cap as a circuit breaker.  It is effective for tax years 2024, 2025, and 2026, after which it goes away or can be continued by a future Legislature.  The $5 million threshold is increased annually by CPI.  </a:t>
            </a:r>
          </a:p>
          <a:p>
            <a:pPr marL="114300" marR="0" indent="-285750">
              <a:spcBef>
                <a:spcPts val="600"/>
              </a:spcBef>
              <a:spcAft>
                <a:spcPts val="0"/>
              </a:spcAft>
              <a:buFont typeface="Wingdings" panose="05000000000000000000" pitchFamily="2" charset="2"/>
              <a:buChar char="Ø"/>
            </a:pPr>
            <a:r>
              <a:rPr lang="en-US" sz="2000" dirty="0">
                <a:effectLst/>
                <a:ea typeface="Calibri" panose="020F0502020204030204" pitchFamily="34" charset="0"/>
              </a:rPr>
              <a:t>(5) In counties over 75,000 in population, adding elected members to central appraisal district (CAD) governing boards.  Currently, all CAD board members are appointed.</a:t>
            </a:r>
          </a:p>
          <a:p>
            <a:pPr marL="114300" marR="0" indent="-285750">
              <a:spcBef>
                <a:spcPts val="600"/>
              </a:spcBef>
              <a:spcAft>
                <a:spcPts val="0"/>
              </a:spcAft>
              <a:buFont typeface="Wingdings" panose="05000000000000000000" pitchFamily="2" charset="2"/>
              <a:buChar char="Ø"/>
            </a:pPr>
            <a:r>
              <a:rPr lang="en-US" sz="2000" dirty="0">
                <a:effectLst/>
                <a:ea typeface="Calibri" panose="020F0502020204030204" pitchFamily="34" charset="0"/>
              </a:rPr>
              <a:t>(6) In counties over 75,000 in population, assigns the duty of appointing appraisal review boards (ARBs) to the newly restructured CAD boards.</a:t>
            </a:r>
          </a:p>
          <a:p>
            <a:pPr marL="114300" marR="0" indent="-285750">
              <a:spcBef>
                <a:spcPts val="600"/>
              </a:spcBef>
              <a:spcAft>
                <a:spcPts val="0"/>
              </a:spcAft>
              <a:buFont typeface="Wingdings" panose="05000000000000000000" pitchFamily="2" charset="2"/>
              <a:buChar char="Ø"/>
            </a:pPr>
            <a:r>
              <a:rPr lang="en-US" sz="2000" dirty="0">
                <a:effectLst/>
                <a:ea typeface="Calibri" panose="020F0502020204030204" pitchFamily="34" charset="0"/>
              </a:rPr>
              <a:t>(7) Doubles the franchise tax small business exemption, which is based on the total revenue of a business, from the current $1.23 million to $2.47 million.  Also repeals the requirement that a no-tax-due report be filed annually by exempt (small) entities.</a:t>
            </a:r>
          </a:p>
          <a:p>
            <a:pPr marL="114300" marR="0" indent="-285750">
              <a:spcBef>
                <a:spcPts val="600"/>
              </a:spcBef>
              <a:spcAft>
                <a:spcPts val="0"/>
              </a:spcAft>
              <a:buFont typeface="Wingdings" panose="05000000000000000000" pitchFamily="2" charset="2"/>
              <a:buChar char="Ø"/>
            </a:pPr>
            <a:r>
              <a:rPr lang="en-US" sz="2000" dirty="0">
                <a:effectLst/>
                <a:ea typeface="Calibri" panose="020F0502020204030204" pitchFamily="34" charset="0"/>
              </a:rPr>
              <a:t>(8) Provides a bypass of the state’s constitutional spending limit for the financing of property tax relief.</a:t>
            </a:r>
          </a:p>
          <a:p>
            <a:pPr marL="0" indent="0">
              <a:buNone/>
            </a:pPr>
            <a:endParaRPr lang="en-US" sz="1800" dirty="0"/>
          </a:p>
          <a:p>
            <a:pPr marL="0" indent="0">
              <a:buNone/>
            </a:pPr>
            <a:r>
              <a:rPr lang="en-US" sz="2000" dirty="0">
                <a:effectLst/>
                <a:ea typeface="Calibri" panose="020F0502020204030204" pitchFamily="34" charset="0"/>
              </a:rPr>
              <a:t>Homeowners and small businesses are the largest beneficiaries, though all property owners benefit from the rate compression described above.  Rate compression was, in total dollar terms, the largest component of the major tax relief package.</a:t>
            </a:r>
          </a:p>
          <a:p>
            <a:pPr marL="0" indent="0">
              <a:buNone/>
            </a:pPr>
            <a:endParaRPr lang="en-US" sz="1800" dirty="0"/>
          </a:p>
          <a:p>
            <a:pPr marL="0" indent="0">
              <a:buNone/>
            </a:pPr>
            <a:endParaRPr lang="en-US" sz="2000" dirty="0"/>
          </a:p>
        </p:txBody>
      </p:sp>
      <p:pic>
        <p:nvPicPr>
          <p:cNvPr id="4" name="Picture 3" descr="A picture containing drawing, clock&#10;&#10;Description automatically generated">
            <a:extLst>
              <a:ext uri="{FF2B5EF4-FFF2-40B4-BE49-F238E27FC236}">
                <a16:creationId xmlns:a16="http://schemas.microsoft.com/office/drawing/2014/main" id="{9A290601-CD4B-A089-2B07-CF9367EC56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5859" y="6227025"/>
            <a:ext cx="1757679" cy="531698"/>
          </a:xfrm>
          <a:prstGeom prst="rect">
            <a:avLst/>
          </a:prstGeom>
        </p:spPr>
      </p:pic>
    </p:spTree>
    <p:extLst>
      <p:ext uri="{BB962C8B-B14F-4D97-AF65-F5344CB8AC3E}">
        <p14:creationId xmlns:p14="http://schemas.microsoft.com/office/powerpoint/2010/main" val="83550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145D5-E181-74C1-28EE-95982C6CFD57}"/>
              </a:ext>
            </a:extLst>
          </p:cNvPr>
          <p:cNvSpPr>
            <a:spLocks noGrp="1"/>
          </p:cNvSpPr>
          <p:nvPr>
            <p:ph type="title"/>
          </p:nvPr>
        </p:nvSpPr>
        <p:spPr>
          <a:xfrm>
            <a:off x="628650" y="166029"/>
            <a:ext cx="7886700" cy="836868"/>
          </a:xfrm>
        </p:spPr>
        <p:txBody>
          <a:bodyPr>
            <a:normAutofit/>
          </a:bodyPr>
          <a:lstStyle/>
          <a:p>
            <a:r>
              <a:rPr lang="en-US" sz="2800" b="1" dirty="0"/>
              <a:t>2023 Session – Tax Recap</a:t>
            </a:r>
          </a:p>
        </p:txBody>
      </p:sp>
      <p:sp>
        <p:nvSpPr>
          <p:cNvPr id="3" name="Content Placeholder 2">
            <a:extLst>
              <a:ext uri="{FF2B5EF4-FFF2-40B4-BE49-F238E27FC236}">
                <a16:creationId xmlns:a16="http://schemas.microsoft.com/office/drawing/2014/main" id="{39D40139-37C1-8DD7-7EED-77A6F49D36C8}"/>
              </a:ext>
            </a:extLst>
          </p:cNvPr>
          <p:cNvSpPr>
            <a:spLocks noGrp="1"/>
          </p:cNvSpPr>
          <p:nvPr>
            <p:ph idx="1"/>
          </p:nvPr>
        </p:nvSpPr>
        <p:spPr>
          <a:xfrm>
            <a:off x="628650" y="1025020"/>
            <a:ext cx="7886700" cy="5063456"/>
          </a:xfrm>
        </p:spPr>
        <p:txBody>
          <a:bodyPr>
            <a:normAutofit fontScale="92500" lnSpcReduction="10000"/>
          </a:bodyPr>
          <a:lstStyle/>
          <a:p>
            <a:pPr marL="0" indent="0">
              <a:buNone/>
            </a:pPr>
            <a:r>
              <a:rPr lang="en-US" b="1" dirty="0"/>
              <a:t>HB 5 – JETI Act – Economic Development</a:t>
            </a:r>
          </a:p>
          <a:p>
            <a:pPr marL="0" indent="0">
              <a:buNone/>
            </a:pPr>
            <a:r>
              <a:rPr lang="en-US" sz="2000" dirty="0"/>
              <a:t>Texas economic development program that provides temporary reduction of school M&amp;O taxes on projects that meet certain capital investment and job creation requirements. Targets new industrial, manufacturing, and capital intensive projects. New Chapter 403 replaces Chapter 313.</a:t>
            </a:r>
          </a:p>
          <a:p>
            <a:pPr marL="0" indent="0">
              <a:lnSpc>
                <a:spcPct val="170000"/>
              </a:lnSpc>
              <a:buNone/>
            </a:pPr>
            <a:r>
              <a:rPr lang="en-US" sz="2000" b="1" dirty="0"/>
              <a:t>HB 591 – Severance Tax</a:t>
            </a:r>
          </a:p>
          <a:p>
            <a:pPr marL="0" indent="0">
              <a:buNone/>
            </a:pPr>
            <a:r>
              <a:rPr lang="en-US" sz="2000" dirty="0"/>
              <a:t>Related to an exemption from severance tax on gas produced from certain wells that is consumed on site and would otherwise have been lawfully vented or flared.</a:t>
            </a:r>
            <a:r>
              <a:rPr lang="en-US" sz="1800" dirty="0"/>
              <a:t> </a:t>
            </a:r>
          </a:p>
          <a:p>
            <a:pPr marL="0" indent="0">
              <a:buNone/>
            </a:pPr>
            <a:endParaRPr lang="en-US" sz="1800" dirty="0"/>
          </a:p>
          <a:p>
            <a:pPr marL="0" indent="0">
              <a:lnSpc>
                <a:spcPct val="110000"/>
              </a:lnSpc>
              <a:buNone/>
            </a:pPr>
            <a:r>
              <a:rPr lang="en-US" sz="1600" dirty="0">
                <a:effectLst/>
                <a:latin typeface="Tahoma" panose="020B0604030504040204" pitchFamily="34" charset="0"/>
                <a:ea typeface="Calibri" panose="020F0502020204030204" pitchFamily="34" charset="0"/>
              </a:rPr>
              <a:t>As far as what the future holds, we can expect pressure will continue to be brought on politicizing the appraisal process.  Top legislators filed bills (which did not pass) that would make elective the currently appointed offices of Chief Appraiser, ARB, and CAD board.  This is more dangerous than helpful for us and other large holders of non-homestead taxable property.  We can also expect that there will be a race to file legislation to make the temporary circuit-breaker permanent.  And, provided there is sufficient state revenue available, more help for homesteaders should continue to be popular.  In other words, the gold standard of "all property on the rolls at full value" is becoming tarnished or ignored.</a:t>
            </a:r>
            <a:endParaRPr lang="en-US" sz="1600" dirty="0">
              <a:effectLst/>
              <a:latin typeface="Calibri" panose="020F0502020204030204" pitchFamily="34" charset="0"/>
              <a:ea typeface="Calibri" panose="020F0502020204030204" pitchFamily="34" charset="0"/>
            </a:endParaRPr>
          </a:p>
          <a:p>
            <a:pPr marL="0" indent="0">
              <a:buNone/>
            </a:pPr>
            <a:endParaRPr lang="en-US" sz="1800" dirty="0"/>
          </a:p>
          <a:p>
            <a:pPr marL="0" indent="0">
              <a:buNone/>
            </a:pPr>
            <a:endParaRPr lang="en-US" sz="2000" dirty="0"/>
          </a:p>
        </p:txBody>
      </p:sp>
      <p:pic>
        <p:nvPicPr>
          <p:cNvPr id="4" name="Picture 3" descr="A picture containing drawing, clock&#10;&#10;Description automatically generated">
            <a:extLst>
              <a:ext uri="{FF2B5EF4-FFF2-40B4-BE49-F238E27FC236}">
                <a16:creationId xmlns:a16="http://schemas.microsoft.com/office/drawing/2014/main" id="{9A290601-CD4B-A089-2B07-CF9367EC56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5859" y="6227025"/>
            <a:ext cx="1757679" cy="531698"/>
          </a:xfrm>
          <a:prstGeom prst="rect">
            <a:avLst/>
          </a:prstGeom>
        </p:spPr>
      </p:pic>
    </p:spTree>
    <p:extLst>
      <p:ext uri="{BB962C8B-B14F-4D97-AF65-F5344CB8AC3E}">
        <p14:creationId xmlns:p14="http://schemas.microsoft.com/office/powerpoint/2010/main" val="2863719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145D5-E181-74C1-28EE-95982C6CFD57}"/>
              </a:ext>
            </a:extLst>
          </p:cNvPr>
          <p:cNvSpPr>
            <a:spLocks noGrp="1"/>
          </p:cNvSpPr>
          <p:nvPr>
            <p:ph type="title"/>
          </p:nvPr>
        </p:nvSpPr>
        <p:spPr>
          <a:xfrm>
            <a:off x="297998" y="99277"/>
            <a:ext cx="7886700" cy="836868"/>
          </a:xfrm>
        </p:spPr>
        <p:txBody>
          <a:bodyPr>
            <a:normAutofit/>
          </a:bodyPr>
          <a:lstStyle/>
          <a:p>
            <a:r>
              <a:rPr lang="en-US" sz="2800" b="1" dirty="0"/>
              <a:t>Comptroller Activity</a:t>
            </a:r>
          </a:p>
        </p:txBody>
      </p:sp>
      <p:sp>
        <p:nvSpPr>
          <p:cNvPr id="3" name="Content Placeholder 2">
            <a:extLst>
              <a:ext uri="{FF2B5EF4-FFF2-40B4-BE49-F238E27FC236}">
                <a16:creationId xmlns:a16="http://schemas.microsoft.com/office/drawing/2014/main" id="{39D40139-37C1-8DD7-7EED-77A6F49D36C8}"/>
              </a:ext>
            </a:extLst>
          </p:cNvPr>
          <p:cNvSpPr>
            <a:spLocks noGrp="1"/>
          </p:cNvSpPr>
          <p:nvPr>
            <p:ph idx="1"/>
          </p:nvPr>
        </p:nvSpPr>
        <p:spPr>
          <a:xfrm>
            <a:off x="317089" y="744796"/>
            <a:ext cx="8546691" cy="5702095"/>
          </a:xfrm>
        </p:spPr>
        <p:txBody>
          <a:bodyPr>
            <a:noAutofit/>
          </a:bodyPr>
          <a:lstStyle/>
          <a:p>
            <a:pPr marL="0" indent="0">
              <a:buNone/>
            </a:pPr>
            <a:r>
              <a:rPr lang="en-US" sz="1400" b="1" dirty="0"/>
              <a:t>Proposed Rules</a:t>
            </a:r>
          </a:p>
          <a:p>
            <a:pPr marL="0" indent="0">
              <a:buNone/>
            </a:pPr>
            <a:r>
              <a:rPr lang="en-US" sz="1400" dirty="0">
                <a:effectLst/>
                <a:latin typeface="Verdana" panose="020B0604030504040204" pitchFamily="34" charset="0"/>
                <a:ea typeface="Times New Roman" panose="02020603050405020304" pitchFamily="18" charset="0"/>
                <a:cs typeface="Calibri" panose="020F0502020204030204" pitchFamily="34" charset="0"/>
              </a:rPr>
              <a:t>§</a:t>
            </a:r>
            <a:r>
              <a:rPr lang="en-US" sz="1400" dirty="0"/>
              <a:t>3.300, </a:t>
            </a:r>
            <a:r>
              <a:rPr lang="en-US" sz="1400" dirty="0">
                <a:effectLst/>
                <a:latin typeface="Verdana" panose="020B0604030504040204" pitchFamily="34" charset="0"/>
                <a:ea typeface="Times New Roman" panose="02020603050405020304" pitchFamily="18" charset="0"/>
                <a:cs typeface="Calibri" panose="020F0502020204030204" pitchFamily="34" charset="0"/>
              </a:rPr>
              <a:t>§</a:t>
            </a:r>
            <a:r>
              <a:rPr lang="en-US" sz="1400" dirty="0"/>
              <a:t>3.318, </a:t>
            </a:r>
            <a:r>
              <a:rPr lang="en-US" sz="1400" dirty="0">
                <a:effectLst/>
                <a:latin typeface="Verdana" panose="020B0604030504040204" pitchFamily="34" charset="0"/>
                <a:ea typeface="Times New Roman" panose="02020603050405020304" pitchFamily="18" charset="0"/>
                <a:cs typeface="Calibri" panose="020F0502020204030204" pitchFamily="34" charset="0"/>
              </a:rPr>
              <a:t>§</a:t>
            </a:r>
            <a:r>
              <a:rPr lang="en-US" sz="1400" dirty="0"/>
              <a:t>3.324 – Concerning local sales &amp; use tax specific to oil and gas</a:t>
            </a:r>
          </a:p>
          <a:p>
            <a:pPr lvl="2">
              <a:buFont typeface="Wingdings" panose="05000000000000000000" pitchFamily="2" charset="2"/>
              <a:buChar char="Ø"/>
            </a:pPr>
            <a:r>
              <a:rPr lang="en-US" sz="1400" b="1" dirty="0">
                <a:solidFill>
                  <a:srgbClr val="FF0000"/>
                </a:solidFill>
              </a:rPr>
              <a:t> TXOGA provided comments based on member feedback, waiting for Comptroller revisions </a:t>
            </a:r>
          </a:p>
          <a:p>
            <a:pPr marL="0" indent="0">
              <a:buNone/>
            </a:pPr>
            <a:r>
              <a:rPr lang="en-US" sz="1400" dirty="0">
                <a:effectLst/>
                <a:latin typeface="Verdana" panose="020B0604030504040204" pitchFamily="34" charset="0"/>
                <a:ea typeface="Times New Roman" panose="02020603050405020304" pitchFamily="18" charset="0"/>
                <a:cs typeface="Calibri" panose="020F0502020204030204" pitchFamily="34" charset="0"/>
              </a:rPr>
              <a:t>§</a:t>
            </a:r>
            <a:r>
              <a:rPr lang="en-US" sz="1400" dirty="0"/>
              <a:t>9.5000-</a:t>
            </a:r>
            <a:r>
              <a:rPr lang="en-US" sz="1400" dirty="0">
                <a:effectLst/>
                <a:latin typeface="Verdana" panose="020B0604030504040204" pitchFamily="34" charset="0"/>
                <a:ea typeface="Times New Roman" panose="02020603050405020304" pitchFamily="18" charset="0"/>
                <a:cs typeface="Calibri" panose="020F0502020204030204" pitchFamily="34" charset="0"/>
              </a:rPr>
              <a:t>§</a:t>
            </a:r>
            <a:r>
              <a:rPr lang="en-US" sz="1400" dirty="0"/>
              <a:t>9.5012 - JETI Act </a:t>
            </a:r>
          </a:p>
          <a:p>
            <a:pPr lvl="2">
              <a:buFont typeface="Wingdings" panose="05000000000000000000" pitchFamily="2" charset="2"/>
              <a:buChar char="Ø"/>
            </a:pPr>
            <a:r>
              <a:rPr lang="en-US" sz="1400" b="1" dirty="0">
                <a:solidFill>
                  <a:srgbClr val="FF0000"/>
                </a:solidFill>
              </a:rPr>
              <a:t> TXOGA provided comments based on member feedback, rules finalized</a:t>
            </a:r>
          </a:p>
          <a:p>
            <a:pPr marL="0" indent="0">
              <a:buNone/>
            </a:pPr>
            <a:r>
              <a:rPr lang="en-US" sz="1400" dirty="0">
                <a:effectLst/>
                <a:latin typeface="Verdana" panose="020B0604030504040204" pitchFamily="34" charset="0"/>
                <a:ea typeface="Times New Roman" panose="02020603050405020304" pitchFamily="18" charset="0"/>
                <a:cs typeface="Calibri" panose="020F0502020204030204" pitchFamily="34" charset="0"/>
              </a:rPr>
              <a:t>§</a:t>
            </a:r>
            <a:r>
              <a:rPr lang="en-US" sz="1400" dirty="0"/>
              <a:t>3.334 – Adds subsection (c)(7) regarding the location where an order is received (sales tax sourcing)</a:t>
            </a:r>
          </a:p>
          <a:p>
            <a:pPr lvl="2">
              <a:buFont typeface="Wingdings" panose="05000000000000000000" pitchFamily="2" charset="2"/>
              <a:buChar char="Ø"/>
            </a:pPr>
            <a:r>
              <a:rPr lang="en-US" sz="1400" b="1" dirty="0">
                <a:solidFill>
                  <a:srgbClr val="FF0000"/>
                </a:solidFill>
              </a:rPr>
              <a:t>TXOGA reviewed and it was not determined to be impactful</a:t>
            </a:r>
          </a:p>
          <a:p>
            <a:pPr marL="0" indent="0">
              <a:buNone/>
            </a:pPr>
            <a:r>
              <a:rPr lang="en-US" sz="1400" dirty="0">
                <a:effectLst/>
                <a:latin typeface="Verdana" panose="020B0604030504040204" pitchFamily="34" charset="0"/>
                <a:ea typeface="Times New Roman" panose="02020603050405020304" pitchFamily="18" charset="0"/>
                <a:cs typeface="Calibri" panose="020F0502020204030204" pitchFamily="34" charset="0"/>
              </a:rPr>
              <a:t>§</a:t>
            </a:r>
            <a:r>
              <a:rPr lang="en-US" sz="1400" dirty="0"/>
              <a:t>9.4038 – Concerning definition of petroleum products and exclusion from freeport exemption</a:t>
            </a:r>
          </a:p>
          <a:p>
            <a:pPr lvl="2">
              <a:buFont typeface="Wingdings" panose="05000000000000000000" pitchFamily="2" charset="2"/>
              <a:buChar char="Ø"/>
            </a:pPr>
            <a:r>
              <a:rPr lang="en-US" sz="1400" b="1" dirty="0">
                <a:solidFill>
                  <a:srgbClr val="FF0000"/>
                </a:solidFill>
              </a:rPr>
              <a:t>TXOGA reviewed and members determined it was not impacting current practices</a:t>
            </a:r>
          </a:p>
          <a:p>
            <a:pPr marL="0" indent="0">
              <a:buNone/>
            </a:pPr>
            <a:r>
              <a:rPr lang="en-US" sz="1400" dirty="0"/>
              <a:t>§9.4201-§9.4213, §9.4220-§9.4226, §9.4240-§9.4247, §9.4260-§9.4265 – Concerning Property Tax Arbitration Rules</a:t>
            </a:r>
          </a:p>
          <a:p>
            <a:pPr marL="0" indent="0">
              <a:buNone/>
            </a:pPr>
            <a:r>
              <a:rPr lang="en-US" sz="1400" b="1" dirty="0"/>
              <a:t>Publications</a:t>
            </a:r>
            <a:r>
              <a:rPr lang="en-US" sz="1400" dirty="0"/>
              <a:t> </a:t>
            </a:r>
          </a:p>
          <a:p>
            <a:pPr marL="0" indent="0">
              <a:buNone/>
            </a:pPr>
            <a:r>
              <a:rPr lang="en-US" sz="1400" dirty="0"/>
              <a:t>Updated Flowback and Water Transfer Services Guidance – related to taxability of flowback and water transfer services provided at an oil or gas well site.  Supersedes previous guidance related to equipment provided for those services was taxable.</a:t>
            </a:r>
          </a:p>
          <a:p>
            <a:pPr lvl="1">
              <a:buFont typeface="Wingdings" panose="05000000000000000000" pitchFamily="2" charset="2"/>
              <a:buChar char="Ø"/>
            </a:pPr>
            <a:r>
              <a:rPr lang="en-US" sz="1400" dirty="0">
                <a:solidFill>
                  <a:srgbClr val="FF0000"/>
                </a:solidFill>
              </a:rPr>
              <a:t>TXOGA participated in round table discussions with Comptroller’s Tax Policy staff and select service providers</a:t>
            </a:r>
          </a:p>
          <a:p>
            <a:pPr lvl="1">
              <a:buFont typeface="Wingdings" panose="05000000000000000000" pitchFamily="2" charset="2"/>
              <a:buChar char="Ø"/>
            </a:pPr>
            <a:r>
              <a:rPr lang="en-US" sz="1400" dirty="0">
                <a:solidFill>
                  <a:srgbClr val="FF0000"/>
                </a:solidFill>
              </a:rPr>
              <a:t>TXOGA previewed the draft and concurred with the updated guidance</a:t>
            </a:r>
          </a:p>
          <a:p>
            <a:pPr marL="0" indent="0">
              <a:buNone/>
            </a:pPr>
            <a:r>
              <a:rPr lang="en-US" sz="1400" b="1" dirty="0"/>
              <a:t>CPA Engagement </a:t>
            </a:r>
          </a:p>
          <a:p>
            <a:pPr marL="0" indent="0">
              <a:buNone/>
            </a:pPr>
            <a:r>
              <a:rPr lang="en-US" sz="1600" dirty="0"/>
              <a:t>Round table meetings with various taxpayers to discuss sales and use tax audit issues related to refinery replacements, turnarounds, utilities, flowback and water transfer services.	</a:t>
            </a:r>
          </a:p>
          <a:p>
            <a:pPr marL="0" indent="0">
              <a:buNone/>
            </a:pPr>
            <a:r>
              <a:rPr lang="en-US" sz="1600" i="1" dirty="0"/>
              <a:t>What’s next?  We can expect additional proposed rules or audit memos concerning marketing costs for natural gas severance tax specifically related to calculation of depreciation and return on investment, as well as overhead.</a:t>
            </a:r>
          </a:p>
          <a:p>
            <a:pPr marL="0" indent="0">
              <a:buNone/>
            </a:pPr>
            <a:r>
              <a:rPr lang="en-US" sz="1600" dirty="0"/>
              <a:t>	</a:t>
            </a:r>
          </a:p>
        </p:txBody>
      </p:sp>
      <p:pic>
        <p:nvPicPr>
          <p:cNvPr id="4" name="Picture 3" descr="A picture containing drawing, clock&#10;&#10;Description automatically generated">
            <a:extLst>
              <a:ext uri="{FF2B5EF4-FFF2-40B4-BE49-F238E27FC236}">
                <a16:creationId xmlns:a16="http://schemas.microsoft.com/office/drawing/2014/main" id="{9A290601-CD4B-A089-2B07-CF9367EC56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5859" y="6227025"/>
            <a:ext cx="1757679" cy="531698"/>
          </a:xfrm>
          <a:prstGeom prst="rect">
            <a:avLst/>
          </a:prstGeom>
        </p:spPr>
      </p:pic>
    </p:spTree>
    <p:extLst>
      <p:ext uri="{BB962C8B-B14F-4D97-AF65-F5344CB8AC3E}">
        <p14:creationId xmlns:p14="http://schemas.microsoft.com/office/powerpoint/2010/main" val="3671391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EB22F3-FBA2-3B94-6F91-A254BA278D31}"/>
              </a:ext>
            </a:extLst>
          </p:cNvPr>
          <p:cNvPicPr>
            <a:picLocks noChangeAspect="1"/>
          </p:cNvPicPr>
          <p:nvPr/>
        </p:nvPicPr>
        <p:blipFill>
          <a:blip r:embed="rId2"/>
          <a:stretch>
            <a:fillRect/>
          </a:stretch>
        </p:blipFill>
        <p:spPr>
          <a:xfrm>
            <a:off x="0" y="1500510"/>
            <a:ext cx="9144000" cy="5154833"/>
          </a:xfrm>
          <a:prstGeom prst="rect">
            <a:avLst/>
          </a:prstGeom>
        </p:spPr>
      </p:pic>
      <p:sp>
        <p:nvSpPr>
          <p:cNvPr id="4" name="TextBox 3">
            <a:extLst>
              <a:ext uri="{FF2B5EF4-FFF2-40B4-BE49-F238E27FC236}">
                <a16:creationId xmlns:a16="http://schemas.microsoft.com/office/drawing/2014/main" id="{45F8236F-0800-A44B-823E-908A1D07695B}"/>
              </a:ext>
            </a:extLst>
          </p:cNvPr>
          <p:cNvSpPr txBox="1"/>
          <p:nvPr/>
        </p:nvSpPr>
        <p:spPr>
          <a:xfrm>
            <a:off x="110613" y="176981"/>
            <a:ext cx="8981768" cy="1077218"/>
          </a:xfrm>
          <a:prstGeom prst="rect">
            <a:avLst/>
          </a:prstGeom>
          <a:noFill/>
        </p:spPr>
        <p:txBody>
          <a:bodyPr wrap="square" rtlCol="0">
            <a:spAutoFit/>
          </a:bodyPr>
          <a:lstStyle/>
          <a:p>
            <a:r>
              <a:rPr lang="en-US" sz="3200" dirty="0"/>
              <a:t>So, where should we focus? Taxes were ranked 2</a:t>
            </a:r>
            <a:r>
              <a:rPr lang="en-US" sz="3200" baseline="30000" dirty="0"/>
              <a:t>nd</a:t>
            </a:r>
            <a:r>
              <a:rPr lang="en-US" sz="3200" dirty="0"/>
              <a:t> as membership’s priorities</a:t>
            </a:r>
          </a:p>
        </p:txBody>
      </p:sp>
    </p:spTree>
    <p:extLst>
      <p:ext uri="{BB962C8B-B14F-4D97-AF65-F5344CB8AC3E}">
        <p14:creationId xmlns:p14="http://schemas.microsoft.com/office/powerpoint/2010/main" val="279922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B078FEF-C1FB-E19D-300A-0B53A373A2BD}"/>
              </a:ext>
            </a:extLst>
          </p:cNvPr>
          <p:cNvPicPr>
            <a:picLocks noGrp="1" noChangeAspect="1"/>
          </p:cNvPicPr>
          <p:nvPr>
            <p:ph idx="1"/>
          </p:nvPr>
        </p:nvPicPr>
        <p:blipFill>
          <a:blip r:embed="rId2"/>
          <a:stretch>
            <a:fillRect/>
          </a:stretch>
        </p:blipFill>
        <p:spPr>
          <a:xfrm>
            <a:off x="0" y="1"/>
            <a:ext cx="9143999" cy="6858000"/>
          </a:xfrm>
        </p:spPr>
      </p:pic>
    </p:spTree>
    <p:extLst>
      <p:ext uri="{BB962C8B-B14F-4D97-AF65-F5344CB8AC3E}">
        <p14:creationId xmlns:p14="http://schemas.microsoft.com/office/powerpoint/2010/main" val="268834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DA3FECD-E349-F32C-8F71-28EB709DD3A0}"/>
              </a:ext>
            </a:extLst>
          </p:cNvPr>
          <p:cNvPicPr>
            <a:picLocks noChangeAspect="1"/>
          </p:cNvPicPr>
          <p:nvPr/>
        </p:nvPicPr>
        <p:blipFill>
          <a:blip r:embed="rId2"/>
          <a:stretch>
            <a:fillRect/>
          </a:stretch>
        </p:blipFill>
        <p:spPr>
          <a:xfrm>
            <a:off x="0" y="1711423"/>
            <a:ext cx="9144000" cy="5131203"/>
          </a:xfrm>
          <a:prstGeom prst="rect">
            <a:avLst/>
          </a:prstGeom>
        </p:spPr>
      </p:pic>
      <p:sp>
        <p:nvSpPr>
          <p:cNvPr id="4" name="TextBox 3">
            <a:extLst>
              <a:ext uri="{FF2B5EF4-FFF2-40B4-BE49-F238E27FC236}">
                <a16:creationId xmlns:a16="http://schemas.microsoft.com/office/drawing/2014/main" id="{97BD136A-190A-190B-E01E-4946B9388700}"/>
              </a:ext>
            </a:extLst>
          </p:cNvPr>
          <p:cNvSpPr txBox="1"/>
          <p:nvPr/>
        </p:nvSpPr>
        <p:spPr>
          <a:xfrm>
            <a:off x="51618" y="376084"/>
            <a:ext cx="9026013" cy="1200329"/>
          </a:xfrm>
          <a:prstGeom prst="rect">
            <a:avLst/>
          </a:prstGeom>
          <a:noFill/>
        </p:spPr>
        <p:txBody>
          <a:bodyPr wrap="square" rtlCol="0">
            <a:spAutoFit/>
          </a:bodyPr>
          <a:lstStyle/>
          <a:p>
            <a:r>
              <a:rPr lang="en-US" sz="2400" dirty="0"/>
              <a:t>JETI Act Amendments – TXOGA members indicated that no amendments to HB 5 should be pursued. If legislation is introduced, the most critical change needed is </a:t>
            </a:r>
            <a:r>
              <a:rPr lang="en-US" sz="2400" dirty="0">
                <a:highlight>
                  <a:srgbClr val="FFFF00"/>
                </a:highlight>
              </a:rPr>
              <a:t>reduction in job requirement.</a:t>
            </a:r>
          </a:p>
        </p:txBody>
      </p:sp>
    </p:spTree>
    <p:extLst>
      <p:ext uri="{BB962C8B-B14F-4D97-AF65-F5344CB8AC3E}">
        <p14:creationId xmlns:p14="http://schemas.microsoft.com/office/powerpoint/2010/main" val="18850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064E41B648C54982A30969A6A705B5" ma:contentTypeVersion="13" ma:contentTypeDescription="Create a new document." ma:contentTypeScope="" ma:versionID="967cd131b1b8c16f1017a1159d610f8a">
  <xsd:schema xmlns:xsd="http://www.w3.org/2001/XMLSchema" xmlns:xs="http://www.w3.org/2001/XMLSchema" xmlns:p="http://schemas.microsoft.com/office/2006/metadata/properties" xmlns:ns3="7c15cb6b-ac23-4eac-b669-5b8eccba8536" xmlns:ns4="a8096db4-6e6c-4683-9f7c-bb279b287c98" targetNamespace="http://schemas.microsoft.com/office/2006/metadata/properties" ma:root="true" ma:fieldsID="dd6e14d486172ce3dcfe1a8d3a19054f" ns3:_="" ns4:_="">
    <xsd:import namespace="7c15cb6b-ac23-4eac-b669-5b8eccba8536"/>
    <xsd:import namespace="a8096db4-6e6c-4683-9f7c-bb279b287c9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5cb6b-ac23-4eac-b669-5b8eccba853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096db4-6e6c-4683-9f7c-bb279b287c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2215DB-AF96-4F83-A838-322B2A58519E}">
  <ds:schemaRefs>
    <ds:schemaRef ds:uri="http://schemas.microsoft.com/sharepoint/v3/contenttype/forms"/>
  </ds:schemaRefs>
</ds:datastoreItem>
</file>

<file path=customXml/itemProps2.xml><?xml version="1.0" encoding="utf-8"?>
<ds:datastoreItem xmlns:ds="http://schemas.openxmlformats.org/officeDocument/2006/customXml" ds:itemID="{D7C790BA-B757-4100-89C4-854B9B4AA81F}">
  <ds:schemaRefs>
    <ds:schemaRef ds:uri="http://schemas.microsoft.com/office/2006/metadata/properties"/>
    <ds:schemaRef ds:uri="http://schemas.microsoft.com/office/2006/documentManagement/types"/>
    <ds:schemaRef ds:uri="http://purl.org/dc/elements/1.1/"/>
    <ds:schemaRef ds:uri="http://purl.org/dc/terms/"/>
    <ds:schemaRef ds:uri="http://schemas.microsoft.com/office/infopath/2007/PartnerControls"/>
    <ds:schemaRef ds:uri="a8096db4-6e6c-4683-9f7c-bb279b287c98"/>
    <ds:schemaRef ds:uri="http://purl.org/dc/dcmitype/"/>
    <ds:schemaRef ds:uri="http://schemas.openxmlformats.org/package/2006/metadata/core-properties"/>
    <ds:schemaRef ds:uri="7c15cb6b-ac23-4eac-b669-5b8eccba8536"/>
    <ds:schemaRef ds:uri="http://www.w3.org/XML/1998/namespace"/>
  </ds:schemaRefs>
</ds:datastoreItem>
</file>

<file path=customXml/itemProps3.xml><?xml version="1.0" encoding="utf-8"?>
<ds:datastoreItem xmlns:ds="http://schemas.openxmlformats.org/officeDocument/2006/customXml" ds:itemID="{88049680-7F68-4A5D-8B5C-459074B5DF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5cb6b-ac23-4eac-b669-5b8eccba8536"/>
    <ds:schemaRef ds:uri="a8096db4-6e6c-4683-9f7c-bb279b287c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855</TotalTime>
  <Words>922</Words>
  <Application>Microsoft Office PowerPoint</Application>
  <PresentationFormat>On-screen Show (4:3)</PresentationFormat>
  <Paragraphs>45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Tahoma</vt:lpstr>
      <vt:lpstr>Verdana</vt:lpstr>
      <vt:lpstr>Wingdings</vt:lpstr>
      <vt:lpstr>Office Theme</vt:lpstr>
      <vt:lpstr>Tax Committee Update</vt:lpstr>
      <vt:lpstr>2023 Session – Tax Recap</vt:lpstr>
      <vt:lpstr>2023 Session – Tax Recap</vt:lpstr>
      <vt:lpstr>Comptroller Activity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Rusing</dc:creator>
  <cp:lastModifiedBy>Albright, Kerry</cp:lastModifiedBy>
  <cp:revision>13</cp:revision>
  <dcterms:created xsi:type="dcterms:W3CDTF">2020-09-23T18:02:53Z</dcterms:created>
  <dcterms:modified xsi:type="dcterms:W3CDTF">2024-02-14T20:19:41Z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0x010100F9064E41B648C54982A30969A6A705B5</vt:lpwstr>
  </property>
  <property fmtid="{D5CDD505-2E9C-101B-9397-08002B2CF9AE}" pid="3" name="MSIP_Label_6e4db608-ddec-4a44-8ad7-7d5a79b7448e_Enabled">
    <vt:lpwstr>true</vt:lpwstr>
  </property>
  <property fmtid="{D5CDD505-2E9C-101B-9397-08002B2CF9AE}" pid="4" name="MSIP_Label_6e4db608-ddec-4a44-8ad7-7d5a79b7448e_SetDate">
    <vt:lpwstr>2021-01-25T23:22:26Z</vt:lpwstr>
  </property>
  <property fmtid="{D5CDD505-2E9C-101B-9397-08002B2CF9AE}" pid="5" name="MSIP_Label_6e4db608-ddec-4a44-8ad7-7d5a79b7448e_Method">
    <vt:lpwstr>Standard</vt:lpwstr>
  </property>
  <property fmtid="{D5CDD505-2E9C-101B-9397-08002B2CF9AE}" pid="6" name="MSIP_Label_6e4db608-ddec-4a44-8ad7-7d5a79b7448e_Name">
    <vt:lpwstr>Internal</vt:lpwstr>
  </property>
  <property fmtid="{D5CDD505-2E9C-101B-9397-08002B2CF9AE}" pid="7" name="MSIP_Label_6e4db608-ddec-4a44-8ad7-7d5a79b7448e_SiteId">
    <vt:lpwstr>fd799da1-bfc1-4234-a91c-72b3a1cb9e26</vt:lpwstr>
  </property>
  <property fmtid="{D5CDD505-2E9C-101B-9397-08002B2CF9AE}" pid="8" name="MSIP_Label_6e4db608-ddec-4a44-8ad7-7d5a79b7448e_ActionId">
    <vt:lpwstr>cdb27bed-f2f0-46ab-833c-93749cd8bc59</vt:lpwstr>
  </property>
  <property fmtid="{D5CDD505-2E9C-101B-9397-08002B2CF9AE}" pid="9" name="MSIP_Label_6e4db608-ddec-4a44-8ad7-7d5a79b7448e_ContentBits">
    <vt:lpwstr>0</vt:lpwstr>
  </property>
  <property fmtid="{D5CDD505-2E9C-101B-9397-08002B2CF9AE}" pid="10" name="_AdHocReviewCycleID">
    <vt:i4>219972100</vt:i4>
  </property>
  <property fmtid="{D5CDD505-2E9C-101B-9397-08002B2CF9AE}" pid="11" name="_NewReviewCycle">
    <vt:lpwstr/>
  </property>
  <property fmtid="{D5CDD505-2E9C-101B-9397-08002B2CF9AE}" pid="12" name="_EmailSubject">
    <vt:lpwstr>TXOGA Presentations - Email 1</vt:lpwstr>
  </property>
  <property fmtid="{D5CDD505-2E9C-101B-9397-08002B2CF9AE}" pid="13" name="_AuthorEmail">
    <vt:lpwstr>shane.s.smith@exxonmobil.com</vt:lpwstr>
  </property>
  <property fmtid="{D5CDD505-2E9C-101B-9397-08002B2CF9AE}" pid="14" name="_AuthorEmailDisplayName">
    <vt:lpwstr>Smith, Shane S</vt:lpwstr>
  </property>
</Properties>
</file>